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59" r:id="rId2"/>
  </p:sldMasterIdLst>
  <p:notesMasterIdLst>
    <p:notesMasterId r:id="rId187"/>
  </p:notesMasterIdLst>
  <p:handoutMasterIdLst>
    <p:handoutMasterId r:id="rId188"/>
  </p:handoutMasterIdLst>
  <p:sldIdLst>
    <p:sldId id="256" r:id="rId3"/>
    <p:sldId id="257" r:id="rId4"/>
    <p:sldId id="266" r:id="rId5"/>
    <p:sldId id="258" r:id="rId6"/>
    <p:sldId id="259"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300" r:id="rId40"/>
    <p:sldId id="299"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5" r:id="rId85"/>
    <p:sldId id="344" r:id="rId86"/>
    <p:sldId id="346" r:id="rId87"/>
    <p:sldId id="347" r:id="rId88"/>
    <p:sldId id="348" r:id="rId89"/>
    <p:sldId id="349" r:id="rId90"/>
    <p:sldId id="350" r:id="rId91"/>
    <p:sldId id="351" r:id="rId92"/>
    <p:sldId id="352" r:id="rId93"/>
    <p:sldId id="353" r:id="rId94"/>
    <p:sldId id="354" r:id="rId95"/>
    <p:sldId id="381" r:id="rId96"/>
    <p:sldId id="408" r:id="rId97"/>
    <p:sldId id="355" r:id="rId98"/>
    <p:sldId id="382" r:id="rId99"/>
    <p:sldId id="409" r:id="rId100"/>
    <p:sldId id="356" r:id="rId101"/>
    <p:sldId id="383" r:id="rId102"/>
    <p:sldId id="410" r:id="rId103"/>
    <p:sldId id="357" r:id="rId104"/>
    <p:sldId id="384" r:id="rId105"/>
    <p:sldId id="411" r:id="rId106"/>
    <p:sldId id="358" r:id="rId107"/>
    <p:sldId id="385" r:id="rId108"/>
    <p:sldId id="412" r:id="rId109"/>
    <p:sldId id="359" r:id="rId110"/>
    <p:sldId id="386" r:id="rId111"/>
    <p:sldId id="413" r:id="rId112"/>
    <p:sldId id="360" r:id="rId113"/>
    <p:sldId id="387" r:id="rId114"/>
    <p:sldId id="414" r:id="rId115"/>
    <p:sldId id="361" r:id="rId116"/>
    <p:sldId id="388" r:id="rId117"/>
    <p:sldId id="415" r:id="rId118"/>
    <p:sldId id="362" r:id="rId119"/>
    <p:sldId id="389" r:id="rId120"/>
    <p:sldId id="416" r:id="rId121"/>
    <p:sldId id="363" r:id="rId122"/>
    <p:sldId id="390" r:id="rId123"/>
    <p:sldId id="417" r:id="rId124"/>
    <p:sldId id="364" r:id="rId125"/>
    <p:sldId id="391" r:id="rId126"/>
    <p:sldId id="418" r:id="rId127"/>
    <p:sldId id="365" r:id="rId128"/>
    <p:sldId id="392" r:id="rId129"/>
    <p:sldId id="419" r:id="rId130"/>
    <p:sldId id="366" r:id="rId131"/>
    <p:sldId id="393" r:id="rId132"/>
    <p:sldId id="420" r:id="rId133"/>
    <p:sldId id="367" r:id="rId134"/>
    <p:sldId id="394" r:id="rId135"/>
    <p:sldId id="421" r:id="rId136"/>
    <p:sldId id="368" r:id="rId137"/>
    <p:sldId id="395" r:id="rId138"/>
    <p:sldId id="422" r:id="rId139"/>
    <p:sldId id="369" r:id="rId140"/>
    <p:sldId id="396" r:id="rId141"/>
    <p:sldId id="423" r:id="rId142"/>
    <p:sldId id="370" r:id="rId143"/>
    <p:sldId id="397" r:id="rId144"/>
    <p:sldId id="424" r:id="rId145"/>
    <p:sldId id="371" r:id="rId146"/>
    <p:sldId id="398" r:id="rId147"/>
    <p:sldId id="425" r:id="rId148"/>
    <p:sldId id="372" r:id="rId149"/>
    <p:sldId id="399" r:id="rId150"/>
    <p:sldId id="426" r:id="rId151"/>
    <p:sldId id="373" r:id="rId152"/>
    <p:sldId id="400" r:id="rId153"/>
    <p:sldId id="427" r:id="rId154"/>
    <p:sldId id="374" r:id="rId155"/>
    <p:sldId id="401" r:id="rId156"/>
    <p:sldId id="428" r:id="rId157"/>
    <p:sldId id="375" r:id="rId158"/>
    <p:sldId id="402" r:id="rId159"/>
    <p:sldId id="429" r:id="rId160"/>
    <p:sldId id="376" r:id="rId161"/>
    <p:sldId id="403" r:id="rId162"/>
    <p:sldId id="430" r:id="rId163"/>
    <p:sldId id="377" r:id="rId164"/>
    <p:sldId id="404" r:id="rId165"/>
    <p:sldId id="431" r:id="rId166"/>
    <p:sldId id="378" r:id="rId167"/>
    <p:sldId id="405" r:id="rId168"/>
    <p:sldId id="432" r:id="rId169"/>
    <p:sldId id="379" r:id="rId170"/>
    <p:sldId id="406" r:id="rId171"/>
    <p:sldId id="433" r:id="rId172"/>
    <p:sldId id="380" r:id="rId173"/>
    <p:sldId id="407" r:id="rId174"/>
    <p:sldId id="434" r:id="rId175"/>
    <p:sldId id="436" r:id="rId176"/>
    <p:sldId id="437" r:id="rId177"/>
    <p:sldId id="438" r:id="rId178"/>
    <p:sldId id="439" r:id="rId179"/>
    <p:sldId id="440" r:id="rId180"/>
    <p:sldId id="441" r:id="rId181"/>
    <p:sldId id="442" r:id="rId182"/>
    <p:sldId id="443" r:id="rId183"/>
    <p:sldId id="444" r:id="rId184"/>
    <p:sldId id="445" r:id="rId185"/>
    <p:sldId id="435" r:id="rId186"/>
  </p:sldIdLst>
  <p:sldSz cx="9144000" cy="6858000" type="screen4x3"/>
  <p:notesSz cx="6858000" cy="9144000"/>
  <p:defaultTextStyle>
    <a:defPPr>
      <a:defRPr lang="pt-BR"/>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C6600"/>
    <a:srgbClr val="33CC33"/>
    <a:srgbClr val="CC00FF"/>
    <a:srgbClr val="3333CC"/>
    <a:srgbClr val="FF0000"/>
    <a:srgbClr val="FF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82" autoAdjust="0"/>
  </p:normalViewPr>
  <p:slideViewPr>
    <p:cSldViewPr snapToObjects="1">
      <p:cViewPr>
        <p:scale>
          <a:sx n="66" d="100"/>
          <a:sy n="66" d="100"/>
        </p:scale>
        <p:origin x="-1692" y="-300"/>
      </p:cViewPr>
      <p:guideLst>
        <p:guide orient="horz" pos="799"/>
        <p:guide pos="295"/>
      </p:guideLst>
    </p:cSldViewPr>
  </p:slideViewPr>
  <p:notesTextViewPr>
    <p:cViewPr>
      <p:scale>
        <a:sx n="100" d="100"/>
        <a:sy n="100" d="100"/>
      </p:scale>
      <p:origin x="0" y="0"/>
    </p:cViewPr>
  </p:notesTextViewPr>
  <p:notesViewPr>
    <p:cSldViewPr snapToObjects="1">
      <p:cViewPr varScale="1">
        <p:scale>
          <a:sx n="50" d="100"/>
          <a:sy n="50" d="100"/>
        </p:scale>
        <p:origin x="-190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slide" Target="slides/slide173.xml"/><Relationship Id="rId170" Type="http://schemas.openxmlformats.org/officeDocument/2006/relationships/slide" Target="slides/slide168.xml"/><Relationship Id="rId191"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tableStyles" Target="tableStyle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72" Type="http://schemas.openxmlformats.org/officeDocument/2006/relationships/slide" Target="slides/slide170.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presProps" Target="pres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0" Type="http://schemas.openxmlformats.org/officeDocument/2006/relationships/viewProps" Target="view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pt-BR"/>
          </a:p>
        </p:txBody>
      </p:sp>
      <p:sp>
        <p:nvSpPr>
          <p:cNvPr id="378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fld id="{CF281DF9-6E65-4343-9F72-32E2D2CE39CC}" type="datetimeFigureOut">
              <a:rPr lang="pt-BR"/>
              <a:pPr>
                <a:defRPr/>
              </a:pPr>
              <a:t>29/07/2011</a:t>
            </a:fld>
            <a:endParaRPr lang="pt-BR"/>
          </a:p>
        </p:txBody>
      </p:sp>
      <p:sp>
        <p:nvSpPr>
          <p:cNvPr id="378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pt-BR"/>
          </a:p>
        </p:txBody>
      </p:sp>
      <p:sp>
        <p:nvSpPr>
          <p:cNvPr id="378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9F6CE0C3-CABB-41AC-92D9-F940C4B6771D}" type="slidenum">
              <a:rPr lang="pt-BR"/>
              <a:pPr>
                <a:defRPr/>
              </a:pPr>
              <a:t>‹nº›</a:t>
            </a:fld>
            <a:endParaRPr lang="pt-BR"/>
          </a:p>
        </p:txBody>
      </p:sp>
    </p:spTree>
    <p:extLst>
      <p:ext uri="{BB962C8B-B14F-4D97-AF65-F5344CB8AC3E}">
        <p14:creationId xmlns:p14="http://schemas.microsoft.com/office/powerpoint/2010/main" val="2072885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1FDDE825-6FC9-4743-AE35-F12C2113A091}" type="datetimeFigureOut">
              <a:rPr lang="pt-BR"/>
              <a:pPr>
                <a:defRPr/>
              </a:pPr>
              <a:t>29/07/2011</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770D75C2-910A-43AC-9486-E31B4BB9FD6B}" type="slidenum">
              <a:rPr lang="pt-BR"/>
              <a:pPr>
                <a:defRPr/>
              </a:pPr>
              <a:t>‹nº›</a:t>
            </a:fld>
            <a:endParaRPr lang="pt-BR"/>
          </a:p>
        </p:txBody>
      </p:sp>
    </p:spTree>
    <p:extLst>
      <p:ext uri="{BB962C8B-B14F-4D97-AF65-F5344CB8AC3E}">
        <p14:creationId xmlns:p14="http://schemas.microsoft.com/office/powerpoint/2010/main" val="3679895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http://www.aiec.br/plataforma/nav3_modulo.asp?turmanum=&amp;discod=101152&amp;UNID_INT_COD=101&amp;centro=&amp;curriculo=1&amp;discod1=101152##" TargetMode="External"/><Relationship Id="rId2" Type="http://schemas.openxmlformats.org/officeDocument/2006/relationships/slide" Target="../slides/slide103.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52&amp;Unid_Int_Cod=101&amp;fg_cod=0&amp;discod_curric=152&amp;MOD_INT_COD=345&amp;ASSU_INT_COD=1691&amp;centro=&amp;curriculo=1&amp;discod1=101152" TargetMode="External"/><Relationship Id="rId5" Type="http://schemas.openxmlformats.org/officeDocument/2006/relationships/hyperlink" Target="http://www.aiec.br/plataforma/nav4_conteudo_frame.asp?turmanum=&amp;discod=101152&amp;Unid_Int_Cod=101&amp;fg_cod=0&amp;discod_curric=152&amp;MOD_INT_COD=345&amp;ASSU_INT_COD=1690&amp;centro=&amp;curriculo=1&amp;discod1=101152" TargetMode="External"/><Relationship Id="rId4" Type="http://schemas.openxmlformats.org/officeDocument/2006/relationships/hyperlink" Target="http://www.aiec.br/plataforma/nav4_conteudo_frame.asp?turmanum=&amp;discod=101152&amp;Unid_Int_Cod=101&amp;fg_cod=0&amp;discod_curric=152&amp;MOD_INT_COD=345&amp;ASSU_INT_COD=1689&amp;centro=&amp;curriculo=1&amp;discod1=101152" TargetMode="External"/></Relationships>
</file>

<file path=ppt/notesSlides/_rels/notesSlide102.xml.rels><?xml version="1.0" encoding="UTF-8" standalone="yes"?>
<Relationships xmlns="http://schemas.openxmlformats.org/package/2006/relationships"><Relationship Id="rId3" Type="http://schemas.openxmlformats.org/officeDocument/2006/relationships/hyperlink" Target="http://www.aiec.br/plataforma/nav3_modulo.asp?turmanum=&amp;discod=101152&amp;UNID_INT_COD=102&amp;centro=&amp;curriculo=0&amp;discod1=101152##" TargetMode="External"/><Relationship Id="rId7" Type="http://schemas.openxmlformats.org/officeDocument/2006/relationships/hyperlink" Target="http://www.aiec.br/plataforma/nav4_conteudo_frame.asp?turmanum=&amp;discod=101152&amp;Unid_Int_Cod=102&amp;fg_cod=0&amp;discod_curric=152&amp;MOD_INT_COD=351&amp;ASSU_INT_COD=1711&amp;centro=&amp;curriculo=0&amp;discod1=101152" TargetMode="External"/><Relationship Id="rId2" Type="http://schemas.openxmlformats.org/officeDocument/2006/relationships/slide" Target="../slides/slide104.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52&amp;Unid_Int_Cod=102&amp;fg_cod=0&amp;discod_curric=152&amp;MOD_INT_COD=351&amp;ASSU_INT_COD=1710&amp;centro=&amp;curriculo=0&amp;discod1=101152" TargetMode="External"/><Relationship Id="rId5" Type="http://schemas.openxmlformats.org/officeDocument/2006/relationships/hyperlink" Target="http://www.aiec.br/plataforma/nav4_conteudo_frame.asp?turmanum=&amp;discod=101152&amp;Unid_Int_Cod=102&amp;fg_cod=0&amp;discod_curric=152&amp;MOD_INT_COD=351&amp;ASSU_INT_COD=1709&amp;centro=&amp;curriculo=0&amp;discod1=101152" TargetMode="External"/><Relationship Id="rId4" Type="http://schemas.openxmlformats.org/officeDocument/2006/relationships/hyperlink" Target="http://www.aiec.br/plataforma/nav4_conteudo_frame.asp?turmanum=&amp;discod=101152&amp;Unid_Int_Cod=102&amp;fg_cod=0&amp;discod_curric=152&amp;MOD_INT_COD=351&amp;ASSU_INT_COD=1708&amp;centro=&amp;curriculo=0&amp;discod1=101152" TargetMode="Externa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3" Type="http://schemas.openxmlformats.org/officeDocument/2006/relationships/hyperlink" Target="http://www.aiec.br/plataforma/nav3_modulo.asp?turmanum=&amp;discod=101129&amp;UNID_INT_COD=108&amp;centro=&amp;curriculo=1&amp;discod1=101129##" TargetMode="External"/><Relationship Id="rId7" Type="http://schemas.openxmlformats.org/officeDocument/2006/relationships/hyperlink" Target="http://www.aiec.br/plataforma/nav4_conteudo_frame.asp?turmanum=&amp;discod=101129&amp;Unid_Int_Cod=108&amp;fg_cod=0&amp;discod_curric=129&amp;MOD_INT_COD=375&amp;ASSU_INT_COD=1818&amp;centro=&amp;curriculo=1&amp;discod1=101129" TargetMode="External"/><Relationship Id="rId2" Type="http://schemas.openxmlformats.org/officeDocument/2006/relationships/slide" Target="../slides/slide106.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29&amp;Unid_Int_Cod=108&amp;fg_cod=0&amp;discod_curric=129&amp;MOD_INT_COD=375&amp;ASSU_INT_COD=1817&amp;centro=&amp;curriculo=1&amp;discod1=101129" TargetMode="External"/><Relationship Id="rId5" Type="http://schemas.openxmlformats.org/officeDocument/2006/relationships/hyperlink" Target="http://www.aiec.br/plataforma/nav4_conteudo_frame.asp?turmanum=&amp;discod=101129&amp;Unid_Int_Cod=108&amp;fg_cod=0&amp;discod_curric=129&amp;MOD_INT_COD=375&amp;ASSU_INT_COD=1816&amp;centro=&amp;curriculo=1&amp;discod1=101129" TargetMode="External"/><Relationship Id="rId4" Type="http://schemas.openxmlformats.org/officeDocument/2006/relationships/hyperlink" Target="http://www.aiec.br/plataforma/nav4_conteudo_frame.asp?turmanum=&amp;discod=101129&amp;Unid_Int_Cod=108&amp;fg_cod=0&amp;discod_curric=129&amp;MOD_INT_COD=375&amp;ASSU_INT_COD=1815&amp;centro=&amp;curriculo=1&amp;discod1=101129" TargetMode="External"/></Relationships>
</file>

<file path=ppt/notesSlides/_rels/notesSlide105.xml.rels><?xml version="1.0" encoding="UTF-8" standalone="yes"?>
<Relationships xmlns="http://schemas.openxmlformats.org/package/2006/relationships"><Relationship Id="rId3" Type="http://schemas.openxmlformats.org/officeDocument/2006/relationships/hyperlink" Target="http://www.aiec.br/plataforma/nav3_modulo.asp?turmanum=&amp;discod=101129&amp;UNID_INT_COD=109&amp;centro=&amp;curriculo=0&amp;discod1=101129##" TargetMode="External"/><Relationship Id="rId2" Type="http://schemas.openxmlformats.org/officeDocument/2006/relationships/slide" Target="../slides/slide107.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29&amp;Unid_Int_Cod=109&amp;fg_cod=0&amp;discod_curric=129&amp;MOD_INT_COD=378&amp;ASSU_INT_COD=1828&amp;centro=&amp;curriculo=0&amp;discod1=101129" TargetMode="External"/><Relationship Id="rId5" Type="http://schemas.openxmlformats.org/officeDocument/2006/relationships/hyperlink" Target="http://www.aiec.br/plataforma/nav4_conteudo_frame.asp?turmanum=&amp;discod=101129&amp;Unid_Int_Cod=109&amp;fg_cod=0&amp;discod_curric=129&amp;MOD_INT_COD=378&amp;ASSU_INT_COD=1827&amp;centro=&amp;curriculo=0&amp;discod1=101129" TargetMode="External"/><Relationship Id="rId4" Type="http://schemas.openxmlformats.org/officeDocument/2006/relationships/hyperlink" Target="http://www.aiec.br/plataforma/nav4_conteudo_frame.asp?turmanum=&amp;discod=101129&amp;Unid_Int_Cod=109&amp;fg_cod=0&amp;discod_curric=129&amp;MOD_INT_COD=378&amp;ASSU_INT_COD=1826&amp;centro=&amp;curriculo=0&amp;discod1=101129" TargetMode="Externa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3" Type="http://schemas.openxmlformats.org/officeDocument/2006/relationships/hyperlink" Target="http://www.aiec.br/plataforma/nav3_modulo.asp?turmanum=&amp;discod=101204&amp;UNID_INT_COD=225&amp;centro=&amp;curriculo=5&amp;discod1=101204##" TargetMode="External"/><Relationship Id="rId7" Type="http://schemas.openxmlformats.org/officeDocument/2006/relationships/hyperlink" Target="http://www.aiec.br/plataforma/nav4_conteudo_frame.asp?turmanum=&amp;discod=101204&amp;Unid_Int_Cod=225&amp;fg_cod=0&amp;discod_curric=204&amp;MOD_INT_COD=806&amp;ASSU_INT_COD=3780&amp;centro=&amp;curriculo=5&amp;discod1=101204" TargetMode="External"/><Relationship Id="rId2" Type="http://schemas.openxmlformats.org/officeDocument/2006/relationships/slide" Target="../slides/slide109.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204&amp;Unid_Int_Cod=225&amp;fg_cod=0&amp;discod_curric=204&amp;MOD_INT_COD=806&amp;ASSU_INT_COD=3779&amp;centro=&amp;curriculo=5&amp;discod1=101204" TargetMode="External"/><Relationship Id="rId5" Type="http://schemas.openxmlformats.org/officeDocument/2006/relationships/hyperlink" Target="http://www.aiec.br/plataforma/nav4_conteudo_frame.asp?turmanum=&amp;discod=101204&amp;Unid_Int_Cod=225&amp;fg_cod=0&amp;discod_curric=204&amp;MOD_INT_COD=806&amp;ASSU_INT_COD=3778&amp;centro=&amp;curriculo=5&amp;discod1=101204" TargetMode="External"/><Relationship Id="rId4" Type="http://schemas.openxmlformats.org/officeDocument/2006/relationships/hyperlink" Target="http://www.aiec.br/plataforma/nav4_conteudo_frame.asp?turmanum=&amp;discod=101204&amp;Unid_Int_Cod=225&amp;fg_cod=0&amp;discod_curric=204&amp;MOD_INT_COD=806&amp;ASSU_INT_COD=3777&amp;centro=&amp;curriculo=5&amp;discod1=101204" TargetMode="External"/></Relationships>
</file>

<file path=ppt/notesSlides/_rels/notesSlide108.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204&amp;Unid_Int_Cod=226&amp;fg_cod=0&amp;discod_curric=204&amp;MOD_INT_COD=809&amp;ASSU_INT_COD=3801&amp;centro=&amp;curriculo=5&amp;discod1=101204" TargetMode="External"/><Relationship Id="rId3" Type="http://schemas.openxmlformats.org/officeDocument/2006/relationships/hyperlink" Target="http://www.aiec.br/plataforma/nav3_modulo.asp?turmanum=&amp;discod=101204&amp;UNID_INT_COD=226&amp;centro=&amp;curriculo=5&amp;discod1=101204##" TargetMode="External"/><Relationship Id="rId7" Type="http://schemas.openxmlformats.org/officeDocument/2006/relationships/hyperlink" Target="http://www.aiec.br/plataforma/nav4_conteudo_frame.asp?turmanum=&amp;discod=101204&amp;Unid_Int_Cod=226&amp;fg_cod=0&amp;discod_curric=204&amp;MOD_INT_COD=809&amp;ASSU_INT_COD=3800&amp;centro=&amp;curriculo=5&amp;discod1=101204" TargetMode="External"/><Relationship Id="rId2" Type="http://schemas.openxmlformats.org/officeDocument/2006/relationships/slide" Target="../slides/slide110.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204&amp;Unid_Int_Cod=226&amp;fg_cod=0&amp;discod_curric=204&amp;MOD_INT_COD=809&amp;ASSU_INT_COD=3798&amp;centro=&amp;curriculo=5&amp;discod1=101204" TargetMode="External"/><Relationship Id="rId5" Type="http://schemas.openxmlformats.org/officeDocument/2006/relationships/hyperlink" Target="http://www.aiec.br/plataforma/nav4_conteudo_frame.asp?turmanum=&amp;discod=101204&amp;Unid_Int_Cod=226&amp;fg_cod=0&amp;discod_curric=204&amp;MOD_INT_COD=809&amp;ASSU_INT_COD=3797&amp;centro=&amp;curriculo=5&amp;discod1=101204" TargetMode="External"/><Relationship Id="rId4" Type="http://schemas.openxmlformats.org/officeDocument/2006/relationships/hyperlink" Target="http://www.aiec.br/plataforma/nav4_conteudo_frame.asp?turmanum=&amp;discod=101204&amp;Unid_Int_Cod=226&amp;fg_cod=0&amp;discod_curric=204&amp;MOD_INT_COD=809&amp;ASSU_INT_COD=3796&amp;centro=&amp;curriculo=5&amp;discod1=101204" TargetMode="Externa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06&amp;Unid_Int_Cod=11&amp;fg_cod=0&amp;discod_curric=203&amp;MOD_INT_COD=44&amp;ASSU_INT_COD=221&amp;centro=&amp;curriculo=5&amp;discod1=101203" TargetMode="External"/><Relationship Id="rId3" Type="http://schemas.openxmlformats.org/officeDocument/2006/relationships/hyperlink" Target="http://www.aiec.br/plataforma/nav3_modulo.asp?turmanum=&amp;discod=101106&amp;UNID_INT_COD=11&amp;centro=&amp;curriculo=5&amp;discod1=101203##" TargetMode="External"/><Relationship Id="rId7" Type="http://schemas.openxmlformats.org/officeDocument/2006/relationships/hyperlink" Target="http://www.aiec.br/plataforma/nav4_conteudo_frame.asp?turmanum=&amp;discod=101106&amp;Unid_Int_Cod=11&amp;fg_cod=0&amp;discod_curric=203&amp;MOD_INT_COD=44&amp;ASSU_INT_COD=220&amp;centro=&amp;curriculo=5&amp;discod1=101203"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06&amp;Unid_Int_Cod=11&amp;fg_cod=0&amp;discod_curric=203&amp;MOD_INT_COD=44&amp;ASSU_INT_COD=219&amp;centro=&amp;curriculo=5&amp;discod1=101203" TargetMode="External"/><Relationship Id="rId5" Type="http://schemas.openxmlformats.org/officeDocument/2006/relationships/hyperlink" Target="http://www.aiec.br/plataforma/nav4_conteudo_frame.asp?turmanum=&amp;discod=101106&amp;Unid_Int_Cod=11&amp;fg_cod=0&amp;discod_curric=203&amp;MOD_INT_COD=44&amp;ASSU_INT_COD=218&amp;centro=&amp;curriculo=5&amp;discod1=101203" TargetMode="External"/><Relationship Id="rId4" Type="http://schemas.openxmlformats.org/officeDocument/2006/relationships/hyperlink" Target="http://www.aiec.br/plataforma/nav4_conteudo_frame.asp?turmanum=&amp;discod=101106&amp;Unid_Int_Cod=11&amp;fg_cod=0&amp;discod_curric=203&amp;MOD_INT_COD=44&amp;ASSU_INT_COD=217&amp;centro=&amp;curriculo=5&amp;discod1=101203" TargetMode="External"/><Relationship Id="rId9" Type="http://schemas.openxmlformats.org/officeDocument/2006/relationships/hyperlink" Target="http://www.aiec.br/plataforma/nav4_conteudo_frame.asp?turmanum=&amp;discod=101106&amp;Unid_Int_Cod=11&amp;fg_cod=0&amp;discod_curric=203&amp;MOD_INT_COD=44&amp;ASSU_INT_COD=222&amp;centro=&amp;curriculo=5&amp;discod1=101203" TargetMode="External"/></Relationships>
</file>

<file path=ppt/notesSlides/_rels/notesSlide110.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30&amp;Unid_Int_Cod=113&amp;fg_cod=0&amp;discod_curric=130&amp;MOD_INT_COD=390&amp;ASSU_INT_COD=1879&amp;centro=&amp;curriculo=1&amp;discod1=101130" TargetMode="External"/><Relationship Id="rId3" Type="http://schemas.openxmlformats.org/officeDocument/2006/relationships/hyperlink" Target="http://www.aiec.br/plataforma/nav3_modulo.asp?turmanum=&amp;discod=101130&amp;UNID_INT_COD=113&amp;centro=&amp;curriculo=1&amp;discod1=101130##" TargetMode="External"/><Relationship Id="rId7" Type="http://schemas.openxmlformats.org/officeDocument/2006/relationships/hyperlink" Target="http://www.aiec.br/plataforma/nav4_conteudo_frame.asp?turmanum=&amp;discod=101130&amp;Unid_Int_Cod=113&amp;fg_cod=0&amp;discod_curric=130&amp;MOD_INT_COD=390&amp;ASSU_INT_COD=1878&amp;centro=&amp;curriculo=1&amp;discod1=101130" TargetMode="External"/><Relationship Id="rId2" Type="http://schemas.openxmlformats.org/officeDocument/2006/relationships/slide" Target="../slides/slide112.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30&amp;Unid_Int_Cod=113&amp;fg_cod=0&amp;discod_curric=130&amp;MOD_INT_COD=390&amp;ASSU_INT_COD=1877&amp;centro=&amp;curriculo=1&amp;discod1=101130" TargetMode="External"/><Relationship Id="rId5" Type="http://schemas.openxmlformats.org/officeDocument/2006/relationships/hyperlink" Target="http://www.aiec.br/plataforma/nav4_conteudo_frame.asp?turmanum=&amp;discod=101130&amp;Unid_Int_Cod=113&amp;fg_cod=0&amp;discod_curric=130&amp;MOD_INT_COD=390&amp;ASSU_INT_COD=1876&amp;centro=&amp;curriculo=1&amp;discod1=101130" TargetMode="External"/><Relationship Id="rId4" Type="http://schemas.openxmlformats.org/officeDocument/2006/relationships/hyperlink" Target="http://www.aiec.br/plataforma/nav4_conteudo_frame.asp?turmanum=&amp;discod=101130&amp;Unid_Int_Cod=113&amp;fg_cod=0&amp;discod_curric=130&amp;MOD_INT_COD=390&amp;ASSU_INT_COD=1875&amp;centro=&amp;curriculo=1&amp;discod1=101130" TargetMode="External"/><Relationship Id="rId9" Type="http://schemas.openxmlformats.org/officeDocument/2006/relationships/hyperlink" Target="http://www.aiec.br/plataforma/nav4_conteudo_frame.asp?turmanum=&amp;discod=101130&amp;Unid_Int_Cod=113&amp;fg_cod=0&amp;discod_curric=130&amp;MOD_INT_COD=390&amp;ASSU_INT_COD=1880&amp;centro=&amp;curriculo=1&amp;discod1=101130" TargetMode="External"/></Relationships>
</file>

<file path=ppt/notesSlides/_rels/notesSlide111.xml.rels><?xml version="1.0" encoding="UTF-8" standalone="yes"?>
<Relationships xmlns="http://schemas.openxmlformats.org/package/2006/relationships"><Relationship Id="rId3" Type="http://schemas.openxmlformats.org/officeDocument/2006/relationships/hyperlink" Target="http://www.aiec.br/plataforma/nav3_modulo.asp?turmanum=&amp;discod=101130&amp;UNID_INT_COD=114&amp;centro=&amp;curriculo=0&amp;discod1=101130##" TargetMode="External"/><Relationship Id="rId7" Type="http://schemas.openxmlformats.org/officeDocument/2006/relationships/hyperlink" Target="http://www.aiec.br/plataforma/nav4_conteudo_frame.asp?turmanum=&amp;discod=101130&amp;Unid_Int_Cod=114&amp;fg_cod=0&amp;discod_curric=130&amp;MOD_INT_COD=393&amp;ASSU_INT_COD=1894&amp;centro=&amp;curriculo=0&amp;discod1=101130" TargetMode="External"/><Relationship Id="rId2" Type="http://schemas.openxmlformats.org/officeDocument/2006/relationships/slide" Target="../slides/slide113.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30&amp;Unid_Int_Cod=114&amp;fg_cod=0&amp;discod_curric=130&amp;MOD_INT_COD=393&amp;ASSU_INT_COD=1893&amp;centro=&amp;curriculo=0&amp;discod1=101130" TargetMode="External"/><Relationship Id="rId5" Type="http://schemas.openxmlformats.org/officeDocument/2006/relationships/hyperlink" Target="http://www.aiec.br/plataforma/nav4_conteudo_frame.asp?turmanum=&amp;discod=101130&amp;Unid_Int_Cod=114&amp;fg_cod=0&amp;discod_curric=130&amp;MOD_INT_COD=393&amp;ASSU_INT_COD=1892&amp;centro=&amp;curriculo=0&amp;discod1=101130" TargetMode="External"/><Relationship Id="rId4" Type="http://schemas.openxmlformats.org/officeDocument/2006/relationships/hyperlink" Target="http://www.aiec.br/plataforma/nav4_conteudo_frame.asp?turmanum=&amp;discod=101130&amp;Unid_Int_Cod=114&amp;fg_cod=0&amp;discod_curric=130&amp;MOD_INT_COD=393&amp;ASSU_INT_COD=1891&amp;centro=&amp;curriculo=0&amp;discod1=101130" TargetMode="Externa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54&amp;Unid_Int_Cod=149&amp;fg_cod=0&amp;discod_curric=154&amp;MOD_INT_COD=534&amp;ASSU_INT_COD=2480&amp;centro=&amp;curriculo=1&amp;discod1=101154" TargetMode="External"/><Relationship Id="rId3" Type="http://schemas.openxmlformats.org/officeDocument/2006/relationships/hyperlink" Target="http://www.aiec.br/plataforma/nav3_modulo.asp?turmanum=&amp;discod=101154&amp;UNID_INT_COD=149&amp;centro=&amp;curriculo=1&amp;discod1=101154##" TargetMode="External"/><Relationship Id="rId7" Type="http://schemas.openxmlformats.org/officeDocument/2006/relationships/hyperlink" Target="http://www.aiec.br/plataforma/nav4_conteudo_frame.asp?turmanum=&amp;discod=101154&amp;Unid_Int_Cod=149&amp;fg_cod=0&amp;discod_curric=154&amp;MOD_INT_COD=534&amp;ASSU_INT_COD=2479&amp;centro=&amp;curriculo=1&amp;discod1=101154" TargetMode="External"/><Relationship Id="rId2" Type="http://schemas.openxmlformats.org/officeDocument/2006/relationships/slide" Target="../slides/slide115.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54&amp;Unid_Int_Cod=149&amp;fg_cod=0&amp;discod_curric=154&amp;MOD_INT_COD=534&amp;ASSU_INT_COD=2478&amp;centro=&amp;curriculo=1&amp;discod1=101154" TargetMode="External"/><Relationship Id="rId5" Type="http://schemas.openxmlformats.org/officeDocument/2006/relationships/hyperlink" Target="http://www.aiec.br/plataforma/nav4_conteudo_frame.asp?turmanum=&amp;discod=101154&amp;Unid_Int_Cod=149&amp;fg_cod=0&amp;discod_curric=154&amp;MOD_INT_COD=534&amp;ASSU_INT_COD=2477&amp;centro=&amp;curriculo=1&amp;discod1=101154" TargetMode="External"/><Relationship Id="rId4" Type="http://schemas.openxmlformats.org/officeDocument/2006/relationships/hyperlink" Target="http://www.aiec.br/plataforma/nav4_conteudo_frame.asp?turmanum=&amp;discod=101154&amp;Unid_Int_Cod=149&amp;fg_cod=0&amp;discod_curric=154&amp;MOD_INT_COD=534&amp;ASSU_INT_COD=2476&amp;centro=&amp;curriculo=1&amp;discod1=101154" TargetMode="External"/></Relationships>
</file>

<file path=ppt/notesSlides/_rels/notesSlide114.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54&amp;Unid_Int_Cod=150&amp;fg_cod=0&amp;discod_curric=154&amp;MOD_INT_COD=538&amp;ASSU_INT_COD=2498&amp;centro=&amp;curriculo=1&amp;discod1=101154" TargetMode="External"/><Relationship Id="rId3" Type="http://schemas.openxmlformats.org/officeDocument/2006/relationships/hyperlink" Target="http://www.aiec.br/plataforma/nav3_modulo.asp?turmanum=&amp;discod=101154&amp;UNID_INT_COD=150&amp;centro=&amp;curriculo=1&amp;discod1=101154##" TargetMode="External"/><Relationship Id="rId7" Type="http://schemas.openxmlformats.org/officeDocument/2006/relationships/hyperlink" Target="http://www.aiec.br/plataforma/nav4_conteudo_frame.asp?turmanum=&amp;discod=101154&amp;Unid_Int_Cod=150&amp;fg_cod=0&amp;discod_curric=154&amp;MOD_INT_COD=538&amp;ASSU_INT_COD=2497&amp;centro=&amp;curriculo=1&amp;discod1=101154" TargetMode="External"/><Relationship Id="rId2" Type="http://schemas.openxmlformats.org/officeDocument/2006/relationships/slide" Target="../slides/slide116.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54&amp;Unid_Int_Cod=150&amp;fg_cod=0&amp;discod_curric=154&amp;MOD_INT_COD=538&amp;ASSU_INT_COD=2496&amp;centro=&amp;curriculo=1&amp;discod1=101154" TargetMode="External"/><Relationship Id="rId11" Type="http://schemas.openxmlformats.org/officeDocument/2006/relationships/hyperlink" Target="http://www.aiec.br/plataforma/nav3_modulo.asp?turmanum=&amp;discod=101154&amp;UNID_INT_COD=149&amp;centro=&amp;curriculo=1&amp;discod1=101154##" TargetMode="External"/><Relationship Id="rId5" Type="http://schemas.openxmlformats.org/officeDocument/2006/relationships/hyperlink" Target="http://www.aiec.br/plataforma/nav4_conteudo_frame.asp?turmanum=&amp;discod=101154&amp;Unid_Int_Cod=150&amp;fg_cod=0&amp;discod_curric=154&amp;MOD_INT_COD=538&amp;ASSU_INT_COD=2495&amp;centro=&amp;curriculo=1&amp;discod1=101154" TargetMode="External"/><Relationship Id="rId10" Type="http://schemas.openxmlformats.org/officeDocument/2006/relationships/hyperlink" Target="http://www.aiec.br/plataforma/nav4_conteudo_frame.asp?turmanum=&amp;discod=101154&amp;Unid_Int_Cod=150&amp;fg_cod=0&amp;discod_curric=154&amp;MOD_INT_COD=538&amp;ASSU_INT_COD=2500&amp;centro=&amp;curriculo=1&amp;discod1=101154" TargetMode="External"/><Relationship Id="rId4" Type="http://schemas.openxmlformats.org/officeDocument/2006/relationships/hyperlink" Target="http://www.aiec.br/plataforma/nav4_conteudo_frame.asp?turmanum=&amp;discod=101154&amp;Unid_Int_Cod=150&amp;fg_cod=0&amp;discod_curric=154&amp;MOD_INT_COD=538&amp;ASSU_INT_COD=2494&amp;centro=&amp;curriculo=1&amp;discod1=101154" TargetMode="External"/><Relationship Id="rId9" Type="http://schemas.openxmlformats.org/officeDocument/2006/relationships/hyperlink" Target="http://www.aiec.br/plataforma/nav4_conteudo_frame.asp?turmanum=&amp;discod=101154&amp;Unid_Int_Cod=150&amp;fg_cod=0&amp;discod_curric=154&amp;MOD_INT_COD=538&amp;ASSU_INT_COD=2499&amp;centro=&amp;curriculo=1&amp;discod1=101154" TargetMode="Externa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32&amp;Unid_Int_Cod=122&amp;fg_cod=0&amp;discod_curric=132&amp;MOD_INT_COD=420&amp;ASSU_INT_COD=2043&amp;centro=&amp;curriculo=1&amp;discod1=101132" TargetMode="External"/><Relationship Id="rId3" Type="http://schemas.openxmlformats.org/officeDocument/2006/relationships/hyperlink" Target="http://www.aiec.br/plataforma/nav3_modulo.asp?turmanum=&amp;discod=101132&amp;UNID_INT_COD=122&amp;centro=&amp;curriculo=1&amp;discod1=101132##" TargetMode="External"/><Relationship Id="rId7" Type="http://schemas.openxmlformats.org/officeDocument/2006/relationships/hyperlink" Target="http://www.aiec.br/plataforma/nav4_conteudo_frame.asp?turmanum=&amp;discod=101132&amp;Unid_Int_Cod=122&amp;fg_cod=0&amp;discod_curric=132&amp;MOD_INT_COD=420&amp;ASSU_INT_COD=2042&amp;centro=&amp;curriculo=1&amp;discod1=101132" TargetMode="External"/><Relationship Id="rId2" Type="http://schemas.openxmlformats.org/officeDocument/2006/relationships/slide" Target="../slides/slide118.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32&amp;Unid_Int_Cod=122&amp;fg_cod=0&amp;discod_curric=132&amp;MOD_INT_COD=420&amp;ASSU_INT_COD=2041&amp;centro=&amp;curriculo=1&amp;discod1=101132" TargetMode="External"/><Relationship Id="rId5" Type="http://schemas.openxmlformats.org/officeDocument/2006/relationships/hyperlink" Target="http://www.aiec.br/plataforma/nav4_conteudo_frame.asp?turmanum=&amp;discod=101132&amp;Unid_Int_Cod=122&amp;fg_cod=0&amp;discod_curric=132&amp;MOD_INT_COD=420&amp;ASSU_INT_COD=2040&amp;centro=&amp;curriculo=1&amp;discod1=101132" TargetMode="External"/><Relationship Id="rId4" Type="http://schemas.openxmlformats.org/officeDocument/2006/relationships/hyperlink" Target="http://www.aiec.br/plataforma/nav4_conteudo_frame.asp?turmanum=&amp;discod=101132&amp;Unid_Int_Cod=122&amp;fg_cod=0&amp;discod_curric=132&amp;MOD_INT_COD=420&amp;ASSU_INT_COD=2039&amp;centro=&amp;curriculo=1&amp;discod1=101132" TargetMode="External"/></Relationships>
</file>

<file path=ppt/notesSlides/_rels/notesSlide117.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32&amp;Unid_Int_Cod=123&amp;fg_cod=0&amp;discod_curric=132&amp;MOD_INT_COD=423&amp;ASSU_INT_COD=2059&amp;centro=&amp;curriculo=0&amp;discod1=101132" TargetMode="External"/><Relationship Id="rId3" Type="http://schemas.openxmlformats.org/officeDocument/2006/relationships/hyperlink" Target="http://www.aiec.br/plataforma/nav3_modulo.asp?turmanum=&amp;discod=101132&amp;UNID_INT_COD=123&amp;centro=&amp;curriculo=0&amp;discod1=101132##" TargetMode="External"/><Relationship Id="rId7" Type="http://schemas.openxmlformats.org/officeDocument/2006/relationships/hyperlink" Target="http://www.aiec.br/plataforma/nav4_conteudo_frame.asp?turmanum=&amp;discod=101132&amp;Unid_Int_Cod=123&amp;fg_cod=0&amp;discod_curric=132&amp;MOD_INT_COD=423&amp;ASSU_INT_COD=2058&amp;centro=&amp;curriculo=0&amp;discod1=101132" TargetMode="External"/><Relationship Id="rId2" Type="http://schemas.openxmlformats.org/officeDocument/2006/relationships/slide" Target="../slides/slide119.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32&amp;Unid_Int_Cod=123&amp;fg_cod=0&amp;discod_curric=132&amp;MOD_INT_COD=423&amp;ASSU_INT_COD=2057&amp;centro=&amp;curriculo=0&amp;discod1=101132" TargetMode="External"/><Relationship Id="rId5" Type="http://schemas.openxmlformats.org/officeDocument/2006/relationships/hyperlink" Target="http://www.aiec.br/plataforma/nav4_conteudo_frame.asp?turmanum=&amp;discod=101132&amp;Unid_Int_Cod=123&amp;fg_cod=0&amp;discod_curric=132&amp;MOD_INT_COD=423&amp;ASSU_INT_COD=2056&amp;centro=&amp;curriculo=0&amp;discod1=101132" TargetMode="External"/><Relationship Id="rId4" Type="http://schemas.openxmlformats.org/officeDocument/2006/relationships/hyperlink" Target="http://www.aiec.br/plataforma/nav4_conteudo_frame.asp?turmanum=&amp;discod=101132&amp;Unid_Int_Cod=123&amp;fg_cod=0&amp;discod_curric=132&amp;MOD_INT_COD=423&amp;ASSU_INT_COD=2055&amp;centro=&amp;curriculo=0&amp;discod1=101132" TargetMode="External"/><Relationship Id="rId9" Type="http://schemas.openxmlformats.org/officeDocument/2006/relationships/hyperlink" Target="http://www.aiec.br/plataforma/nav4_conteudo_frame.asp?turmanum=&amp;discod=101132&amp;Unid_Int_Cod=123&amp;fg_cod=0&amp;discod_curric=132&amp;MOD_INT_COD=423&amp;ASSU_INT_COD=2060&amp;centro=&amp;curriculo=0&amp;discod1=101132" TargetMode="Externa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06&amp;Unid_Int_Cod=12&amp;fg_cod=0&amp;discod_curric=203&amp;MOD_INT_COD=46&amp;ASSU_INT_COD=241&amp;centro=&amp;curriculo=5&amp;discod1=101203" TargetMode="External"/><Relationship Id="rId3" Type="http://schemas.openxmlformats.org/officeDocument/2006/relationships/hyperlink" Target="http://www.aiec.br/plataforma/nav3_modulo.asp?turmanum=&amp;discod=101106&amp;UNID_INT_COD=12&amp;centro=&amp;curriculo=5&amp;discod1=101203##" TargetMode="External"/><Relationship Id="rId7" Type="http://schemas.openxmlformats.org/officeDocument/2006/relationships/hyperlink" Target="http://www.aiec.br/plataforma/nav4_conteudo_frame.asp?turmanum=&amp;discod=101106&amp;Unid_Int_Cod=12&amp;fg_cod=0&amp;discod_curric=203&amp;MOD_INT_COD=46&amp;ASSU_INT_COD=240&amp;centro=&amp;curriculo=5&amp;discod1=101203"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06&amp;Unid_Int_Cod=12&amp;fg_cod=0&amp;discod_curric=203&amp;MOD_INT_COD=46&amp;ASSU_INT_COD=239&amp;centro=&amp;curriculo=5&amp;discod1=101203" TargetMode="External"/><Relationship Id="rId5" Type="http://schemas.openxmlformats.org/officeDocument/2006/relationships/hyperlink" Target="http://www.aiec.br/plataforma/nav4_conteudo_frame.asp?turmanum=&amp;discod=101106&amp;Unid_Int_Cod=12&amp;fg_cod=0&amp;discod_curric=203&amp;MOD_INT_COD=46&amp;ASSU_INT_COD=238&amp;centro=&amp;curriculo=5&amp;discod1=101203" TargetMode="External"/><Relationship Id="rId4" Type="http://schemas.openxmlformats.org/officeDocument/2006/relationships/hyperlink" Target="http://www.aiec.br/plataforma/nav4_conteudo_frame.asp?turmanum=&amp;discod=101106&amp;Unid_Int_Cod=12&amp;fg_cod=0&amp;discod_curric=203&amp;MOD_INT_COD=46&amp;ASSU_INT_COD=237&amp;centro=&amp;curriculo=5&amp;discod1=101203" TargetMode="External"/><Relationship Id="rId9" Type="http://schemas.openxmlformats.org/officeDocument/2006/relationships/hyperlink" Target="http://www.aiec.br/plataforma/nav4_conteudo_frame.asp?turmanum=&amp;discod=101106&amp;Unid_Int_Cod=12&amp;fg_cod=0&amp;discod_curric=203&amp;MOD_INT_COD=46&amp;ASSU_INT_COD=242&amp;centro=&amp;curriculo=5&amp;discod1=101203" TargetMode="Externa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3" Type="http://schemas.openxmlformats.org/officeDocument/2006/relationships/hyperlink" Target="http://www.aiec.br/plataforma/nav3_modulo.asp?turmanum=&amp;discod=101121&amp;UNID_INT_COD=84&amp;centro=&amp;curriculo=1&amp;discod1=101121##" TargetMode="External"/><Relationship Id="rId7" Type="http://schemas.openxmlformats.org/officeDocument/2006/relationships/hyperlink" Target="http://www.aiec.br/plataforma/nav4_conteudo_frame.asp?turmanum=&amp;discod=101121&amp;Unid_Int_Cod=84&amp;fg_cod=0&amp;discod_curric=121&amp;MOD_INT_COD=297&amp;ASSU_INT_COD=1446&amp;centro=&amp;curriculo=1&amp;discod1=101121" TargetMode="External"/><Relationship Id="rId2" Type="http://schemas.openxmlformats.org/officeDocument/2006/relationships/slide" Target="../slides/slide124.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21&amp;Unid_Int_Cod=84&amp;fg_cod=0&amp;discod_curric=121&amp;MOD_INT_COD=297&amp;ASSU_INT_COD=1445&amp;centro=&amp;curriculo=1&amp;discod1=101121" TargetMode="External"/><Relationship Id="rId5" Type="http://schemas.openxmlformats.org/officeDocument/2006/relationships/hyperlink" Target="http://www.aiec.br/plataforma/nav4_conteudo_frame.asp?turmanum=&amp;discod=101121&amp;Unid_Int_Cod=84&amp;fg_cod=0&amp;discod_curric=121&amp;MOD_INT_COD=297&amp;ASSU_INT_COD=1444&amp;centro=&amp;curriculo=1&amp;discod1=101121" TargetMode="External"/><Relationship Id="rId4" Type="http://schemas.openxmlformats.org/officeDocument/2006/relationships/hyperlink" Target="http://www.aiec.br/plataforma/nav4_conteudo_frame.asp?turmanum=&amp;discod=101121&amp;Unid_Int_Cod=84&amp;fg_cod=0&amp;discod_curric=121&amp;MOD_INT_COD=297&amp;ASSU_INT_COD=1443&amp;centro=&amp;curriculo=1&amp;discod1=101121" TargetMode="External"/></Relationships>
</file>

<file path=ppt/notesSlides/_rels/notesSlide123.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21&amp;Unid_Int_Cod=85&amp;fg_cod=0&amp;discod_curric=121&amp;MOD_INT_COD=299&amp;ASSU_INT_COD=1454&amp;centro=&amp;curriculo=0&amp;discod1=101121" TargetMode="External"/><Relationship Id="rId3" Type="http://schemas.openxmlformats.org/officeDocument/2006/relationships/hyperlink" Target="http://www.aiec.br/plataforma/nav3_modulo.asp?turmanum=&amp;discod=101121&amp;UNID_INT_COD=85&amp;centro=&amp;curriculo=0&amp;discod1=101121##" TargetMode="External"/><Relationship Id="rId7" Type="http://schemas.openxmlformats.org/officeDocument/2006/relationships/hyperlink" Target="http://www.aiec.br/plataforma/nav4_conteudo_frame.asp?turmanum=&amp;discod=101121&amp;Unid_Int_Cod=85&amp;fg_cod=0&amp;discod_curric=121&amp;MOD_INT_COD=299&amp;ASSU_INT_COD=1453&amp;centro=&amp;curriculo=0&amp;discod1=101121" TargetMode="External"/><Relationship Id="rId2" Type="http://schemas.openxmlformats.org/officeDocument/2006/relationships/slide" Target="../slides/slide125.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21&amp;Unid_Int_Cod=85&amp;fg_cod=0&amp;discod_curric=121&amp;MOD_INT_COD=299&amp;ASSU_INT_COD=1452&amp;centro=&amp;curriculo=0&amp;discod1=101121" TargetMode="External"/><Relationship Id="rId5" Type="http://schemas.openxmlformats.org/officeDocument/2006/relationships/hyperlink" Target="http://www.aiec.br/plataforma/nav4_conteudo_frame.asp?turmanum=&amp;discod=101121&amp;Unid_Int_Cod=85&amp;fg_cod=0&amp;discod_curric=121&amp;MOD_INT_COD=299&amp;ASSU_INT_COD=1451&amp;centro=&amp;curriculo=0&amp;discod1=101121" TargetMode="External"/><Relationship Id="rId10" Type="http://schemas.openxmlformats.org/officeDocument/2006/relationships/hyperlink" Target="http://www.aiec.br/plataforma/nav4_conteudo_frame.asp?turmanum=&amp;discod=101121&amp;Unid_Int_Cod=85&amp;fg_cod=0&amp;discod_curric=121&amp;MOD_INT_COD=299&amp;ASSU_INT_COD=1456&amp;centro=&amp;curriculo=0&amp;discod1=101121" TargetMode="External"/><Relationship Id="rId4" Type="http://schemas.openxmlformats.org/officeDocument/2006/relationships/hyperlink" Target="http://www.aiec.br/plataforma/nav4_conteudo_frame.asp?turmanum=&amp;discod=101121&amp;Unid_Int_Cod=85&amp;fg_cod=0&amp;discod_curric=121&amp;MOD_INT_COD=299&amp;ASSU_INT_COD=1450&amp;centro=&amp;curriculo=0&amp;discod1=101121" TargetMode="External"/><Relationship Id="rId9" Type="http://schemas.openxmlformats.org/officeDocument/2006/relationships/hyperlink" Target="http://www.aiec.br/plataforma/nav4_conteudo_frame.asp?turmanum=&amp;discod=101121&amp;Unid_Int_Cod=85&amp;fg_cod=0&amp;discod_curric=121&amp;MOD_INT_COD=299&amp;ASSU_INT_COD=1455&amp;centro=&amp;curriculo=0&amp;discod1=101121" TargetMode="Externa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3" Type="http://schemas.openxmlformats.org/officeDocument/2006/relationships/hyperlink" Target="http://www.aiec.br/plataforma/nav3_modulo.asp?turmanum=&amp;discod=101134&amp;UNID_INT_COD=136&amp;centro=&amp;curriculo=5&amp;discod1=101205##" TargetMode="External"/><Relationship Id="rId7" Type="http://schemas.openxmlformats.org/officeDocument/2006/relationships/hyperlink" Target="http://www.aiec.br/plataforma/nav4_conteudo_frame.asp?turmanum=&amp;discod=101134&amp;Unid_Int_Cod=136&amp;fg_cod=0&amp;discod_curric=205&amp;MOD_INT_COD=479&amp;ASSU_INT_COD=2219&amp;centro=&amp;curriculo=5&amp;discod1=101205" TargetMode="External"/><Relationship Id="rId2" Type="http://schemas.openxmlformats.org/officeDocument/2006/relationships/slide" Target="../slides/slide127.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34&amp;Unid_Int_Cod=136&amp;fg_cod=0&amp;discod_curric=205&amp;MOD_INT_COD=479&amp;ASSU_INT_COD=2218&amp;centro=&amp;curriculo=5&amp;discod1=101205" TargetMode="External"/><Relationship Id="rId5" Type="http://schemas.openxmlformats.org/officeDocument/2006/relationships/hyperlink" Target="http://www.aiec.br/plataforma/nav4_conteudo_frame.asp?turmanum=&amp;discod=101134&amp;Unid_Int_Cod=136&amp;fg_cod=0&amp;discod_curric=205&amp;MOD_INT_COD=479&amp;ASSU_INT_COD=2217&amp;centro=&amp;curriculo=5&amp;discod1=101205" TargetMode="External"/><Relationship Id="rId4" Type="http://schemas.openxmlformats.org/officeDocument/2006/relationships/hyperlink" Target="http://www.aiec.br/plataforma/nav4_conteudo_frame.asp?turmanum=&amp;discod=101134&amp;Unid_Int_Cod=136&amp;fg_cod=0&amp;discod_curric=205&amp;MOD_INT_COD=479&amp;ASSU_INT_COD=2216&amp;centro=&amp;curriculo=5&amp;discod1=101205" TargetMode="External"/></Relationships>
</file>

<file path=ppt/notesSlides/_rels/notesSlide126.xml.rels><?xml version="1.0" encoding="UTF-8" standalone="yes"?>
<Relationships xmlns="http://schemas.openxmlformats.org/package/2006/relationships"><Relationship Id="rId3" Type="http://schemas.openxmlformats.org/officeDocument/2006/relationships/hyperlink" Target="http://www.aiec.br/plataforma/nav3_modulo.asp?turmanum=&amp;discod=101134&amp;UNID_INT_COD=137&amp;centro=&amp;curriculo=5&amp;discod1=101205##" TargetMode="External"/><Relationship Id="rId7" Type="http://schemas.openxmlformats.org/officeDocument/2006/relationships/hyperlink" Target="http://www.aiec.br/plataforma/nav4_conteudo_frame.asp?turmanum=&amp;discod=101134&amp;Unid_Int_Cod=137&amp;fg_cod=0&amp;discod_curric=205&amp;MOD_INT_COD=483&amp;ASSU_INT_COD=2235&amp;centro=&amp;curriculo=5&amp;discod1=101205" TargetMode="External"/><Relationship Id="rId2" Type="http://schemas.openxmlformats.org/officeDocument/2006/relationships/slide" Target="../slides/slide128.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34&amp;Unid_Int_Cod=137&amp;fg_cod=0&amp;discod_curric=205&amp;MOD_INT_COD=483&amp;ASSU_INT_COD=2234&amp;centro=&amp;curriculo=5&amp;discod1=101205" TargetMode="External"/><Relationship Id="rId5" Type="http://schemas.openxmlformats.org/officeDocument/2006/relationships/hyperlink" Target="http://www.aiec.br/plataforma/nav4_conteudo_frame.asp?turmanum=&amp;discod=101134&amp;Unid_Int_Cod=137&amp;fg_cod=0&amp;discod_curric=205&amp;MOD_INT_COD=483&amp;ASSU_INT_COD=2233&amp;centro=&amp;curriculo=5&amp;discod1=101205" TargetMode="External"/><Relationship Id="rId4" Type="http://schemas.openxmlformats.org/officeDocument/2006/relationships/hyperlink" Target="http://www.aiec.br/plataforma/nav4_conteudo_frame.asp?turmanum=&amp;discod=101134&amp;Unid_Int_Cod=137&amp;fg_cod=0&amp;discod_curric=205&amp;MOD_INT_COD=483&amp;ASSU_INT_COD=2232&amp;centro=&amp;curriculo=5&amp;discod1=101205" TargetMode="Externa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3" Type="http://schemas.openxmlformats.org/officeDocument/2006/relationships/hyperlink" Target="http://www.aiec.br/plataforma/nav3_modulo.asp?turmanum=&amp;discod=101136&amp;UNID_INT_COD=140&amp;centro=&amp;curriculo=1&amp;discod1=101136##" TargetMode="External"/><Relationship Id="rId7" Type="http://schemas.openxmlformats.org/officeDocument/2006/relationships/hyperlink" Target="http://www.aiec.br/plataforma/nav4_conteudo_frame.asp?turmanum=&amp;discod=101136&amp;Unid_Int_Cod=140&amp;fg_cod=0&amp;discod_curric=136&amp;MOD_INT_COD=495&amp;ASSU_INT_COD=2290&amp;centro=&amp;curriculo=1&amp;discod1=101136" TargetMode="External"/><Relationship Id="rId2" Type="http://schemas.openxmlformats.org/officeDocument/2006/relationships/slide" Target="../slides/slide130.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36&amp;Unid_Int_Cod=140&amp;fg_cod=0&amp;discod_curric=136&amp;MOD_INT_COD=495&amp;ASSU_INT_COD=2289&amp;centro=&amp;curriculo=1&amp;discod1=101136" TargetMode="External"/><Relationship Id="rId5" Type="http://schemas.openxmlformats.org/officeDocument/2006/relationships/hyperlink" Target="http://www.aiec.br/plataforma/nav4_conteudo_frame.asp?turmanum=&amp;discod=101136&amp;Unid_Int_Cod=140&amp;fg_cod=0&amp;discod_curric=136&amp;MOD_INT_COD=495&amp;ASSU_INT_COD=2288&amp;centro=&amp;curriculo=1&amp;discod1=101136" TargetMode="External"/><Relationship Id="rId4" Type="http://schemas.openxmlformats.org/officeDocument/2006/relationships/hyperlink" Target="http://www.aiec.br/plataforma/nav4_conteudo_frame.asp?turmanum=&amp;discod=101136&amp;Unid_Int_Cod=140&amp;fg_cod=0&amp;discod_curric=136&amp;MOD_INT_COD=495&amp;ASSU_INT_COD=2287&amp;centro=&amp;curriculo=1&amp;discod1=101136" TargetMode="External"/></Relationships>
</file>

<file path=ppt/notesSlides/_rels/notesSlide129.xml.rels><?xml version="1.0" encoding="UTF-8" standalone="yes"?>
<Relationships xmlns="http://schemas.openxmlformats.org/package/2006/relationships"><Relationship Id="rId3" Type="http://schemas.openxmlformats.org/officeDocument/2006/relationships/hyperlink" Target="http://www.aiec.br/plataforma/nav3_modulo.asp?turmanum=&amp;discod=101136&amp;UNID_INT_COD=141&amp;centro=&amp;curriculo=1&amp;discod1=101136##" TargetMode="External"/><Relationship Id="rId2" Type="http://schemas.openxmlformats.org/officeDocument/2006/relationships/slide" Target="../slides/slide131.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36&amp;Unid_Int_Cod=141&amp;fg_cod=0&amp;discod_curric=136&amp;MOD_INT_COD=499&amp;ASSU_INT_COD=2306&amp;centro=&amp;curriculo=1&amp;discod1=101136" TargetMode="External"/><Relationship Id="rId5" Type="http://schemas.openxmlformats.org/officeDocument/2006/relationships/hyperlink" Target="http://www.aiec.br/plataforma/nav4_conteudo_frame.asp?turmanum=&amp;discod=101136&amp;Unid_Int_Cod=141&amp;fg_cod=0&amp;discod_curric=136&amp;MOD_INT_COD=499&amp;ASSU_INT_COD=2305&amp;centro=&amp;curriculo=1&amp;discod1=101136" TargetMode="External"/><Relationship Id="rId4" Type="http://schemas.openxmlformats.org/officeDocument/2006/relationships/hyperlink" Target="http://www.aiec.br/plataforma/nav4_conteudo_frame.asp?turmanum=&amp;discod=101136&amp;Unid_Int_Cod=141&amp;fg_cod=0&amp;discod_curric=136&amp;MOD_INT_COD=499&amp;ASSU_INT_COD=2304&amp;centro=&amp;curriculo=1&amp;discod1=101136"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06&amp;Unid_Int_Cod=13&amp;fg_cod=0&amp;discod_curric=203&amp;MOD_INT_COD=51&amp;ASSU_INT_COD=275&amp;centro=&amp;curriculo=5&amp;discod1=101203" TargetMode="External"/><Relationship Id="rId3" Type="http://schemas.openxmlformats.org/officeDocument/2006/relationships/hyperlink" Target="http://www.aiec.br/plataforma/nav3_modulo.asp?turmanum=&amp;discod=101105&amp;UNID_INT_COD=10&amp;centro=&amp;curriculo=5&amp;discod1=101202" TargetMode="External"/><Relationship Id="rId7" Type="http://schemas.openxmlformats.org/officeDocument/2006/relationships/hyperlink" Target="http://www.aiec.br/plataforma/nav4_conteudo_frame.asp?turmanum=&amp;discod=101106&amp;Unid_Int_Cod=13&amp;fg_cod=0&amp;discod_curric=203&amp;MOD_INT_COD=51&amp;ASSU_INT_COD=274&amp;centro=&amp;curriculo=5&amp;discod1=101203"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06&amp;Unid_Int_Cod=13&amp;fg_cod=0&amp;discod_curric=203&amp;MOD_INT_COD=51&amp;ASSU_INT_COD=273&amp;centro=&amp;curriculo=5&amp;discod1=101203" TargetMode="External"/><Relationship Id="rId11" Type="http://schemas.openxmlformats.org/officeDocument/2006/relationships/hyperlink" Target="http://www.aiec.br/plataforma/nav4_conteudo_frame.asp?turmanum=&amp;discod=101106&amp;Unid_Int_Cod=13&amp;fg_cod=0&amp;discod_curric=203&amp;MOD_INT_COD=51&amp;ASSU_INT_COD=278&amp;centro=&amp;curriculo=5&amp;discod1=101203" TargetMode="External"/><Relationship Id="rId5" Type="http://schemas.openxmlformats.org/officeDocument/2006/relationships/hyperlink" Target="http://www.aiec.br/plataforma/nav4_conteudo_frame.asp?turmanum=&amp;discod=101106&amp;Unid_Int_Cod=13&amp;fg_cod=0&amp;discod_curric=203&amp;MOD_INT_COD=51&amp;ASSU_INT_COD=272&amp;centro=&amp;curriculo=5&amp;discod1=101203" TargetMode="External"/><Relationship Id="rId10" Type="http://schemas.openxmlformats.org/officeDocument/2006/relationships/hyperlink" Target="http://www.aiec.br/plataforma/nav4_conteudo_frame.asp?turmanum=&amp;discod=101106&amp;Unid_Int_Cod=13&amp;fg_cod=0&amp;discod_curric=203&amp;MOD_INT_COD=51&amp;ASSU_INT_COD=277&amp;centro=&amp;curriculo=5&amp;discod1=101203" TargetMode="External"/><Relationship Id="rId4" Type="http://schemas.openxmlformats.org/officeDocument/2006/relationships/hyperlink" Target="http://www.aiec.br/plataforma/nav3_modulo.asp?turmanum=&amp;discod=101106&amp;UNID_INT_COD=13&amp;centro=&amp;curriculo=5&amp;discod1=101203##" TargetMode="External"/><Relationship Id="rId9" Type="http://schemas.openxmlformats.org/officeDocument/2006/relationships/hyperlink" Target="http://www.aiec.br/plataforma/nav4_conteudo_frame.asp?turmanum=&amp;discod=101106&amp;Unid_Int_Cod=13&amp;fg_cod=0&amp;discod_curric=203&amp;MOD_INT_COD=51&amp;ASSU_INT_COD=276&amp;centro=&amp;curriculo=5&amp;discod1=101203" TargetMode="Externa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38&amp;Unid_Int_Cod=146&amp;fg_cod=0&amp;discod_curric=138&amp;MOD_INT_COD=518&amp;ASSU_INT_COD=2404&amp;centro=&amp;curriculo=1&amp;discod1=101138" TargetMode="External"/><Relationship Id="rId3" Type="http://schemas.openxmlformats.org/officeDocument/2006/relationships/hyperlink" Target="http://www.aiec.br/plataforma/nav3_modulo.asp?turmanum=&amp;discod=101138&amp;UNID_INT_COD=146&amp;centro=&amp;curriculo=1&amp;discod1=101138##" TargetMode="External"/><Relationship Id="rId7" Type="http://schemas.openxmlformats.org/officeDocument/2006/relationships/hyperlink" Target="http://www.aiec.br/plataforma/nav4_conteudo_frame.asp?turmanum=&amp;discod=101138&amp;Unid_Int_Cod=146&amp;fg_cod=0&amp;discod_curric=138&amp;MOD_INT_COD=518&amp;ASSU_INT_COD=2403&amp;centro=&amp;curriculo=1&amp;discod1=101138" TargetMode="External"/><Relationship Id="rId2" Type="http://schemas.openxmlformats.org/officeDocument/2006/relationships/slide" Target="../slides/slide133.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38&amp;Unid_Int_Cod=146&amp;fg_cod=0&amp;discod_curric=138&amp;MOD_INT_COD=518&amp;ASSU_INT_COD=2402&amp;centro=&amp;curriculo=1&amp;discod1=101138" TargetMode="External"/><Relationship Id="rId5" Type="http://schemas.openxmlformats.org/officeDocument/2006/relationships/hyperlink" Target="http://www.aiec.br/plataforma/nav4_conteudo_frame.asp?turmanum=&amp;discod=101138&amp;Unid_Int_Cod=146&amp;fg_cod=0&amp;discod_curric=138&amp;MOD_INT_COD=518&amp;ASSU_INT_COD=2401&amp;centro=&amp;curriculo=1&amp;discod1=101138" TargetMode="External"/><Relationship Id="rId10" Type="http://schemas.openxmlformats.org/officeDocument/2006/relationships/hyperlink" Target="http://www.aiec.br/plataforma/nav4_conteudo_frame.asp?turmanum=&amp;discod=101138&amp;Unid_Int_Cod=146&amp;fg_cod=0&amp;discod_curric=138&amp;MOD_INT_COD=518&amp;ASSU_INT_COD=2406&amp;centro=&amp;curriculo=1&amp;discod1=101138" TargetMode="External"/><Relationship Id="rId4" Type="http://schemas.openxmlformats.org/officeDocument/2006/relationships/hyperlink" Target="http://www.aiec.br/plataforma/nav4_conteudo_frame.asp?turmanum=&amp;discod=101138&amp;Unid_Int_Cod=146&amp;fg_cod=0&amp;discod_curric=138&amp;MOD_INT_COD=518&amp;ASSU_INT_COD=2400&amp;centro=&amp;curriculo=1&amp;discod1=101138" TargetMode="External"/><Relationship Id="rId9" Type="http://schemas.openxmlformats.org/officeDocument/2006/relationships/hyperlink" Target="http://www.aiec.br/plataforma/nav4_conteudo_frame.asp?turmanum=&amp;discod=101138&amp;Unid_Int_Cod=146&amp;fg_cod=0&amp;discod_curric=138&amp;MOD_INT_COD=518&amp;ASSU_INT_COD=2405&amp;centro=&amp;curriculo=1&amp;discod1=101138" TargetMode="External"/></Relationships>
</file>

<file path=ppt/notesSlides/_rels/notesSlide132.xml.rels><?xml version="1.0" encoding="UTF-8" standalone="yes"?>
<Relationships xmlns="http://schemas.openxmlformats.org/package/2006/relationships"><Relationship Id="rId3" Type="http://schemas.openxmlformats.org/officeDocument/2006/relationships/hyperlink" Target="http://www.aiec.br/plataforma/nav3_modulo.asp?turmanum=&amp;discod=101138&amp;UNID_INT_COD=147&amp;centro=&amp;curriculo=1&amp;discod1=101138##" TargetMode="External"/><Relationship Id="rId2" Type="http://schemas.openxmlformats.org/officeDocument/2006/relationships/slide" Target="../slides/slide134.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38&amp;Unid_Int_Cod=147&amp;fg_cod=0&amp;discod_curric=138&amp;MOD_INT_COD=525&amp;ASSU_INT_COD=2437&amp;centro=&amp;curriculo=1&amp;discod1=101138" TargetMode="External"/><Relationship Id="rId5" Type="http://schemas.openxmlformats.org/officeDocument/2006/relationships/hyperlink" Target="http://www.aiec.br/plataforma/nav4_conteudo_frame.asp?turmanum=&amp;discod=101138&amp;Unid_Int_Cod=147&amp;fg_cod=0&amp;discod_curric=138&amp;MOD_INT_COD=525&amp;ASSU_INT_COD=2436&amp;centro=&amp;curriculo=1&amp;discod1=101138" TargetMode="External"/><Relationship Id="rId4" Type="http://schemas.openxmlformats.org/officeDocument/2006/relationships/hyperlink" Target="http://www.aiec.br/plataforma/nav4_conteudo_frame.asp?turmanum=&amp;discod=101138&amp;Unid_Int_Cod=147&amp;fg_cod=0&amp;discod_curric=138&amp;MOD_INT_COD=525&amp;ASSU_INT_COD=2435&amp;centro=&amp;curriculo=1&amp;discod1=101138" TargetMode="Externa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31&amp;Unid_Int_Cod=117&amp;fg_cod=0&amp;discod_curric=131&amp;MOD_INT_COD=405&amp;ASSU_INT_COD=1958&amp;centro=&amp;curriculo=1&amp;discod1=101131" TargetMode="External"/><Relationship Id="rId3" Type="http://schemas.openxmlformats.org/officeDocument/2006/relationships/hyperlink" Target="http://www.aiec.br/plataforma/nav3_modulo.asp?turmanum=&amp;discod=101131&amp;UNID_INT_COD=117&amp;centro=&amp;curriculo=1&amp;discod1=101131##" TargetMode="External"/><Relationship Id="rId7" Type="http://schemas.openxmlformats.org/officeDocument/2006/relationships/hyperlink" Target="http://www.aiec.br/plataforma/nav4_conteudo_frame.asp?turmanum=&amp;discod=101131&amp;Unid_Int_Cod=117&amp;fg_cod=0&amp;discod_curric=131&amp;MOD_INT_COD=405&amp;ASSU_INT_COD=1957&amp;centro=&amp;curriculo=1&amp;discod1=101131" TargetMode="External"/><Relationship Id="rId2" Type="http://schemas.openxmlformats.org/officeDocument/2006/relationships/slide" Target="../slides/slide136.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31&amp;Unid_Int_Cod=117&amp;fg_cod=0&amp;discod_curric=131&amp;MOD_INT_COD=405&amp;ASSU_INT_COD=1956&amp;centro=&amp;curriculo=1&amp;discod1=101131" TargetMode="External"/><Relationship Id="rId5" Type="http://schemas.openxmlformats.org/officeDocument/2006/relationships/hyperlink" Target="http://www.aiec.br/plataforma/nav4_conteudo_frame.asp?turmanum=&amp;discod=101131&amp;Unid_Int_Cod=117&amp;fg_cod=0&amp;discod_curric=131&amp;MOD_INT_COD=405&amp;ASSU_INT_COD=1955&amp;centro=&amp;curriculo=1&amp;discod1=101131" TargetMode="External"/><Relationship Id="rId4" Type="http://schemas.openxmlformats.org/officeDocument/2006/relationships/hyperlink" Target="http://www.aiec.br/plataforma/nav4_conteudo_frame.asp?turmanum=&amp;discod=101131&amp;Unid_Int_Cod=117&amp;fg_cod=0&amp;discod_curric=131&amp;MOD_INT_COD=405&amp;ASSU_INT_COD=1954&amp;centro=&amp;curriculo=1&amp;discod1=101131" TargetMode="External"/><Relationship Id="rId9" Type="http://schemas.openxmlformats.org/officeDocument/2006/relationships/hyperlink" Target="http://www.aiec.br/plataforma/nav4_conteudo_frame.asp?turmanum=&amp;discod=101131&amp;Unid_Int_Cod=117&amp;fg_cod=0&amp;discod_curric=131&amp;MOD_INT_COD=405&amp;ASSU_INT_COD=1959&amp;centro=&amp;curriculo=1&amp;discod1=101131" TargetMode="External"/></Relationships>
</file>

<file path=ppt/notesSlides/_rels/notesSlide135.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31&amp;Unid_Int_Cod=118&amp;fg_cod=0&amp;discod_curric=131&amp;MOD_INT_COD=408&amp;ASSU_INT_COD=1974&amp;centro=&amp;curriculo=0&amp;discod1=101131" TargetMode="External"/><Relationship Id="rId3" Type="http://schemas.openxmlformats.org/officeDocument/2006/relationships/hyperlink" Target="http://www.aiec.br/plataforma/nav3_modulo.asp?turmanum=&amp;discod=101131&amp;UNID_INT_COD=118&amp;centro=&amp;curriculo=0&amp;discod1=101131##" TargetMode="External"/><Relationship Id="rId7" Type="http://schemas.openxmlformats.org/officeDocument/2006/relationships/hyperlink" Target="http://www.aiec.br/plataforma/nav4_conteudo_frame.asp?turmanum=&amp;discod=101131&amp;Unid_Int_Cod=118&amp;fg_cod=0&amp;discod_curric=131&amp;MOD_INT_COD=408&amp;ASSU_INT_COD=1973&amp;centro=&amp;curriculo=0&amp;discod1=101131" TargetMode="External"/><Relationship Id="rId2" Type="http://schemas.openxmlformats.org/officeDocument/2006/relationships/slide" Target="../slides/slide137.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31&amp;Unid_Int_Cod=118&amp;fg_cod=0&amp;discod_curric=131&amp;MOD_INT_COD=408&amp;ASSU_INT_COD=1972&amp;centro=&amp;curriculo=0&amp;discod1=101131" TargetMode="External"/><Relationship Id="rId5" Type="http://schemas.openxmlformats.org/officeDocument/2006/relationships/hyperlink" Target="http://www.aiec.br/plataforma/nav4_conteudo_frame.asp?turmanum=&amp;discod=101131&amp;Unid_Int_Cod=118&amp;fg_cod=0&amp;discod_curric=131&amp;MOD_INT_COD=408&amp;ASSU_INT_COD=1971&amp;centro=&amp;curriculo=0&amp;discod1=101131" TargetMode="External"/><Relationship Id="rId4" Type="http://schemas.openxmlformats.org/officeDocument/2006/relationships/hyperlink" Target="http://www.aiec.br/plataforma/nav4_conteudo_frame.asp?turmanum=&amp;discod=101131&amp;Unid_Int_Cod=118&amp;fg_cod=0&amp;discod_curric=131&amp;MOD_INT_COD=408&amp;ASSU_INT_COD=1970&amp;centro=&amp;curriculo=0&amp;discod1=101131" TargetMode="Externa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55&amp;Unid_Int_Cod=153&amp;fg_cod=0&amp;discod_curric=155&amp;MOD_INT_COD=550&amp;ASSU_INT_COD=2566&amp;centro=&amp;curriculo=1&amp;discod1=101155" TargetMode="External"/><Relationship Id="rId3" Type="http://schemas.openxmlformats.org/officeDocument/2006/relationships/hyperlink" Target="http://www.aiec.br/plataforma/nav3_modulo.asp?turmanum=&amp;discod=101155&amp;UNID_INT_COD=153&amp;centro=&amp;curriculo=1&amp;discod1=101155##" TargetMode="External"/><Relationship Id="rId7" Type="http://schemas.openxmlformats.org/officeDocument/2006/relationships/hyperlink" Target="http://www.aiec.br/plataforma/nav4_conteudo_frame.asp?turmanum=&amp;discod=101155&amp;Unid_Int_Cod=153&amp;fg_cod=0&amp;discod_curric=155&amp;MOD_INT_COD=550&amp;ASSU_INT_COD=2565&amp;centro=&amp;curriculo=1&amp;discod1=101155" TargetMode="External"/><Relationship Id="rId2" Type="http://schemas.openxmlformats.org/officeDocument/2006/relationships/slide" Target="../slides/slide139.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55&amp;Unid_Int_Cod=153&amp;fg_cod=0&amp;discod_curric=155&amp;MOD_INT_COD=550&amp;ASSU_INT_COD=2564&amp;centro=&amp;curriculo=1&amp;discod1=101155" TargetMode="External"/><Relationship Id="rId5" Type="http://schemas.openxmlformats.org/officeDocument/2006/relationships/hyperlink" Target="http://www.aiec.br/plataforma/nav4_conteudo_frame.asp?turmanum=&amp;discod=101155&amp;Unid_Int_Cod=153&amp;fg_cod=0&amp;discod_curric=155&amp;MOD_INT_COD=550&amp;ASSU_INT_COD=2563&amp;centro=&amp;curriculo=1&amp;discod1=101155" TargetMode="External"/><Relationship Id="rId10" Type="http://schemas.openxmlformats.org/officeDocument/2006/relationships/hyperlink" Target="http://www.aiec.br/plataforma/nav4_conteudo_frame.asp?turmanum=&amp;discod=101155&amp;Unid_Int_Cod=153&amp;fg_cod=0&amp;discod_curric=155&amp;MOD_INT_COD=550&amp;ASSU_INT_COD=2568&amp;centro=&amp;curriculo=1&amp;discod1=101155" TargetMode="External"/><Relationship Id="rId4" Type="http://schemas.openxmlformats.org/officeDocument/2006/relationships/hyperlink" Target="http://www.aiec.br/plataforma/nav4_conteudo_frame.asp?turmanum=&amp;discod=101155&amp;Unid_Int_Cod=153&amp;fg_cod=0&amp;discod_curric=155&amp;MOD_INT_COD=550&amp;ASSU_INT_COD=2562&amp;centro=&amp;curriculo=1&amp;discod1=101155" TargetMode="External"/><Relationship Id="rId9" Type="http://schemas.openxmlformats.org/officeDocument/2006/relationships/hyperlink" Target="http://www.aiec.br/plataforma/nav4_conteudo_frame.asp?turmanum=&amp;discod=101155&amp;Unid_Int_Cod=153&amp;fg_cod=0&amp;discod_curric=155&amp;MOD_INT_COD=550&amp;ASSU_INT_COD=2567&amp;centro=&amp;curriculo=1&amp;discod1=101155" TargetMode="External"/></Relationships>
</file>

<file path=ppt/notesSlides/_rels/notesSlide138.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55&amp;Unid_Int_Cod=154&amp;fg_cod=0&amp;discod_curric=155&amp;MOD_INT_COD=554&amp;ASSU_INT_COD=2589&amp;centro=&amp;curriculo=1&amp;discod1=101155" TargetMode="External"/><Relationship Id="rId3" Type="http://schemas.openxmlformats.org/officeDocument/2006/relationships/hyperlink" Target="http://www.aiec.br/plataforma/nav3_modulo.asp?turmanum=&amp;discod=101155&amp;UNID_INT_COD=154&amp;centro=&amp;curriculo=1&amp;discod1=101155##" TargetMode="External"/><Relationship Id="rId7" Type="http://schemas.openxmlformats.org/officeDocument/2006/relationships/hyperlink" Target="http://www.aiec.br/plataforma/nav4_conteudo_frame.asp?turmanum=&amp;discod=101155&amp;Unid_Int_Cod=154&amp;fg_cod=0&amp;discod_curric=155&amp;MOD_INT_COD=554&amp;ASSU_INT_COD=2588&amp;centro=&amp;curriculo=1&amp;discod1=101155" TargetMode="External"/><Relationship Id="rId2" Type="http://schemas.openxmlformats.org/officeDocument/2006/relationships/slide" Target="../slides/slide140.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55&amp;Unid_Int_Cod=154&amp;fg_cod=0&amp;discod_curric=155&amp;MOD_INT_COD=554&amp;ASSU_INT_COD=2587&amp;centro=&amp;curriculo=1&amp;discod1=101155" TargetMode="External"/><Relationship Id="rId5" Type="http://schemas.openxmlformats.org/officeDocument/2006/relationships/hyperlink" Target="http://www.aiec.br/plataforma/nav4_conteudo_frame.asp?turmanum=&amp;discod=101155&amp;Unid_Int_Cod=154&amp;fg_cod=0&amp;discod_curric=155&amp;MOD_INT_COD=554&amp;ASSU_INT_COD=2586&amp;centro=&amp;curriculo=1&amp;discod1=101155" TargetMode="External"/><Relationship Id="rId10" Type="http://schemas.openxmlformats.org/officeDocument/2006/relationships/hyperlink" Target="http://www.aiec.br/plataforma/nav4_conteudo_frame.asp?turmanum=&amp;discod=101155&amp;Unid_Int_Cod=154&amp;fg_cod=0&amp;discod_curric=155&amp;MOD_INT_COD=554&amp;ASSU_INT_COD=2591&amp;centro=&amp;curriculo=1&amp;discod1=101155" TargetMode="External"/><Relationship Id="rId4" Type="http://schemas.openxmlformats.org/officeDocument/2006/relationships/hyperlink" Target="http://www.aiec.br/plataforma/nav4_conteudo_frame.asp?turmanum=&amp;discod=101155&amp;Unid_Int_Cod=154&amp;fg_cod=0&amp;discod_curric=155&amp;MOD_INT_COD=554&amp;ASSU_INT_COD=2585&amp;centro=&amp;curriculo=1&amp;discod1=101155" TargetMode="External"/><Relationship Id="rId9" Type="http://schemas.openxmlformats.org/officeDocument/2006/relationships/hyperlink" Target="http://www.aiec.br/plataforma/nav4_conteudo_frame.asp?turmanum=&amp;discod=101155&amp;Unid_Int_Cod=154&amp;fg_cod=0&amp;discod_curric=155&amp;MOD_INT_COD=554&amp;ASSU_INT_COD=2590&amp;centro=&amp;curriculo=1&amp;discod1=101155" TargetMode="Externa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06&amp;Unid_Int_Cod=14&amp;fg_cod=0&amp;discod_curric=203&amp;MOD_INT_COD=53&amp;ASSU_INT_COD=288&amp;centro=&amp;curriculo=5&amp;discod1=101203" TargetMode="External"/><Relationship Id="rId3" Type="http://schemas.openxmlformats.org/officeDocument/2006/relationships/hyperlink" Target="http://www.aiec.br/plataforma/nav3_modulo.asp?turmanum=&amp;discod=101105&amp;UNID_INT_COD=10&amp;centro=&amp;curriculo=5&amp;discod1=101202" TargetMode="External"/><Relationship Id="rId7" Type="http://schemas.openxmlformats.org/officeDocument/2006/relationships/hyperlink" Target="http://www.aiec.br/plataforma/nav4_conteudo_frame.asp?turmanum=&amp;discod=101106&amp;Unid_Int_Cod=14&amp;fg_cod=0&amp;discod_curric=203&amp;MOD_INT_COD=53&amp;ASSU_INT_COD=287&amp;centro=&amp;curriculo=5&amp;discod1=101203"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06&amp;Unid_Int_Cod=14&amp;fg_cod=0&amp;discod_curric=203&amp;MOD_INT_COD=53&amp;ASSU_INT_COD=286&amp;centro=&amp;curriculo=5&amp;discod1=101203" TargetMode="External"/><Relationship Id="rId5" Type="http://schemas.openxmlformats.org/officeDocument/2006/relationships/hyperlink" Target="http://www.aiec.br/plataforma/nav4_conteudo_frame.asp?turmanum=&amp;discod=101106&amp;Unid_Int_Cod=14&amp;fg_cod=0&amp;discod_curric=203&amp;MOD_INT_COD=53&amp;ASSU_INT_COD=285&amp;centro=&amp;curriculo=5&amp;discod1=101203" TargetMode="External"/><Relationship Id="rId4" Type="http://schemas.openxmlformats.org/officeDocument/2006/relationships/hyperlink" Target="http://www.aiec.br/plataforma/nav3_modulo.asp?turmanum=&amp;discod=101106&amp;UNID_INT_COD=14&amp;centro=&amp;curriculo=5&amp;discod1=101203##" TargetMode="External"/></Relationships>
</file>

<file path=ppt/notesSlides/_rels/notesSlide140.xml.rels><?xml version="1.0" encoding="UTF-8" standalone="yes"?>
<Relationships xmlns="http://schemas.openxmlformats.org/package/2006/relationships"><Relationship Id="rId3" Type="http://schemas.openxmlformats.org/officeDocument/2006/relationships/hyperlink" Target="http://www.aiec.br/plataforma/nav3_modulo.asp?turmanum=&amp;discod=101153&amp;UNID_INT_COD=126&amp;centro=&amp;curriculo=1&amp;discod1=101153##" TargetMode="External"/><Relationship Id="rId7" Type="http://schemas.openxmlformats.org/officeDocument/2006/relationships/hyperlink" Target="http://www.aiec.br/plataforma/nav4_conteudo_frame.asp?turmanum=&amp;discod=101153&amp;Unid_Int_Cod=126&amp;fg_cod=0&amp;discod_curric=153&amp;MOD_INT_COD=432&amp;ASSU_INT_COD=2115&amp;centro=&amp;curriculo=1&amp;discod1=101153" TargetMode="External"/><Relationship Id="rId2" Type="http://schemas.openxmlformats.org/officeDocument/2006/relationships/slide" Target="../slides/slide142.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53&amp;Unid_Int_Cod=126&amp;fg_cod=0&amp;discod_curric=153&amp;MOD_INT_COD=432&amp;ASSU_INT_COD=2114&amp;centro=&amp;curriculo=1&amp;discod1=101153" TargetMode="External"/><Relationship Id="rId5" Type="http://schemas.openxmlformats.org/officeDocument/2006/relationships/hyperlink" Target="http://www.aiec.br/plataforma/nav4_conteudo_frame.asp?turmanum=&amp;discod=101153&amp;Unid_Int_Cod=126&amp;fg_cod=0&amp;discod_curric=153&amp;MOD_INT_COD=432&amp;ASSU_INT_COD=2113&amp;centro=&amp;curriculo=1&amp;discod1=101153" TargetMode="External"/><Relationship Id="rId4" Type="http://schemas.openxmlformats.org/officeDocument/2006/relationships/hyperlink" Target="http://www.aiec.br/plataforma/nav4_conteudo_frame.asp?turmanum=&amp;discod=101153&amp;Unid_Int_Cod=126&amp;fg_cod=0&amp;discod_curric=153&amp;MOD_INT_COD=432&amp;ASSU_INT_COD=2112&amp;centro=&amp;curriculo=1&amp;discod1=101153" TargetMode="External"/></Relationships>
</file>

<file path=ppt/notesSlides/_rels/notesSlide141.xml.rels><?xml version="1.0" encoding="UTF-8" standalone="yes"?>
<Relationships xmlns="http://schemas.openxmlformats.org/package/2006/relationships"><Relationship Id="rId3" Type="http://schemas.openxmlformats.org/officeDocument/2006/relationships/hyperlink" Target="http://www.aiec.br/plataforma/nav3_modulo.asp?turmanum=&amp;discod=101153&amp;UNID_INT_COD=127&amp;centro=&amp;curriculo=0&amp;discod1=101153##" TargetMode="External"/><Relationship Id="rId7" Type="http://schemas.openxmlformats.org/officeDocument/2006/relationships/hyperlink" Target="http://www.aiec.br/plataforma/nav4_conteudo_frame.asp?turmanum=&amp;discod=101153&amp;Unid_Int_Cod=127&amp;fg_cod=0&amp;discod_curric=153&amp;MOD_INT_COD=436&amp;ASSU_INT_COD=2133&amp;centro=&amp;curriculo=0&amp;discod1=101153" TargetMode="External"/><Relationship Id="rId2" Type="http://schemas.openxmlformats.org/officeDocument/2006/relationships/slide" Target="../slides/slide143.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53&amp;Unid_Int_Cod=127&amp;fg_cod=0&amp;discod_curric=153&amp;MOD_INT_COD=436&amp;ASSU_INT_COD=2132&amp;centro=&amp;curriculo=0&amp;discod1=101153" TargetMode="External"/><Relationship Id="rId5" Type="http://schemas.openxmlformats.org/officeDocument/2006/relationships/hyperlink" Target="http://www.aiec.br/plataforma/nav4_conteudo_frame.asp?turmanum=&amp;discod=101153&amp;Unid_Int_Cod=127&amp;fg_cod=0&amp;discod_curric=153&amp;MOD_INT_COD=436&amp;ASSU_INT_COD=2131&amp;centro=&amp;curriculo=0&amp;discod1=101153" TargetMode="External"/><Relationship Id="rId4" Type="http://schemas.openxmlformats.org/officeDocument/2006/relationships/hyperlink" Target="http://www.aiec.br/plataforma/nav4_conteudo_frame.asp?turmanum=&amp;discod=101153&amp;Unid_Int_Cod=127&amp;fg_cod=0&amp;discod_curric=153&amp;MOD_INT_COD=436&amp;ASSU_INT_COD=2130&amp;centro=&amp;curriculo=0&amp;discod1=101153" TargetMode="Externa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3" Type="http://schemas.openxmlformats.org/officeDocument/2006/relationships/hyperlink" Target="http://www.aiec.br/plataforma/nav3_modulo.asp?turmanum=&amp;discod=101122&amp;UNID_INT_COD=88&amp;centro=&amp;curriculo=1&amp;discod1=101122##" TargetMode="External"/><Relationship Id="rId7" Type="http://schemas.openxmlformats.org/officeDocument/2006/relationships/hyperlink" Target="http://www.aiec.br/plataforma/nav4_conteudo_frame.asp?turmanum=&amp;discod=101122&amp;Unid_Int_Cod=88&amp;fg_cod=0&amp;discod_curric=122&amp;MOD_INT_COD=308&amp;ASSU_INT_COD=1506&amp;centro=&amp;curriculo=1&amp;discod1=101122" TargetMode="External"/><Relationship Id="rId2" Type="http://schemas.openxmlformats.org/officeDocument/2006/relationships/slide" Target="../slides/slide145.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22&amp;Unid_Int_Cod=88&amp;fg_cod=0&amp;discod_curric=122&amp;MOD_INT_COD=308&amp;ASSU_INT_COD=1505&amp;centro=&amp;curriculo=1&amp;discod1=101122" TargetMode="External"/><Relationship Id="rId5" Type="http://schemas.openxmlformats.org/officeDocument/2006/relationships/hyperlink" Target="http://www.aiec.br/plataforma/nav4_conteudo_frame.asp?turmanum=&amp;discod=101122&amp;Unid_Int_Cod=88&amp;fg_cod=0&amp;discod_curric=122&amp;MOD_INT_COD=308&amp;ASSU_INT_COD=1504&amp;centro=&amp;curriculo=1&amp;discod1=101122" TargetMode="External"/><Relationship Id="rId4" Type="http://schemas.openxmlformats.org/officeDocument/2006/relationships/hyperlink" Target="http://www.aiec.br/plataforma/nav4_conteudo_frame.asp?turmanum=&amp;discod=101122&amp;Unid_Int_Cod=88&amp;fg_cod=0&amp;discod_curric=122&amp;MOD_INT_COD=308&amp;ASSU_INT_COD=1503&amp;centro=&amp;curriculo=1&amp;discod1=101122" TargetMode="External"/></Relationships>
</file>

<file path=ppt/notesSlides/_rels/notesSlide144.xml.rels><?xml version="1.0" encoding="UTF-8" standalone="yes"?>
<Relationships xmlns="http://schemas.openxmlformats.org/package/2006/relationships"><Relationship Id="rId3" Type="http://schemas.openxmlformats.org/officeDocument/2006/relationships/hyperlink" Target="http://www.aiec.br/plataforma/nav3_modulo.asp?turmanum=&amp;discod=101122&amp;UNID_INT_COD=89&amp;centro=&amp;curriculo=0&amp;discod1=101122##" TargetMode="External"/><Relationship Id="rId7" Type="http://schemas.openxmlformats.org/officeDocument/2006/relationships/hyperlink" Target="http://www.aiec.br/plataforma/nav4_conteudo_frame.asp?turmanum=&amp;discod=101122&amp;Unid_Int_Cod=89&amp;fg_cod=0&amp;discod_curric=122&amp;MOD_INT_COD=312&amp;ASSU_INT_COD=1521&amp;centro=&amp;curriculo=0&amp;discod1=101122" TargetMode="External"/><Relationship Id="rId2" Type="http://schemas.openxmlformats.org/officeDocument/2006/relationships/slide" Target="../slides/slide146.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22&amp;Unid_Int_Cod=89&amp;fg_cod=0&amp;discod_curric=122&amp;MOD_INT_COD=312&amp;ASSU_INT_COD=1520&amp;centro=&amp;curriculo=0&amp;discod1=101122" TargetMode="External"/><Relationship Id="rId5" Type="http://schemas.openxmlformats.org/officeDocument/2006/relationships/hyperlink" Target="http://www.aiec.br/plataforma/nav4_conteudo_frame.asp?turmanum=&amp;discod=101122&amp;Unid_Int_Cod=89&amp;fg_cod=0&amp;discod_curric=122&amp;MOD_INT_COD=312&amp;ASSU_INT_COD=1519&amp;centro=&amp;curriculo=0&amp;discod1=101122" TargetMode="External"/><Relationship Id="rId4" Type="http://schemas.openxmlformats.org/officeDocument/2006/relationships/hyperlink" Target="http://www.aiec.br/plataforma/nav4_conteudo_frame.asp?turmanum=&amp;discod=101122&amp;Unid_Int_Cod=89&amp;fg_cod=0&amp;discod_curric=122&amp;MOD_INT_COD=312&amp;ASSU_INT_COD=1518&amp;centro=&amp;curriculo=0&amp;discod1=101122" TargetMode="Externa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3" Type="http://schemas.openxmlformats.org/officeDocument/2006/relationships/hyperlink" Target="http://www.aiec.br/plataforma/nav3_modulo.asp?turmanum=&amp;discod=101140&amp;UNID_INT_COD=162&amp;centro=&amp;curriculo=1&amp;discod1=101140##" TargetMode="External"/><Relationship Id="rId7" Type="http://schemas.openxmlformats.org/officeDocument/2006/relationships/hyperlink" Target="http://www.aiec.br/plataforma/nav4_conteudo_frame.asp?turmanum=&amp;discod=101140&amp;Unid_Int_Cod=162&amp;fg_cod=0&amp;discod_curric=140&amp;MOD_INT_COD=591&amp;ASSU_INT_COD=2801&amp;centro=&amp;curriculo=1&amp;discod1=101140" TargetMode="External"/><Relationship Id="rId2" Type="http://schemas.openxmlformats.org/officeDocument/2006/relationships/slide" Target="../slides/slide148.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40&amp;Unid_Int_Cod=162&amp;fg_cod=0&amp;discod_curric=140&amp;MOD_INT_COD=591&amp;ASSU_INT_COD=2800&amp;centro=&amp;curriculo=1&amp;discod1=101140" TargetMode="External"/><Relationship Id="rId5" Type="http://schemas.openxmlformats.org/officeDocument/2006/relationships/hyperlink" Target="http://www.aiec.br/plataforma/nav4_conteudo_frame.asp?turmanum=&amp;discod=101140&amp;Unid_Int_Cod=162&amp;fg_cod=0&amp;discod_curric=140&amp;MOD_INT_COD=591&amp;ASSU_INT_COD=2799&amp;centro=&amp;curriculo=1&amp;discod1=101140" TargetMode="External"/><Relationship Id="rId4" Type="http://schemas.openxmlformats.org/officeDocument/2006/relationships/hyperlink" Target="http://www.aiec.br/plataforma/nav4_conteudo_frame.asp?turmanum=&amp;discod=101140&amp;Unid_Int_Cod=162&amp;fg_cod=0&amp;discod_curric=140&amp;MOD_INT_COD=591&amp;ASSU_INT_COD=2798&amp;centro=&amp;curriculo=1&amp;discod1=101140" TargetMode="External"/></Relationships>
</file>

<file path=ppt/notesSlides/_rels/notesSlide147.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40&amp;Unid_Int_Cod=163&amp;fg_cod=0&amp;discod_curric=140&amp;MOD_INT_COD=593&amp;ASSU_INT_COD=2814&amp;centro=&amp;curriculo=1&amp;discod1=101140" TargetMode="External"/><Relationship Id="rId3" Type="http://schemas.openxmlformats.org/officeDocument/2006/relationships/hyperlink" Target="http://www.aiec.br/plataforma/nav3_modulo.asp?turmanum=&amp;discod=101140&amp;UNID_INT_COD=163&amp;centro=&amp;curriculo=1&amp;discod1=101140##" TargetMode="External"/><Relationship Id="rId7" Type="http://schemas.openxmlformats.org/officeDocument/2006/relationships/hyperlink" Target="http://www.aiec.br/plataforma/nav4_conteudo_frame.asp?turmanum=&amp;discod=101140&amp;Unid_Int_Cod=163&amp;fg_cod=0&amp;discod_curric=140&amp;MOD_INT_COD=593&amp;ASSU_INT_COD=2813&amp;centro=&amp;curriculo=1&amp;discod1=101140" TargetMode="External"/><Relationship Id="rId2" Type="http://schemas.openxmlformats.org/officeDocument/2006/relationships/slide" Target="../slides/slide149.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40&amp;Unid_Int_Cod=163&amp;fg_cod=0&amp;discod_curric=140&amp;MOD_INT_COD=593&amp;ASSU_INT_COD=2812&amp;centro=&amp;curriculo=1&amp;discod1=101140" TargetMode="External"/><Relationship Id="rId5" Type="http://schemas.openxmlformats.org/officeDocument/2006/relationships/hyperlink" Target="http://www.aiec.br/plataforma/nav4_conteudo_frame.asp?turmanum=&amp;discod=101140&amp;Unid_Int_Cod=163&amp;fg_cod=0&amp;discod_curric=140&amp;MOD_INT_COD=593&amp;ASSU_INT_COD=2811&amp;centro=&amp;curriculo=1&amp;discod1=101140" TargetMode="External"/><Relationship Id="rId4" Type="http://schemas.openxmlformats.org/officeDocument/2006/relationships/hyperlink" Target="http://www.aiec.br/plataforma/nav4_conteudo_frame.asp?turmanum=&amp;discod=101140&amp;Unid_Int_Cod=163&amp;fg_cod=0&amp;discod_curric=140&amp;MOD_INT_COD=593&amp;ASSU_INT_COD=2810&amp;centro=&amp;curriculo=1&amp;discod1=101140" TargetMode="Externa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41&amp;Unid_Int_Cod=166&amp;fg_cod=0&amp;discod_curric=141&amp;MOD_INT_COD=606&amp;ASSU_INT_COD=2871&amp;centro=&amp;curriculo=1&amp;discod1=101141" TargetMode="External"/><Relationship Id="rId3" Type="http://schemas.openxmlformats.org/officeDocument/2006/relationships/hyperlink" Target="http://www.aiec.br/plataforma/nav3_modulo.asp?turmanum=&amp;discod=101141&amp;UNID_INT_COD=166&amp;centro=&amp;curriculo=1&amp;discod1=101141##" TargetMode="External"/><Relationship Id="rId7" Type="http://schemas.openxmlformats.org/officeDocument/2006/relationships/hyperlink" Target="http://www.aiec.br/plataforma/nav4_conteudo_frame.asp?turmanum=&amp;discod=101141&amp;Unid_Int_Cod=166&amp;fg_cod=0&amp;discod_curric=141&amp;MOD_INT_COD=606&amp;ASSU_INT_COD=2870&amp;centro=&amp;curriculo=1&amp;discod1=101141" TargetMode="External"/><Relationship Id="rId2" Type="http://schemas.openxmlformats.org/officeDocument/2006/relationships/slide" Target="../slides/slide151.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41&amp;Unid_Int_Cod=166&amp;fg_cod=0&amp;discod_curric=141&amp;MOD_INT_COD=606&amp;ASSU_INT_COD=2869&amp;centro=&amp;curriculo=1&amp;discod1=101141" TargetMode="External"/><Relationship Id="rId11" Type="http://schemas.openxmlformats.org/officeDocument/2006/relationships/hyperlink" Target="http://www.aiec.br/plataforma/nav4_conteudo_frame.asp?turmanum=&amp;discod=101141&amp;Unid_Int_Cod=166&amp;fg_cod=0&amp;discod_curric=141&amp;MOD_INT_COD=606&amp;ASSU_INT_COD=2874&amp;centro=&amp;curriculo=1&amp;discod1=101141" TargetMode="External"/><Relationship Id="rId5" Type="http://schemas.openxmlformats.org/officeDocument/2006/relationships/hyperlink" Target="http://www.aiec.br/plataforma/nav4_conteudo_frame.asp?turmanum=&amp;discod=101141&amp;Unid_Int_Cod=166&amp;fg_cod=0&amp;discod_curric=141&amp;MOD_INT_COD=606&amp;ASSU_INT_COD=2868&amp;centro=&amp;curriculo=1&amp;discod1=101141" TargetMode="External"/><Relationship Id="rId10" Type="http://schemas.openxmlformats.org/officeDocument/2006/relationships/hyperlink" Target="http://www.aiec.br/plataforma/nav4_conteudo_frame.asp?turmanum=&amp;discod=101141&amp;Unid_Int_Cod=166&amp;fg_cod=0&amp;discod_curric=141&amp;MOD_INT_COD=606&amp;ASSU_INT_COD=2873&amp;centro=&amp;curriculo=1&amp;discod1=101141" TargetMode="External"/><Relationship Id="rId4" Type="http://schemas.openxmlformats.org/officeDocument/2006/relationships/hyperlink" Target="http://www.aiec.br/plataforma/nav4_conteudo_frame.asp?turmanum=&amp;discod=101141&amp;Unid_Int_Cod=166&amp;fg_cod=0&amp;discod_curric=141&amp;MOD_INT_COD=606&amp;ASSU_INT_COD=2867&amp;centro=&amp;curriculo=1&amp;discod1=101141" TargetMode="External"/><Relationship Id="rId9" Type="http://schemas.openxmlformats.org/officeDocument/2006/relationships/hyperlink" Target="http://www.aiec.br/plataforma/nav4_conteudo_frame.asp?turmanum=&amp;discod=101141&amp;Unid_Int_Cod=166&amp;fg_cod=0&amp;discod_curric=141&amp;MOD_INT_COD=606&amp;ASSU_INT_COD=2872&amp;centro=&amp;curriculo=1&amp;discod1=101141"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41&amp;Unid_Int_Cod=167&amp;fg_cod=0&amp;discod_curric=141&amp;MOD_INT_COD=610&amp;ASSU_INT_COD=2901&amp;centro=&amp;curriculo=1&amp;discod1=101141" TargetMode="External"/><Relationship Id="rId3" Type="http://schemas.openxmlformats.org/officeDocument/2006/relationships/hyperlink" Target="http://www.aiec.br/plataforma/nav3_modulo.asp?turmanum=&amp;discod=101141&amp;UNID_INT_COD=167&amp;centro=&amp;curriculo=1&amp;discod1=101141##" TargetMode="External"/><Relationship Id="rId7" Type="http://schemas.openxmlformats.org/officeDocument/2006/relationships/hyperlink" Target="http://www.aiec.br/plataforma/nav4_conteudo_frame.asp?turmanum=&amp;discod=101141&amp;Unid_Int_Cod=167&amp;fg_cod=0&amp;discod_curric=141&amp;MOD_INT_COD=610&amp;ASSU_INT_COD=2900&amp;centro=&amp;curriculo=1&amp;discod1=101141" TargetMode="External"/><Relationship Id="rId2" Type="http://schemas.openxmlformats.org/officeDocument/2006/relationships/slide" Target="../slides/slide152.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41&amp;Unid_Int_Cod=167&amp;fg_cod=0&amp;discod_curric=141&amp;MOD_INT_COD=610&amp;ASSU_INT_COD=2899&amp;centro=&amp;curriculo=1&amp;discod1=101141" TargetMode="External"/><Relationship Id="rId5" Type="http://schemas.openxmlformats.org/officeDocument/2006/relationships/hyperlink" Target="http://www.aiec.br/plataforma/nav4_conteudo_frame.asp?turmanum=&amp;discod=101141&amp;Unid_Int_Cod=167&amp;fg_cod=0&amp;discod_curric=141&amp;MOD_INT_COD=610&amp;ASSU_INT_COD=2898&amp;centro=&amp;curriculo=1&amp;discod1=101141" TargetMode="External"/><Relationship Id="rId4" Type="http://schemas.openxmlformats.org/officeDocument/2006/relationships/hyperlink" Target="http://www.aiec.br/plataforma/nav4_conteudo_frame.asp?turmanum=&amp;discod=101141&amp;Unid_Int_Cod=167&amp;fg_cod=0&amp;discod_curric=141&amp;MOD_INT_COD=610&amp;ASSU_INT_COD=2897&amp;centro=&amp;curriculo=1&amp;discod1=101141" TargetMode="Externa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3" Type="http://schemas.openxmlformats.org/officeDocument/2006/relationships/hyperlink" Target="http://www.aiec.br/plataforma/nav3_modulo.asp?turmanum=&amp;discod=101146&amp;UNID_INT_COD=185&amp;centro=&amp;curriculo=1&amp;discod1=101146##" TargetMode="External"/><Relationship Id="rId7" Type="http://schemas.openxmlformats.org/officeDocument/2006/relationships/hyperlink" Target="http://www.aiec.br/plataforma/nav4_conteudo_frame.asp?turmanum=&amp;discod=101146&amp;Unid_Int_Cod=185&amp;fg_cod=0&amp;discod_curric=146&amp;MOD_INT_COD=664&amp;ASSU_INT_COD=3136&amp;centro=&amp;curriculo=1&amp;discod1=101146" TargetMode="External"/><Relationship Id="rId2" Type="http://schemas.openxmlformats.org/officeDocument/2006/relationships/slide" Target="../slides/slide154.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46&amp;Unid_Int_Cod=185&amp;fg_cod=0&amp;discod_curric=146&amp;MOD_INT_COD=664&amp;ASSU_INT_COD=3135&amp;centro=&amp;curriculo=1&amp;discod1=101146" TargetMode="External"/><Relationship Id="rId5" Type="http://schemas.openxmlformats.org/officeDocument/2006/relationships/hyperlink" Target="http://www.aiec.br/plataforma/nav4_conteudo_frame.asp?turmanum=&amp;discod=101146&amp;Unid_Int_Cod=185&amp;fg_cod=0&amp;discod_curric=146&amp;MOD_INT_COD=664&amp;ASSU_INT_COD=3134&amp;centro=&amp;curriculo=1&amp;discod1=101146" TargetMode="External"/><Relationship Id="rId4" Type="http://schemas.openxmlformats.org/officeDocument/2006/relationships/hyperlink" Target="http://www.aiec.br/plataforma/nav4_conteudo_frame.asp?turmanum=&amp;discod=101146&amp;Unid_Int_Cod=185&amp;fg_cod=0&amp;discod_curric=146&amp;MOD_INT_COD=664&amp;ASSU_INT_COD=3133&amp;centro=&amp;curriculo=1&amp;discod1=101146" TargetMode="External"/></Relationships>
</file>

<file path=ppt/notesSlides/_rels/notesSlide153.xml.rels><?xml version="1.0" encoding="UTF-8" standalone="yes"?>
<Relationships xmlns="http://schemas.openxmlformats.org/package/2006/relationships"><Relationship Id="rId8" Type="http://schemas.openxmlformats.org/officeDocument/2006/relationships/hyperlink" Target="http://www.aiec.br/plataforma/nav3_modulo.asp?turmanum=&amp;discod=101146&amp;UNID_INT_COD=185&amp;centro=&amp;curriculo=1&amp;discod1=101146##" TargetMode="External"/><Relationship Id="rId3" Type="http://schemas.openxmlformats.org/officeDocument/2006/relationships/hyperlink" Target="http://www.aiec.br/plataforma/nav3_modulo.asp?turmanum=&amp;discod=101146&amp;UNID_INT_COD=186&amp;centro=&amp;curriculo=1&amp;discod1=101146##" TargetMode="External"/><Relationship Id="rId7" Type="http://schemas.openxmlformats.org/officeDocument/2006/relationships/hyperlink" Target="http://www.aiec.br/plataforma/nav4_conteudo_frame.asp?turmanum=&amp;discod=101146&amp;Unid_Int_Cod=186&amp;fg_cod=0&amp;discod_curric=146&amp;MOD_INT_COD=714&amp;ASSU_INT_COD=3364&amp;centro=&amp;curriculo=1&amp;discod1=101146" TargetMode="External"/><Relationship Id="rId2" Type="http://schemas.openxmlformats.org/officeDocument/2006/relationships/slide" Target="../slides/slide155.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46&amp;Unid_Int_Cod=186&amp;fg_cod=0&amp;discod_curric=146&amp;MOD_INT_COD=714&amp;ASSU_INT_COD=3146&amp;centro=&amp;curriculo=1&amp;discod1=101146" TargetMode="External"/><Relationship Id="rId5" Type="http://schemas.openxmlformats.org/officeDocument/2006/relationships/hyperlink" Target="http://www.aiec.br/plataforma/nav4_conteudo_frame.asp?turmanum=&amp;discod=101146&amp;Unid_Int_Cod=186&amp;fg_cod=0&amp;discod_curric=146&amp;MOD_INT_COD=714&amp;ASSU_INT_COD=3145&amp;centro=&amp;curriculo=1&amp;discod1=101146" TargetMode="External"/><Relationship Id="rId4" Type="http://schemas.openxmlformats.org/officeDocument/2006/relationships/hyperlink" Target="http://www.aiec.br/plataforma/nav4_conteudo_frame.asp?turmanum=&amp;discod=101146&amp;Unid_Int_Cod=186&amp;fg_cod=0&amp;discod_curric=146&amp;MOD_INT_COD=714&amp;ASSU_INT_COD=3144&amp;centro=&amp;curriculo=1&amp;discod1=101146" TargetMode="Externa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3" Type="http://schemas.openxmlformats.org/officeDocument/2006/relationships/hyperlink" Target="http://www.aiec.br/plataforma/nav3_modulo.asp?turmanum=&amp;discod=101148&amp;UNID_INT_COD=193&amp;centro=&amp;curriculo=1&amp;discod1=101148##" TargetMode="External"/><Relationship Id="rId2" Type="http://schemas.openxmlformats.org/officeDocument/2006/relationships/slide" Target="../slides/slide157.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48&amp;Unid_Int_Cod=193&amp;fg_cod=0&amp;discod_curric=148&amp;MOD_INT_COD=694&amp;ASSU_INT_COD=3279&amp;centro=&amp;curriculo=1&amp;discod1=101148" TargetMode="External"/><Relationship Id="rId5" Type="http://schemas.openxmlformats.org/officeDocument/2006/relationships/hyperlink" Target="http://www.aiec.br/plataforma/nav4_conteudo_frame.asp?turmanum=&amp;discod=101148&amp;Unid_Int_Cod=193&amp;fg_cod=0&amp;discod_curric=148&amp;MOD_INT_COD=694&amp;ASSU_INT_COD=3278&amp;centro=&amp;curriculo=1&amp;discod1=101148" TargetMode="External"/><Relationship Id="rId4" Type="http://schemas.openxmlformats.org/officeDocument/2006/relationships/hyperlink" Target="http://www.aiec.br/plataforma/nav4_conteudo_frame.asp?turmanum=&amp;discod=101148&amp;Unid_Int_Cod=193&amp;fg_cod=0&amp;discod_curric=148&amp;MOD_INT_COD=694&amp;ASSU_INT_COD=3277&amp;centro=&amp;curriculo=1&amp;discod1=101148" TargetMode="External"/></Relationships>
</file>

<file path=ppt/notesSlides/_rels/notesSlide156.xml.rels><?xml version="1.0" encoding="UTF-8" standalone="yes"?>
<Relationships xmlns="http://schemas.openxmlformats.org/package/2006/relationships"><Relationship Id="rId3" Type="http://schemas.openxmlformats.org/officeDocument/2006/relationships/hyperlink" Target="http://www.aiec.br/plataforma/nav3_modulo.asp?turmanum=&amp;discod=101148&amp;UNID_INT_COD=194&amp;centro=&amp;curriculo=1&amp;discod1=101148##" TargetMode="External"/><Relationship Id="rId2" Type="http://schemas.openxmlformats.org/officeDocument/2006/relationships/slide" Target="../slides/slide158.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48&amp;Unid_Int_Cod=194&amp;fg_cod=0&amp;discod_curric=148&amp;MOD_INT_COD=699&amp;ASSU_INT_COD=3302&amp;centro=&amp;curriculo=1&amp;discod1=101148" TargetMode="External"/><Relationship Id="rId5" Type="http://schemas.openxmlformats.org/officeDocument/2006/relationships/hyperlink" Target="http://www.aiec.br/plataforma/nav4_conteudo_frame.asp?turmanum=&amp;discod=101148&amp;Unid_Int_Cod=194&amp;fg_cod=0&amp;discod_curric=148&amp;MOD_INT_COD=699&amp;ASSU_INT_COD=3301&amp;centro=&amp;curriculo=1&amp;discod1=101148" TargetMode="External"/><Relationship Id="rId4" Type="http://schemas.openxmlformats.org/officeDocument/2006/relationships/hyperlink" Target="http://www.aiec.br/plataforma/nav4_conteudo_frame.asp?turmanum=&amp;discod=101148&amp;Unid_Int_Cod=194&amp;fg_cod=0&amp;discod_curric=148&amp;MOD_INT_COD=699&amp;ASSU_INT_COD=3300&amp;centro=&amp;curriculo=1&amp;discod1=101148" TargetMode="Externa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3" Type="http://schemas.openxmlformats.org/officeDocument/2006/relationships/hyperlink" Target="http://www.aiec.br/plataforma/nav3_modulo.asp?turmanum=&amp;discod=101156&amp;UNID_INT_COD=178&amp;centro=&amp;curriculo=1&amp;discod1=101156##" TargetMode="External"/><Relationship Id="rId2" Type="http://schemas.openxmlformats.org/officeDocument/2006/relationships/slide" Target="../slides/slide160.xml"/><Relationship Id="rId1" Type="http://schemas.openxmlformats.org/officeDocument/2006/relationships/notesMaster" Target="../notesMasters/notesMaster1.xml"/><Relationship Id="rId5" Type="http://schemas.openxmlformats.org/officeDocument/2006/relationships/hyperlink" Target="http://www.aiec.br/plataforma/nav4_conteudo_frame.asp?turmanum=&amp;discod=101156&amp;Unid_Int_Cod=178&amp;fg_cod=0&amp;discod_curric=156&amp;MOD_INT_COD=639&amp;ASSU_INT_COD=3044&amp;centro=&amp;curriculo=1&amp;discod1=101156" TargetMode="External"/><Relationship Id="rId4" Type="http://schemas.openxmlformats.org/officeDocument/2006/relationships/hyperlink" Target="http://www.aiec.br/plataforma/nav4_conteudo_frame.asp?turmanum=&amp;discod=101156&amp;Unid_Int_Cod=178&amp;fg_cod=0&amp;discod_curric=156&amp;MOD_INT_COD=638&amp;ASSU_INT_COD=3043&amp;centro=&amp;curriculo=1&amp;discod1=101156" TargetMode="External"/></Relationships>
</file>

<file path=ppt/notesSlides/_rels/notesSlide159.xml.rels><?xml version="1.0" encoding="UTF-8" standalone="yes"?>
<Relationships xmlns="http://schemas.openxmlformats.org/package/2006/relationships"><Relationship Id="rId3" Type="http://schemas.openxmlformats.org/officeDocument/2006/relationships/hyperlink" Target="http://www.aiec.br/plataforma/nav3_modulo.asp?turmanum=&amp;discod=101156&amp;UNID_INT_COD=179&amp;centro=&amp;curriculo=1&amp;discod1=101156##" TargetMode="External"/><Relationship Id="rId2" Type="http://schemas.openxmlformats.org/officeDocument/2006/relationships/slide" Target="../slides/slide161.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56&amp;Unid_Int_Cod=179&amp;fg_cod=0&amp;discod_curric=156&amp;MOD_INT_COD=642&amp;ASSU_INT_COD=3048&amp;centro=&amp;curriculo=1&amp;discod1=101156" TargetMode="External"/><Relationship Id="rId5" Type="http://schemas.openxmlformats.org/officeDocument/2006/relationships/hyperlink" Target="http://www.aiec.br/plataforma/nav4_conteudo_frame.asp?turmanum=&amp;discod=101156&amp;Unid_Int_Cod=179&amp;fg_cod=0&amp;discod_curric=156&amp;MOD_INT_COD=641&amp;ASSU_INT_COD=3047&amp;centro=&amp;curriculo=1&amp;discod1=101156" TargetMode="External"/><Relationship Id="rId4" Type="http://schemas.openxmlformats.org/officeDocument/2006/relationships/hyperlink" Target="http://www.aiec.br/plataforma/nav4_conteudo_frame.asp?turmanum=&amp;discod=101156&amp;Unid_Int_Cod=179&amp;fg_cod=0&amp;discod_curric=156&amp;MOD_INT_COD=647&amp;ASSU_INT_COD=3046&amp;centro=&amp;curriculo=1&amp;discod1=101156"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aiec.br/plataforma/nav3_modulo.asp?turmanum=&amp;discod=101113&amp;UNID_INT_COD=52&amp;centro=&amp;curriculo=1&amp;discod1=101113##" TargetMode="External"/><Relationship Id="rId7" Type="http://schemas.openxmlformats.org/officeDocument/2006/relationships/hyperlink" Target="http://www.aiec.br/plataforma/nav4_conteudo_frame.asp?turmanum=&amp;discod=101113&amp;Unid_Int_Cod=52&amp;fg_cod=0&amp;discod_curric=113&amp;MOD_INT_COD=186&amp;ASSU_INT_COD=875&amp;centro=&amp;curriculo=1&amp;discod1=101113"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3&amp;Unid_Int_Cod=52&amp;fg_cod=0&amp;discod_curric=113&amp;MOD_INT_COD=186&amp;ASSU_INT_COD=874&amp;centro=&amp;curriculo=1&amp;discod1=101113" TargetMode="External"/><Relationship Id="rId5" Type="http://schemas.openxmlformats.org/officeDocument/2006/relationships/hyperlink" Target="http://www.aiec.br/plataforma/nav4_conteudo_frame.asp?turmanum=&amp;discod=101113&amp;Unid_Int_Cod=52&amp;fg_cod=0&amp;discod_curric=113&amp;MOD_INT_COD=186&amp;ASSU_INT_COD=873&amp;centro=&amp;curriculo=1&amp;discod1=101113" TargetMode="External"/><Relationship Id="rId4" Type="http://schemas.openxmlformats.org/officeDocument/2006/relationships/hyperlink" Target="http://www.aiec.br/plataforma/nav4_conteudo_frame.asp?turmanum=&amp;discod=101113&amp;Unid_Int_Cod=52&amp;fg_cod=0&amp;discod_curric=113&amp;MOD_INT_COD=186&amp;ASSU_INT_COD=872&amp;centro=&amp;curriculo=1&amp;discod1=101113" TargetMode="Externa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47&amp;Unid_Int_Cod=189&amp;fg_cod=0&amp;discod_curric=147&amp;MOD_INT_COD=677&amp;ASSU_INT_COD=3189&amp;centro=&amp;curriculo=1&amp;discod1=101147" TargetMode="External"/><Relationship Id="rId3" Type="http://schemas.openxmlformats.org/officeDocument/2006/relationships/hyperlink" Target="http://www.aiec.br/plataforma/nav3_modulo.asp?turmanum=&amp;discod=101147&amp;UNID_INT_COD=189&amp;centro=&amp;curriculo=1&amp;discod1=101147##" TargetMode="External"/><Relationship Id="rId7" Type="http://schemas.openxmlformats.org/officeDocument/2006/relationships/hyperlink" Target="http://www.aiec.br/plataforma/nav4_conteudo_frame.asp?turmanum=&amp;discod=101147&amp;Unid_Int_Cod=189&amp;fg_cod=0&amp;discod_curric=147&amp;MOD_INT_COD=677&amp;ASSU_INT_COD=3188&amp;centro=&amp;curriculo=1&amp;discod1=101147" TargetMode="External"/><Relationship Id="rId2" Type="http://schemas.openxmlformats.org/officeDocument/2006/relationships/slide" Target="../slides/slide163.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47&amp;Unid_Int_Cod=189&amp;fg_cod=0&amp;discod_curric=147&amp;MOD_INT_COD=677&amp;ASSU_INT_COD=3187&amp;centro=&amp;curriculo=1&amp;discod1=101147" TargetMode="External"/><Relationship Id="rId5" Type="http://schemas.openxmlformats.org/officeDocument/2006/relationships/hyperlink" Target="http://www.aiec.br/plataforma/nav4_conteudo_frame.asp?turmanum=&amp;discod=101147&amp;Unid_Int_Cod=189&amp;fg_cod=0&amp;discod_curric=147&amp;MOD_INT_COD=677&amp;ASSU_INT_COD=3186&amp;centro=&amp;curriculo=1&amp;discod1=101147" TargetMode="External"/><Relationship Id="rId4" Type="http://schemas.openxmlformats.org/officeDocument/2006/relationships/hyperlink" Target="http://www.aiec.br/plataforma/nav4_conteudo_frame.asp?turmanum=&amp;discod=101147&amp;Unid_Int_Cod=189&amp;fg_cod=0&amp;discod_curric=147&amp;MOD_INT_COD=677&amp;ASSU_INT_COD=3185&amp;centro=&amp;curriculo=1&amp;discod1=101147" TargetMode="External"/></Relationships>
</file>

<file path=ppt/notesSlides/_rels/notesSlide162.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47&amp;Unid_Int_Cod=190&amp;fg_cod=0&amp;discod_curric=147&amp;MOD_INT_COD=681&amp;ASSU_INT_COD=3204&amp;centro=&amp;curriculo=1&amp;discod1=101147" TargetMode="External"/><Relationship Id="rId3" Type="http://schemas.openxmlformats.org/officeDocument/2006/relationships/hyperlink" Target="http://www.aiec.br/plataforma/nav3_modulo.asp?turmanum=&amp;discod=101147&amp;UNID_INT_COD=190&amp;centro=&amp;curriculo=1&amp;discod1=101147##" TargetMode="External"/><Relationship Id="rId7" Type="http://schemas.openxmlformats.org/officeDocument/2006/relationships/hyperlink" Target="http://www.aiec.br/plataforma/nav4_conteudo_frame.asp?turmanum=&amp;discod=101147&amp;Unid_Int_Cod=190&amp;fg_cod=0&amp;discod_curric=147&amp;MOD_INT_COD=681&amp;ASSU_INT_COD=3203&amp;centro=&amp;curriculo=1&amp;discod1=101147" TargetMode="External"/><Relationship Id="rId2" Type="http://schemas.openxmlformats.org/officeDocument/2006/relationships/slide" Target="../slides/slide164.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47&amp;Unid_Int_Cod=190&amp;fg_cod=0&amp;discod_curric=147&amp;MOD_INT_COD=681&amp;ASSU_INT_COD=3202&amp;centro=&amp;curriculo=1&amp;discod1=101147" TargetMode="External"/><Relationship Id="rId5" Type="http://schemas.openxmlformats.org/officeDocument/2006/relationships/hyperlink" Target="http://www.aiec.br/plataforma/nav4_conteudo_frame.asp?turmanum=&amp;discod=101147&amp;Unid_Int_Cod=190&amp;fg_cod=0&amp;discod_curric=147&amp;MOD_INT_COD=681&amp;ASSU_INT_COD=3201&amp;centro=&amp;curriculo=1&amp;discod1=101147" TargetMode="External"/><Relationship Id="rId4" Type="http://schemas.openxmlformats.org/officeDocument/2006/relationships/hyperlink" Target="http://www.aiec.br/plataforma/nav4_conteudo_frame.asp?turmanum=&amp;discod=101147&amp;Unid_Int_Cod=190&amp;fg_cod=0&amp;discod_curric=147&amp;MOD_INT_COD=681&amp;ASSU_INT_COD=3200&amp;centro=&amp;curriculo=1&amp;discod1=101147" TargetMode="External"/><Relationship Id="rId9" Type="http://schemas.openxmlformats.org/officeDocument/2006/relationships/hyperlink" Target="http://www.aiec.br/plataforma/nav4_conteudo_frame.asp?turmanum=&amp;discod=101147&amp;Unid_Int_Cod=190&amp;fg_cod=0&amp;discod_curric=147&amp;MOD_INT_COD=681&amp;ASSU_INT_COD=3205&amp;centro=&amp;curriculo=1&amp;discod1=101147" TargetMode="Externa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42&amp;Unid_Int_Cod=170&amp;fg_cod=0&amp;discod_curric=142&amp;MOD_INT_COD=621&amp;ASSU_INT_COD=2959&amp;centro=&amp;curriculo=1&amp;discod1=101142" TargetMode="External"/><Relationship Id="rId3" Type="http://schemas.openxmlformats.org/officeDocument/2006/relationships/hyperlink" Target="http://www.aiec.br/plataforma/nav3_modulo.asp?turmanum=&amp;discod=101142&amp;UNID_INT_COD=170&amp;centro=&amp;curriculo=1&amp;discod1=101142##" TargetMode="External"/><Relationship Id="rId7" Type="http://schemas.openxmlformats.org/officeDocument/2006/relationships/hyperlink" Target="http://www.aiec.br/plataforma/nav4_conteudo_frame.asp?turmanum=&amp;discod=101142&amp;Unid_Int_Cod=170&amp;fg_cod=0&amp;discod_curric=142&amp;MOD_INT_COD=621&amp;ASSU_INT_COD=2958&amp;centro=&amp;curriculo=1&amp;discod1=101142" TargetMode="External"/><Relationship Id="rId2" Type="http://schemas.openxmlformats.org/officeDocument/2006/relationships/slide" Target="../slides/slide166.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42&amp;Unid_Int_Cod=170&amp;fg_cod=0&amp;discod_curric=142&amp;MOD_INT_COD=621&amp;ASSU_INT_COD=2957&amp;centro=&amp;curriculo=1&amp;discod1=101142" TargetMode="External"/><Relationship Id="rId11" Type="http://schemas.openxmlformats.org/officeDocument/2006/relationships/hyperlink" Target="http://www.aiec.br/plataforma/nav4_conteudo_frame.asp?turmanum=&amp;discod=101142&amp;Unid_Int_Cod=170&amp;fg_cod=0&amp;discod_curric=142&amp;MOD_INT_COD=621&amp;ASSU_INT_COD=2962&amp;centro=&amp;curriculo=1&amp;discod1=101142" TargetMode="External"/><Relationship Id="rId5" Type="http://schemas.openxmlformats.org/officeDocument/2006/relationships/hyperlink" Target="http://www.aiec.br/plataforma/nav4_conteudo_frame.asp?turmanum=&amp;discod=101142&amp;Unid_Int_Cod=170&amp;fg_cod=0&amp;discod_curric=142&amp;MOD_INT_COD=621&amp;ASSU_INT_COD=2956&amp;centro=&amp;curriculo=1&amp;discod1=101142" TargetMode="External"/><Relationship Id="rId10" Type="http://schemas.openxmlformats.org/officeDocument/2006/relationships/hyperlink" Target="http://www.aiec.br/plataforma/nav4_conteudo_frame.asp?turmanum=&amp;discod=101142&amp;Unid_Int_Cod=170&amp;fg_cod=0&amp;discod_curric=142&amp;MOD_INT_COD=621&amp;ASSU_INT_COD=2961&amp;centro=&amp;curriculo=1&amp;discod1=101142" TargetMode="External"/><Relationship Id="rId4" Type="http://schemas.openxmlformats.org/officeDocument/2006/relationships/hyperlink" Target="http://www.aiec.br/plataforma/nav4_conteudo_frame.asp?turmanum=&amp;discod=101142&amp;Unid_Int_Cod=170&amp;fg_cod=0&amp;discod_curric=142&amp;MOD_INT_COD=621&amp;ASSU_INT_COD=2955&amp;centro=&amp;curriculo=1&amp;discod1=101142" TargetMode="External"/><Relationship Id="rId9" Type="http://schemas.openxmlformats.org/officeDocument/2006/relationships/hyperlink" Target="http://www.aiec.br/plataforma/nav4_conteudo_frame.asp?turmanum=&amp;discod=101142&amp;Unid_Int_Cod=170&amp;fg_cod=0&amp;discod_curric=142&amp;MOD_INT_COD=621&amp;ASSU_INT_COD=2960&amp;centro=&amp;curriculo=1&amp;discod1=101142" TargetMode="External"/></Relationships>
</file>

<file path=ppt/notesSlides/_rels/notesSlide165.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42&amp;Unid_Int_Cod=171&amp;fg_cod=0&amp;discod_curric=142&amp;MOD_INT_COD=648&amp;ASSU_INT_COD=2972&amp;centro=&amp;curriculo=1&amp;discod1=101142" TargetMode="External"/><Relationship Id="rId3" Type="http://schemas.openxmlformats.org/officeDocument/2006/relationships/hyperlink" Target="http://www.aiec.br/plataforma/nav3_modulo.asp?turmanum=&amp;discod=101142&amp;UNID_INT_COD=171&amp;centro=&amp;curriculo=1&amp;discod1=101142##" TargetMode="External"/><Relationship Id="rId7" Type="http://schemas.openxmlformats.org/officeDocument/2006/relationships/hyperlink" Target="http://www.aiec.br/plataforma/nav4_conteudo_frame.asp?turmanum=&amp;discod=101142&amp;Unid_Int_Cod=171&amp;fg_cod=0&amp;discod_curric=142&amp;MOD_INT_COD=648&amp;ASSU_INT_COD=2971&amp;centro=&amp;curriculo=1&amp;discod1=101142" TargetMode="External"/><Relationship Id="rId2" Type="http://schemas.openxmlformats.org/officeDocument/2006/relationships/slide" Target="../slides/slide167.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42&amp;Unid_Int_Cod=171&amp;fg_cod=0&amp;discod_curric=142&amp;MOD_INT_COD=648&amp;ASSU_INT_COD=2970&amp;centro=&amp;curriculo=1&amp;discod1=101142" TargetMode="External"/><Relationship Id="rId5" Type="http://schemas.openxmlformats.org/officeDocument/2006/relationships/hyperlink" Target="http://www.aiec.br/plataforma/nav4_conteudo_frame.asp?turmanum=&amp;discod=101142&amp;Unid_Int_Cod=171&amp;fg_cod=0&amp;discod_curric=142&amp;MOD_INT_COD=648&amp;ASSU_INT_COD=2969&amp;centro=&amp;curriculo=1&amp;discod1=101142" TargetMode="External"/><Relationship Id="rId4" Type="http://schemas.openxmlformats.org/officeDocument/2006/relationships/hyperlink" Target="http://www.aiec.br/plataforma/nav4_conteudo_frame.asp?turmanum=&amp;discod=101142&amp;Unid_Int_Cod=171&amp;fg_cod=0&amp;discod_curric=142&amp;MOD_INT_COD=648&amp;ASSU_INT_COD=2968&amp;centro=&amp;curriculo=1&amp;discod1=101142" TargetMode="External"/><Relationship Id="rId9" Type="http://schemas.openxmlformats.org/officeDocument/2006/relationships/hyperlink" Target="http://www.aiec.br/plataforma/nav3_modulo.asp?turmanum=&amp;discod=101142&amp;UNID_INT_COD=170&amp;centro=&amp;curriculo=1&amp;discod1=101142##" TargetMode="Externa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3" Type="http://schemas.openxmlformats.org/officeDocument/2006/relationships/hyperlink" Target="http://www.aiec.br/plataforma/nav3_modulo.asp?turmanum=&amp;discod=101143&amp;UNID_INT_COD=174&amp;centro=&amp;curriculo=1&amp;discod1=101143##" TargetMode="External"/><Relationship Id="rId7" Type="http://schemas.openxmlformats.org/officeDocument/2006/relationships/hyperlink" Target="http://www.aiec.br/plataforma/nav4_conteudo_frame.asp?turmanum=&amp;discod=101143&amp;Unid_Int_Cod=174&amp;fg_cod=0&amp;discod_curric=143&amp;MOD_INT_COD=630&amp;ASSU_INT_COD=3011&amp;centro=&amp;curriculo=1&amp;discod1=101143" TargetMode="External"/><Relationship Id="rId2" Type="http://schemas.openxmlformats.org/officeDocument/2006/relationships/slide" Target="../slides/slide169.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43&amp;Unid_Int_Cod=174&amp;fg_cod=0&amp;discod_curric=143&amp;MOD_INT_COD=630&amp;ASSU_INT_COD=3010&amp;centro=&amp;curriculo=1&amp;discod1=101143" TargetMode="External"/><Relationship Id="rId5" Type="http://schemas.openxmlformats.org/officeDocument/2006/relationships/hyperlink" Target="http://www.aiec.br/plataforma/nav4_conteudo_frame.asp?turmanum=&amp;discod=101143&amp;Unid_Int_Cod=174&amp;fg_cod=0&amp;discod_curric=143&amp;MOD_INT_COD=630&amp;ASSU_INT_COD=3009&amp;centro=&amp;curriculo=1&amp;discod1=101143" TargetMode="External"/><Relationship Id="rId4" Type="http://schemas.openxmlformats.org/officeDocument/2006/relationships/hyperlink" Target="http://www.aiec.br/plataforma/nav4_conteudo_frame.asp?turmanum=&amp;discod=101143&amp;Unid_Int_Cod=174&amp;fg_cod=0&amp;discod_curric=143&amp;MOD_INT_COD=630&amp;ASSU_INT_COD=3008&amp;centro=&amp;curriculo=1&amp;discod1=101143" TargetMode="External"/></Relationships>
</file>

<file path=ppt/notesSlides/_rels/notesSlide168.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43&amp;Unid_Int_Cod=175&amp;fg_cod=0&amp;discod_curric=143&amp;MOD_INT_COD=632&amp;ASSU_INT_COD=3021&amp;centro=&amp;curriculo=1&amp;discod1=101143" TargetMode="External"/><Relationship Id="rId3" Type="http://schemas.openxmlformats.org/officeDocument/2006/relationships/hyperlink" Target="http://www.aiec.br/plataforma/nav3_modulo.asp?turmanum=&amp;discod=101143&amp;UNID_INT_COD=175&amp;centro=&amp;curriculo=1&amp;discod1=101143##" TargetMode="External"/><Relationship Id="rId7" Type="http://schemas.openxmlformats.org/officeDocument/2006/relationships/hyperlink" Target="http://www.aiec.br/plataforma/nav4_conteudo_frame.asp?turmanum=&amp;discod=101143&amp;Unid_Int_Cod=175&amp;fg_cod=0&amp;discod_curric=143&amp;MOD_INT_COD=632&amp;ASSU_INT_COD=3020&amp;centro=&amp;curriculo=1&amp;discod1=101143" TargetMode="External"/><Relationship Id="rId2" Type="http://schemas.openxmlformats.org/officeDocument/2006/relationships/slide" Target="../slides/slide170.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43&amp;Unid_Int_Cod=175&amp;fg_cod=0&amp;discod_curric=143&amp;MOD_INT_COD=632&amp;ASSU_INT_COD=3019&amp;centro=&amp;curriculo=1&amp;discod1=101143" TargetMode="External"/><Relationship Id="rId5" Type="http://schemas.openxmlformats.org/officeDocument/2006/relationships/hyperlink" Target="http://www.aiec.br/plataforma/nav4_conteudo_frame.asp?turmanum=&amp;discod=101143&amp;Unid_Int_Cod=175&amp;fg_cod=0&amp;discod_curric=143&amp;MOD_INT_COD=632&amp;ASSU_INT_COD=3018&amp;centro=&amp;curriculo=1&amp;discod1=101143" TargetMode="External"/><Relationship Id="rId4" Type="http://schemas.openxmlformats.org/officeDocument/2006/relationships/hyperlink" Target="http://www.aiec.br/plataforma/nav4_conteudo_frame.asp?turmanum=&amp;discod=101143&amp;Unid_Int_Cod=175&amp;fg_cod=0&amp;discod_curric=143&amp;MOD_INT_COD=632&amp;ASSU_INT_COD=3017&amp;centro=&amp;curriculo=1&amp;discod1=101143" TargetMode="Externa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13&amp;Unid_Int_Cod=53&amp;fg_cod=0&amp;discod_curric=113&amp;MOD_INT_COD=189&amp;ASSU_INT_COD=890&amp;centro=&amp;curriculo=1&amp;discod1=101113" TargetMode="External"/><Relationship Id="rId3" Type="http://schemas.openxmlformats.org/officeDocument/2006/relationships/hyperlink" Target="http://www.aiec.br/plataforma/nav3_modulo.asp?turmanum=&amp;discod=101113&amp;UNID_INT_COD=52&amp;centro=&amp;curriculo=1&amp;discod1=101113##" TargetMode="External"/><Relationship Id="rId7" Type="http://schemas.openxmlformats.org/officeDocument/2006/relationships/hyperlink" Target="http://www.aiec.br/plataforma/nav4_conteudo_frame.asp?turmanum=&amp;discod=101113&amp;Unid_Int_Cod=53&amp;fg_cod=0&amp;discod_curric=113&amp;MOD_INT_COD=189&amp;ASSU_INT_COD=889&amp;centro=&amp;curriculo=1&amp;discod1=101113"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3&amp;Unid_Int_Cod=53&amp;fg_cod=0&amp;discod_curric=113&amp;MOD_INT_COD=189&amp;ASSU_INT_COD=888&amp;centro=&amp;curriculo=1&amp;discod1=101113" TargetMode="External"/><Relationship Id="rId5" Type="http://schemas.openxmlformats.org/officeDocument/2006/relationships/hyperlink" Target="http://www.aiec.br/plataforma/nav4_conteudo_frame.asp?turmanum=&amp;discod=101113&amp;Unid_Int_Cod=53&amp;fg_cod=0&amp;discod_curric=113&amp;MOD_INT_COD=189&amp;ASSU_INT_COD=887&amp;centro=&amp;curriculo=1&amp;discod1=101113" TargetMode="External"/><Relationship Id="rId10" Type="http://schemas.openxmlformats.org/officeDocument/2006/relationships/hyperlink" Target="http://www.aiec.br/plataforma/nav4_conteudo_frame.asp?turmanum=&amp;discod=101113&amp;Unid_Int_Cod=53&amp;fg_cod=0&amp;discod_curric=113&amp;MOD_INT_COD=189&amp;ASSU_INT_COD=892&amp;centro=&amp;curriculo=1&amp;discod1=101113" TargetMode="External"/><Relationship Id="rId4" Type="http://schemas.openxmlformats.org/officeDocument/2006/relationships/hyperlink" Target="http://www.aiec.br/plataforma/nav3_modulo.asp?turmanum=&amp;discod=101113&amp;UNID_INT_COD=53&amp;centro=&amp;curriculo=1&amp;discod1=101113##" TargetMode="External"/><Relationship Id="rId9" Type="http://schemas.openxmlformats.org/officeDocument/2006/relationships/hyperlink" Target="http://www.aiec.br/plataforma/nav4_conteudo_frame.asp?turmanum=&amp;discod=101113&amp;Unid_Int_Cod=53&amp;fg_cod=0&amp;discod_curric=113&amp;MOD_INT_COD=189&amp;ASSU_INT_COD=891&amp;centro=&amp;curriculo=1&amp;discod1=101113" TargetMode="External"/></Relationships>
</file>

<file path=ppt/notesSlides/_rels/notesSlide170.xml.rels><?xml version="1.0" encoding="UTF-8" standalone="yes"?>
<Relationships xmlns="http://schemas.openxmlformats.org/package/2006/relationships"><Relationship Id="rId3" Type="http://schemas.openxmlformats.org/officeDocument/2006/relationships/hyperlink" Target="http://www.aiec.br/plataforma/nav3_modulo.asp?turmanum=&amp;discod=101157&amp;UNID_INT_COD=197&amp;centro=&amp;curriculo=1&amp;discod1=101157##" TargetMode="External"/><Relationship Id="rId2" Type="http://schemas.openxmlformats.org/officeDocument/2006/relationships/slide" Target="../slides/slide172.xml"/><Relationship Id="rId1" Type="http://schemas.openxmlformats.org/officeDocument/2006/relationships/notesMaster" Target="../notesMasters/notesMaster1.xml"/><Relationship Id="rId4" Type="http://schemas.openxmlformats.org/officeDocument/2006/relationships/hyperlink" Target="http://www.aiec.br/plataforma/nav4_conteudo_frame.asp?turmanum=&amp;discod=101157&amp;Unid_Int_Cod=197&amp;fg_cod=0&amp;discod_curric=157&amp;MOD_INT_COD=710&amp;ASSU_INT_COD=3360&amp;centro=&amp;curriculo=1&amp;discod1=101157" TargetMode="External"/></Relationships>
</file>

<file path=ppt/notesSlides/_rels/notesSlide171.xml.rels><?xml version="1.0" encoding="UTF-8" standalone="yes"?>
<Relationships xmlns="http://schemas.openxmlformats.org/package/2006/relationships"><Relationship Id="rId3" Type="http://schemas.openxmlformats.org/officeDocument/2006/relationships/hyperlink" Target="http://www.aiec.br/plataforma/nav3_modulo.asp?turmanum=&amp;discod=101157&amp;UNID_INT_COD=224&amp;centro=&amp;curriculo=1&amp;discod1=101157##" TargetMode="External"/><Relationship Id="rId2" Type="http://schemas.openxmlformats.org/officeDocument/2006/relationships/slide" Target="../slides/slide173.xml"/><Relationship Id="rId1" Type="http://schemas.openxmlformats.org/officeDocument/2006/relationships/notesMaster" Target="../notesMasters/notesMaster1.xml"/><Relationship Id="rId6" Type="http://schemas.openxmlformats.org/officeDocument/2006/relationships/hyperlink" Target="http://www.aiec.br/plataforma/nav3_modulo.asp?turmanum=&amp;discod=101157&amp;UNID_INT_COD=197&amp;centro=&amp;curriculo=1&amp;discod1=101157##" TargetMode="External"/><Relationship Id="rId5" Type="http://schemas.openxmlformats.org/officeDocument/2006/relationships/hyperlink" Target="http://www.aiec.br/plataforma/nav4_conteudo_frame.asp?turmanum=&amp;discod=101157&amp;Unid_Int_Cod=224&amp;fg_cod=0&amp;discod_curric=157&amp;MOD_INT_COD=805&amp;ASSU_INT_COD=3768&amp;centro=&amp;curriculo=1&amp;discod1=101157" TargetMode="External"/><Relationship Id="rId4" Type="http://schemas.openxmlformats.org/officeDocument/2006/relationships/hyperlink" Target="http://www.aiec.br/plataforma/nav4_conteudo_frame.asp?turmanum=&amp;discod=101157&amp;Unid_Int_Cod=224&amp;fg_cod=0&amp;discod_curric=157&amp;MOD_INT_COD=804&amp;ASSU_INT_COD=3767&amp;centro=&amp;curriculo=1&amp;discod1=101157" TargetMode="Externa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3" Type="http://schemas.openxmlformats.org/officeDocument/2006/relationships/hyperlink" Target="http://www.aiec.br/plataforma/nav3_modulo.asp?turmanum=&amp;discod=101157&amp;UNID_INT_COD=197&amp;centro=&amp;curriculo=1&amp;discod1=101157##" TargetMode="External"/><Relationship Id="rId2" Type="http://schemas.openxmlformats.org/officeDocument/2006/relationships/slide" Target="../slides/slide175.xml"/><Relationship Id="rId1" Type="http://schemas.openxmlformats.org/officeDocument/2006/relationships/notesMaster" Target="../notesMasters/notesMaster1.xml"/><Relationship Id="rId4" Type="http://schemas.openxmlformats.org/officeDocument/2006/relationships/hyperlink" Target="http://www.aiec.br/plataforma/nav4_conteudo_frame.asp?turmanum=&amp;discod=101157&amp;Unid_Int_Cod=197&amp;fg_cod=0&amp;discod_curric=157&amp;MOD_INT_COD=710&amp;ASSU_INT_COD=3360&amp;centro=&amp;curriculo=1&amp;discod1=101157" TargetMode="External"/></Relationships>
</file>

<file path=ppt/notesSlides/_rels/notesSlide174.xml.rels><?xml version="1.0" encoding="UTF-8" standalone="yes"?>
<Relationships xmlns="http://schemas.openxmlformats.org/package/2006/relationships"><Relationship Id="rId3" Type="http://schemas.openxmlformats.org/officeDocument/2006/relationships/hyperlink" Target="http://www.aiec.br/plataforma/nav3_modulo.asp?turmanum=&amp;discod=101157&amp;UNID_INT_COD=197&amp;centro=&amp;curriculo=1&amp;discod1=101157##" TargetMode="External"/><Relationship Id="rId2" Type="http://schemas.openxmlformats.org/officeDocument/2006/relationships/slide" Target="../slides/slide176.xml"/><Relationship Id="rId1" Type="http://schemas.openxmlformats.org/officeDocument/2006/relationships/notesMaster" Target="../notesMasters/notesMaster1.xml"/><Relationship Id="rId4" Type="http://schemas.openxmlformats.org/officeDocument/2006/relationships/hyperlink" Target="http://www.aiec.br/plataforma/nav4_conteudo_frame.asp?turmanum=&amp;discod=101157&amp;Unid_Int_Cod=197&amp;fg_cod=0&amp;discod_curric=157&amp;MOD_INT_COD=710&amp;ASSU_INT_COD=3360&amp;centro=&amp;curriculo=1&amp;discod1=101157" TargetMode="External"/></Relationships>
</file>

<file path=ppt/notesSlides/_rels/notesSlide175.xml.rels><?xml version="1.0" encoding="UTF-8" standalone="yes"?>
<Relationships xmlns="http://schemas.openxmlformats.org/package/2006/relationships"><Relationship Id="rId3" Type="http://schemas.openxmlformats.org/officeDocument/2006/relationships/hyperlink" Target="http://www.aiec.br/plataforma/nav3_modulo.asp?turmanum=&amp;discod=101157&amp;UNID_INT_COD=197&amp;centro=&amp;curriculo=1&amp;discod1=101157##" TargetMode="External"/><Relationship Id="rId2" Type="http://schemas.openxmlformats.org/officeDocument/2006/relationships/slide" Target="../slides/slide177.xml"/><Relationship Id="rId1" Type="http://schemas.openxmlformats.org/officeDocument/2006/relationships/notesMaster" Target="../notesMasters/notesMaster1.xml"/><Relationship Id="rId4" Type="http://schemas.openxmlformats.org/officeDocument/2006/relationships/hyperlink" Target="http://www.aiec.br/plataforma/nav4_conteudo_frame.asp?turmanum=&amp;discod=101157&amp;Unid_Int_Cod=197&amp;fg_cod=0&amp;discod_curric=157&amp;MOD_INT_COD=710&amp;ASSU_INT_COD=3360&amp;centro=&amp;curriculo=1&amp;discod1=101157" TargetMode="External"/></Relationships>
</file>

<file path=ppt/notesSlides/_rels/notesSlide176.xml.rels><?xml version="1.0" encoding="UTF-8" standalone="yes"?>
<Relationships xmlns="http://schemas.openxmlformats.org/package/2006/relationships"><Relationship Id="rId3" Type="http://schemas.openxmlformats.org/officeDocument/2006/relationships/hyperlink" Target="http://www.aiec.br/plataforma/nav3_modulo.asp?turmanum=&amp;discod=101157&amp;UNID_INT_COD=197&amp;centro=&amp;curriculo=1&amp;discod1=101157##" TargetMode="External"/><Relationship Id="rId2" Type="http://schemas.openxmlformats.org/officeDocument/2006/relationships/slide" Target="../slides/slide178.xml"/><Relationship Id="rId1" Type="http://schemas.openxmlformats.org/officeDocument/2006/relationships/notesMaster" Target="../notesMasters/notesMaster1.xml"/><Relationship Id="rId4" Type="http://schemas.openxmlformats.org/officeDocument/2006/relationships/hyperlink" Target="http://www.aiec.br/plataforma/nav4_conteudo_frame.asp?turmanum=&amp;discod=101157&amp;Unid_Int_Cod=197&amp;fg_cod=0&amp;discod_curric=157&amp;MOD_INT_COD=710&amp;ASSU_INT_COD=3360&amp;centro=&amp;curriculo=1&amp;discod1=101157" TargetMode="Externa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3" Type="http://schemas.openxmlformats.org/officeDocument/2006/relationships/hyperlink" Target="http://www.aiec.br/plataforma/nav3_modulo.asp?turmanum=&amp;discod=101157&amp;UNID_INT_COD=197&amp;centro=&amp;curriculo=1&amp;discod1=101157##" TargetMode="External"/><Relationship Id="rId2" Type="http://schemas.openxmlformats.org/officeDocument/2006/relationships/slide" Target="../slides/slide180.xml"/><Relationship Id="rId1" Type="http://schemas.openxmlformats.org/officeDocument/2006/relationships/notesMaster" Target="../notesMasters/notesMaster1.xml"/><Relationship Id="rId4" Type="http://schemas.openxmlformats.org/officeDocument/2006/relationships/hyperlink" Target="http://www.aiec.br/plataforma/nav4_conteudo_frame.asp?turmanum=&amp;discod=101157&amp;Unid_Int_Cod=197&amp;fg_cod=0&amp;discod_curric=157&amp;MOD_INT_COD=710&amp;ASSU_INT_COD=3360&amp;centro=&amp;curriculo=1&amp;discod1=101157" TargetMode="External"/></Relationships>
</file>

<file path=ppt/notesSlides/_rels/notesSlide179.xml.rels><?xml version="1.0" encoding="UTF-8" standalone="yes"?>
<Relationships xmlns="http://schemas.openxmlformats.org/package/2006/relationships"><Relationship Id="rId3" Type="http://schemas.openxmlformats.org/officeDocument/2006/relationships/hyperlink" Target="http://www.aiec.br/plataforma/nav3_modulo.asp?turmanum=&amp;discod=101157&amp;UNID_INT_COD=197&amp;centro=&amp;curriculo=1&amp;discod1=101157##" TargetMode="External"/><Relationship Id="rId2" Type="http://schemas.openxmlformats.org/officeDocument/2006/relationships/slide" Target="../slides/slide181.xml"/><Relationship Id="rId1" Type="http://schemas.openxmlformats.org/officeDocument/2006/relationships/notesMaster" Target="../notesMasters/notesMaster1.xml"/><Relationship Id="rId4" Type="http://schemas.openxmlformats.org/officeDocument/2006/relationships/hyperlink" Target="http://www.aiec.br/plataforma/nav4_conteudo_frame.asp?turmanum=&amp;discod=101157&amp;Unid_Int_Cod=197&amp;fg_cod=0&amp;discod_curric=157&amp;MOD_INT_COD=710&amp;ASSU_INT_COD=3360&amp;centro=&amp;curriculo=1&amp;discod1=101157"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aiec.br/plataforma/nav3_modulo.asp?turmanum=&amp;discod=101113&amp;UNID_INT_COD=54&amp;centro=&amp;curriculo=1&amp;discod1=101113##"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3&amp;Unid_Int_Cod=54&amp;fg_cod=0&amp;discod_curric=113&amp;MOD_INT_COD=191&amp;ASSU_INT_COD=900&amp;centro=&amp;curriculo=1&amp;discod1=101113" TargetMode="External"/><Relationship Id="rId5" Type="http://schemas.openxmlformats.org/officeDocument/2006/relationships/hyperlink" Target="http://www.aiec.br/plataforma/nav4_conteudo_frame.asp?turmanum=&amp;discod=101113&amp;Unid_Int_Cod=54&amp;fg_cod=0&amp;discod_curric=113&amp;MOD_INT_COD=191&amp;ASSU_INT_COD=899&amp;centro=&amp;curriculo=1&amp;discod1=101113" TargetMode="External"/><Relationship Id="rId4" Type="http://schemas.openxmlformats.org/officeDocument/2006/relationships/hyperlink" Target="http://www.aiec.br/plataforma/nav4_conteudo_frame.asp?turmanum=&amp;discod=101113&amp;Unid_Int_Cod=54&amp;fg_cod=0&amp;discod_curric=113&amp;MOD_INT_COD=191&amp;ASSU_INT_COD=898&amp;centro=&amp;curriculo=1&amp;discod1=101113" TargetMode="External"/></Relationships>
</file>

<file path=ppt/notesSlides/_rels/notesSlide180.xml.rels><?xml version="1.0" encoding="UTF-8" standalone="yes"?>
<Relationships xmlns="http://schemas.openxmlformats.org/package/2006/relationships"><Relationship Id="rId3" Type="http://schemas.openxmlformats.org/officeDocument/2006/relationships/hyperlink" Target="http://www.aiec.br/plataforma/nav3_modulo.asp?turmanum=&amp;discod=101157&amp;UNID_INT_COD=197&amp;centro=&amp;curriculo=1&amp;discod1=101157##" TargetMode="External"/><Relationship Id="rId2" Type="http://schemas.openxmlformats.org/officeDocument/2006/relationships/slide" Target="../slides/slide182.xml"/><Relationship Id="rId1" Type="http://schemas.openxmlformats.org/officeDocument/2006/relationships/notesMaster" Target="../notesMasters/notesMaster1.xml"/><Relationship Id="rId4" Type="http://schemas.openxmlformats.org/officeDocument/2006/relationships/hyperlink" Target="http://www.aiec.br/plataforma/nav4_conteudo_frame.asp?turmanum=&amp;discod=101157&amp;Unid_Int_Cod=197&amp;fg_cod=0&amp;discod_curric=157&amp;MOD_INT_COD=710&amp;ASSU_INT_COD=3360&amp;centro=&amp;curriculo=1&amp;discod1=101157" TargetMode="External"/></Relationships>
</file>

<file path=ppt/notesSlides/_rels/notesSlide181.xml.rels><?xml version="1.0" encoding="UTF-8" standalone="yes"?>
<Relationships xmlns="http://schemas.openxmlformats.org/package/2006/relationships"><Relationship Id="rId3" Type="http://schemas.openxmlformats.org/officeDocument/2006/relationships/hyperlink" Target="http://www.aiec.br/plataforma/nav3_modulo.asp?turmanum=&amp;discod=101157&amp;UNID_INT_COD=197&amp;centro=&amp;curriculo=1&amp;discod1=101157##" TargetMode="External"/><Relationship Id="rId2" Type="http://schemas.openxmlformats.org/officeDocument/2006/relationships/slide" Target="../slides/slide183.xml"/><Relationship Id="rId1" Type="http://schemas.openxmlformats.org/officeDocument/2006/relationships/notesMaster" Target="../notesMasters/notesMaster1.xml"/><Relationship Id="rId4" Type="http://schemas.openxmlformats.org/officeDocument/2006/relationships/hyperlink" Target="http://www.aiec.br/plataforma/nav4_conteudo_frame.asp?turmanum=&amp;discod=101157&amp;Unid_Int_Cod=197&amp;fg_cod=0&amp;discod_curric=157&amp;MOD_INT_COD=710&amp;ASSU_INT_COD=3360&amp;centro=&amp;curriculo=1&amp;discod1=101157" TargetMode="Externa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13&amp;Unid_Int_Cod=55&amp;fg_cod=0&amp;discod_curric=113&amp;MOD_INT_COD=194&amp;ASSU_INT_COD=916&amp;centro=&amp;curriculo=1&amp;discod1=101113" TargetMode="External"/><Relationship Id="rId3" Type="http://schemas.openxmlformats.org/officeDocument/2006/relationships/hyperlink" Target="http://www.aiec.br/plataforma/nav3_modulo.asp?turmanum=&amp;discod=101113&amp;UNID_INT_COD=55&amp;centro=&amp;curriculo=1&amp;discod1=101113##" TargetMode="External"/><Relationship Id="rId7" Type="http://schemas.openxmlformats.org/officeDocument/2006/relationships/hyperlink" Target="http://www.aiec.br/plataforma/nav4_conteudo_frame.asp?turmanum=&amp;discod=101113&amp;Unid_Int_Cod=55&amp;fg_cod=0&amp;discod_curric=113&amp;MOD_INT_COD=194&amp;ASSU_INT_COD=915&amp;centro=&amp;curriculo=1&amp;discod1=101113"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3&amp;Unid_Int_Cod=55&amp;fg_cod=0&amp;discod_curric=113&amp;MOD_INT_COD=194&amp;ASSU_INT_COD=914&amp;centro=&amp;curriculo=1&amp;discod1=101113" TargetMode="External"/><Relationship Id="rId5" Type="http://schemas.openxmlformats.org/officeDocument/2006/relationships/hyperlink" Target="http://www.aiec.br/plataforma/nav4_conteudo_frame.asp?turmanum=&amp;discod=101113&amp;Unid_Int_Cod=55&amp;fg_cod=0&amp;discod_curric=113&amp;MOD_INT_COD=194&amp;ASSU_INT_COD=913&amp;centro=&amp;curriculo=1&amp;discod1=101113" TargetMode="External"/><Relationship Id="rId4" Type="http://schemas.openxmlformats.org/officeDocument/2006/relationships/hyperlink" Target="http://www.aiec.br/plataforma/nav4_conteudo_frame.asp?turmanum=&amp;discod=101113&amp;Unid_Int_Cod=55&amp;fg_cod=0&amp;discod_curric=113&amp;MOD_INT_COD=194&amp;ASSU_INT_COD=912&amp;centro=&amp;curriculo=1&amp;discod1=101113"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aiec.br/plataforma/nav4_conteudo_frame.asp?turmanum=&amp;discod=101101&amp;Unid_Int_Cod=1&amp;fg_cod=0&amp;discod_curric=101&amp;MOD_INT_COD=1&amp;ASSU_INT_COD=1&amp;centro=&amp;curriculo=1&amp;discod1=101101"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www.aiec.br/plataforma/nav4_conteudo_frame.asp?turmanum=&amp;discod=101101&amp;Unid_Int_Cod=1&amp;fg_cod=0&amp;discod_curric=101&amp;MOD_INT_COD=1&amp;ASSU_INT_COD=3&amp;centro=&amp;curriculo=1&amp;discod1=101101" TargetMode="External"/><Relationship Id="rId4" Type="http://schemas.openxmlformats.org/officeDocument/2006/relationships/hyperlink" Target="http://www.aiec.br/plataforma/nav4_conteudo_frame.asp?turmanum=&amp;discod=101101&amp;Unid_Int_Cod=1&amp;fg_cod=0&amp;discod_curric=101&amp;MOD_INT_COD=1&amp;ASSU_INT_COD=2&amp;centro=&amp;curriculo=1&amp;discod1=101101"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01&amp;Unid_Int_Cod=2&amp;fg_cod=0&amp;discod_curric=101&amp;MOD_INT_COD=3&amp;ASSU_INT_COD=13&amp;centro=&amp;curriculo=1&amp;discod1=101101" TargetMode="External"/><Relationship Id="rId3" Type="http://schemas.openxmlformats.org/officeDocument/2006/relationships/hyperlink" Target="http://www.aiec.br/plataforma/nav4_conteudo_frame.asp?turmanum=&amp;discod=101101&amp;Unid_Int_Cod=2&amp;fg_cod=0&amp;discod_curric=101&amp;MOD_INT_COD=3&amp;ASSU_INT_COD=8&amp;centro=&amp;curriculo=1&amp;discod1=101101" TargetMode="External"/><Relationship Id="rId7" Type="http://schemas.openxmlformats.org/officeDocument/2006/relationships/hyperlink" Target="http://www.aiec.br/plataforma/nav4_conteudo_frame.asp?turmanum=&amp;discod=101101&amp;Unid_Int_Cod=2&amp;fg_cod=0&amp;discod_curric=101&amp;MOD_INT_COD=3&amp;ASSU_INT_COD=12&amp;centro=&amp;curriculo=1&amp;discod1=101101"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01&amp;Unid_Int_Cod=2&amp;fg_cod=0&amp;discod_curric=101&amp;MOD_INT_COD=3&amp;ASSU_INT_COD=11&amp;centro=&amp;curriculo=1&amp;discod1=101101" TargetMode="External"/><Relationship Id="rId5" Type="http://schemas.openxmlformats.org/officeDocument/2006/relationships/hyperlink" Target="http://www.aiec.br/plataforma/nav4_conteudo_frame.asp?turmanum=&amp;discod=101101&amp;Unid_Int_Cod=2&amp;fg_cod=0&amp;discod_curric=101&amp;MOD_INT_COD=3&amp;ASSU_INT_COD=10&amp;centro=&amp;curriculo=1&amp;discod1=101101" TargetMode="External"/><Relationship Id="rId4" Type="http://schemas.openxmlformats.org/officeDocument/2006/relationships/hyperlink" Target="http://www.aiec.br/plataforma/nav4_conteudo_frame.asp?turmanum=&amp;discod=101101&amp;Unid_Int_Cod=2&amp;fg_cod=0&amp;discod_curric=101&amp;MOD_INT_COD=3&amp;ASSU_INT_COD=9&amp;centro=&amp;curriculo=1&amp;discod1=101101"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01&amp;Unid_Int_Cod=3&amp;fg_cod=0&amp;discod_curric=101&amp;MOD_INT_COD=6&amp;ASSU_INT_COD=29&amp;centro=&amp;curriculo=1&amp;discod1=101101" TargetMode="External"/><Relationship Id="rId3" Type="http://schemas.openxmlformats.org/officeDocument/2006/relationships/hyperlink" Target="http://www.aiec.br/plataforma/nav4_conteudo_frame.asp?turmanum=&amp;discod=101101&amp;Unid_Int_Cod=3&amp;fg_cod=0&amp;discod_curric=101&amp;MOD_INT_COD=6&amp;ASSU_INT_COD=24&amp;centro=&amp;curriculo=1&amp;discod1=101101" TargetMode="External"/><Relationship Id="rId7" Type="http://schemas.openxmlformats.org/officeDocument/2006/relationships/hyperlink" Target="http://www.aiec.br/plataforma/nav4_conteudo_frame.asp?turmanum=&amp;discod=101101&amp;Unid_Int_Cod=3&amp;fg_cod=0&amp;discod_curric=101&amp;MOD_INT_COD=6&amp;ASSU_INT_COD=28&amp;centro=&amp;curriculo=1&amp;discod1=101101"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01&amp;Unid_Int_Cod=3&amp;fg_cod=0&amp;discod_curric=101&amp;MOD_INT_COD=6&amp;ASSU_INT_COD=27&amp;centro=&amp;curriculo=1&amp;discod1=101101" TargetMode="External"/><Relationship Id="rId5" Type="http://schemas.openxmlformats.org/officeDocument/2006/relationships/hyperlink" Target="http://www.aiec.br/plataforma/nav4_conteudo_frame.asp?turmanum=&amp;discod=101101&amp;Unid_Int_Cod=3&amp;fg_cod=0&amp;discod_curric=101&amp;MOD_INT_COD=6&amp;ASSU_INT_COD=26&amp;centro=&amp;curriculo=1&amp;discod1=101101" TargetMode="External"/><Relationship Id="rId4" Type="http://schemas.openxmlformats.org/officeDocument/2006/relationships/hyperlink" Target="http://www.aiec.br/plataforma/nav4_conteudo_frame.asp?turmanum=&amp;discod=101101&amp;Unid_Int_Cod=3&amp;fg_cod=0&amp;discod_curric=101&amp;MOD_INT_COD=6&amp;ASSU_INT_COD=25&amp;centro=&amp;curriculo=1&amp;discod1=101101"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01&amp;Unid_Int_Cod=4&amp;fg_cod=0&amp;discod_curric=101&amp;MOD_INT_COD=9&amp;ASSU_INT_COD=47&amp;centro=&amp;curriculo=1&amp;discod1=101101" TargetMode="External"/><Relationship Id="rId3" Type="http://schemas.openxmlformats.org/officeDocument/2006/relationships/hyperlink" Target="http://www.aiec.br/plataforma/nav4_conteudo_frame.asp?turmanum=&amp;discod=101101&amp;Unid_Int_Cod=4&amp;fg_cod=0&amp;discod_curric=101&amp;MOD_INT_COD=9&amp;ASSU_INT_COD=42&amp;centro=&amp;curriculo=1&amp;discod1=101101" TargetMode="External"/><Relationship Id="rId7" Type="http://schemas.openxmlformats.org/officeDocument/2006/relationships/hyperlink" Target="http://www.aiec.br/plataforma/nav4_conteudo_frame.asp?turmanum=&amp;discod=101101&amp;Unid_Int_Cod=4&amp;fg_cod=0&amp;discod_curric=101&amp;MOD_INT_COD=9&amp;ASSU_INT_COD=46&amp;centro=&amp;curriculo=1&amp;discod1=101101"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01&amp;Unid_Int_Cod=4&amp;fg_cod=0&amp;discod_curric=101&amp;MOD_INT_COD=9&amp;ASSU_INT_COD=45&amp;centro=&amp;curriculo=1&amp;discod1=101101" TargetMode="External"/><Relationship Id="rId5" Type="http://schemas.openxmlformats.org/officeDocument/2006/relationships/hyperlink" Target="http://www.aiec.br/plataforma/nav4_conteudo_frame.asp?turmanum=&amp;discod=101101&amp;Unid_Int_Cod=4&amp;fg_cod=0&amp;discod_curric=101&amp;MOD_INT_COD=9&amp;ASSU_INT_COD=44&amp;centro=&amp;curriculo=1&amp;discod1=101101" TargetMode="External"/><Relationship Id="rId4" Type="http://schemas.openxmlformats.org/officeDocument/2006/relationships/hyperlink" Target="http://www.aiec.br/plataforma/nav4_conteudo_frame.asp?turmanum=&amp;discod=101101&amp;Unid_Int_Cod=4&amp;fg_cod=0&amp;discod_curric=101&amp;MOD_INT_COD=9&amp;ASSU_INT_COD=43&amp;centro=&amp;curriculo=1&amp;discod1=101101"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07&amp;Unid_Int_Cod=25&amp;fg_cod=0&amp;discod_curric=206&amp;MOD_INT_COD=91&amp;ASSU_INT_COD=348&amp;centro=&amp;curriculo=5&amp;discod1=101206" TargetMode="External"/><Relationship Id="rId3" Type="http://schemas.openxmlformats.org/officeDocument/2006/relationships/hyperlink" Target="http://www.aiec.br/plataforma/nav3_modulo.asp?turmanum=&amp;discod=101107&amp;UNID_INT_COD=25&amp;centro=&amp;curriculo=5&amp;discod1=101206##" TargetMode="External"/><Relationship Id="rId7" Type="http://schemas.openxmlformats.org/officeDocument/2006/relationships/hyperlink" Target="http://www.aiec.br/plataforma/nav4_conteudo_frame.asp?turmanum=&amp;discod=101107&amp;Unid_Int_Cod=25&amp;fg_cod=0&amp;discod_curric=206&amp;MOD_INT_COD=91&amp;ASSU_INT_COD=347&amp;centro=&amp;curriculo=5&amp;discod1=101206"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07&amp;Unid_Int_Cod=25&amp;fg_cod=0&amp;discod_curric=206&amp;MOD_INT_COD=91&amp;ASSU_INT_COD=346&amp;centro=&amp;curriculo=5&amp;discod1=101206" TargetMode="External"/><Relationship Id="rId5" Type="http://schemas.openxmlformats.org/officeDocument/2006/relationships/hyperlink" Target="http://www.aiec.br/plataforma/nav4_conteudo_frame.asp?turmanum=&amp;discod=101107&amp;Unid_Int_Cod=25&amp;fg_cod=0&amp;discod_curric=206&amp;MOD_INT_COD=91&amp;ASSU_INT_COD=345&amp;centro=&amp;curriculo=5&amp;discod1=101206" TargetMode="External"/><Relationship Id="rId4" Type="http://schemas.openxmlformats.org/officeDocument/2006/relationships/hyperlink" Target="http://www.aiec.br/plataforma/nav4_conteudo_frame.asp?turmanum=&amp;discod=101107&amp;Unid_Int_Cod=25&amp;fg_cod=0&amp;discod_curric=206&amp;MOD_INT_COD=91&amp;ASSU_INT_COD=344&amp;centro=&amp;curriculo=5&amp;discod1=101206" TargetMode="External"/><Relationship Id="rId9" Type="http://schemas.openxmlformats.org/officeDocument/2006/relationships/hyperlink" Target="http://www.aiec.br/plataforma/nav4_conteudo_frame.asp?turmanum=&amp;discod=101107&amp;Unid_Int_Cod=25&amp;fg_cod=0&amp;discod_curric=206&amp;MOD_INT_COD=91&amp;ASSU_INT_COD=349&amp;centro=&amp;curriculo=5&amp;discod1=101206"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aiec.br/plataforma/nav3_modulo.asp?turmanum=&amp;discod=101107&amp;UNID_INT_COD=26&amp;centro=&amp;curriculo=5&amp;discod1=101206##" TargetMode="External"/><Relationship Id="rId7" Type="http://schemas.openxmlformats.org/officeDocument/2006/relationships/hyperlink" Target="http://www.aiec.br/plataforma/nav4_conteudo_frame.asp?turmanum=&amp;discod=101107&amp;Unid_Int_Cod=26&amp;fg_cod=0&amp;discod_curric=206&amp;MOD_INT_COD=96&amp;ASSU_INT_COD=368&amp;centro=&amp;curriculo=5&amp;discod1=101206"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07&amp;Unid_Int_Cod=26&amp;fg_cod=0&amp;discod_curric=206&amp;MOD_INT_COD=96&amp;ASSU_INT_COD=367&amp;centro=&amp;curriculo=5&amp;discod1=101206" TargetMode="External"/><Relationship Id="rId5" Type="http://schemas.openxmlformats.org/officeDocument/2006/relationships/hyperlink" Target="http://www.aiec.br/plataforma/nav4_conteudo_frame.asp?turmanum=&amp;discod=101107&amp;Unid_Int_Cod=26&amp;fg_cod=0&amp;discod_curric=206&amp;MOD_INT_COD=96&amp;ASSU_INT_COD=366&amp;centro=&amp;curriculo=5&amp;discod1=101206" TargetMode="External"/><Relationship Id="rId4" Type="http://schemas.openxmlformats.org/officeDocument/2006/relationships/hyperlink" Target="http://www.aiec.br/plataforma/nav4_conteudo_frame.asp?turmanum=&amp;discod=101107&amp;Unid_Int_Cod=26&amp;fg_cod=0&amp;discod_curric=206&amp;MOD_INT_COD=96&amp;ASSU_INT_COD=365&amp;centro=&amp;curriculo=5&amp;discod1=101206" TargetMode="Externa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07&amp;Unid_Int_Cod=27&amp;fg_cod=0&amp;discod_curric=206&amp;MOD_INT_COD=99&amp;ASSU_INT_COD=380&amp;centro=&amp;curriculo=5&amp;discod1=101206" TargetMode="External"/><Relationship Id="rId3" Type="http://schemas.openxmlformats.org/officeDocument/2006/relationships/hyperlink" Target="http://www.aiec.br/plataforma/nav3_modulo.asp?turmanum=&amp;discod=101105&amp;UNID_INT_COD=10&amp;centro=&amp;curriculo=5&amp;discod1=101202" TargetMode="External"/><Relationship Id="rId7" Type="http://schemas.openxmlformats.org/officeDocument/2006/relationships/hyperlink" Target="http://www.aiec.br/plataforma/nav4_conteudo_frame.asp?turmanum=&amp;discod=101107&amp;Unid_Int_Cod=27&amp;fg_cod=0&amp;discod_curric=206&amp;MOD_INT_COD=99&amp;ASSU_INT_COD=379&amp;centro=&amp;curriculo=5&amp;discod1=101206"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07&amp;Unid_Int_Cod=27&amp;fg_cod=0&amp;discod_curric=206&amp;MOD_INT_COD=99&amp;ASSU_INT_COD=378&amp;centro=&amp;curriculo=5&amp;discod1=101206" TargetMode="External"/><Relationship Id="rId5" Type="http://schemas.openxmlformats.org/officeDocument/2006/relationships/hyperlink" Target="http://www.aiec.br/plataforma/nav4_conteudo_frame.asp?turmanum=&amp;discod=101107&amp;Unid_Int_Cod=27&amp;fg_cod=0&amp;discod_curric=206&amp;MOD_INT_COD=99&amp;ASSU_INT_COD=377&amp;centro=&amp;curriculo=5&amp;discod1=101206" TargetMode="External"/><Relationship Id="rId4" Type="http://schemas.openxmlformats.org/officeDocument/2006/relationships/hyperlink" Target="http://www.aiec.br/plataforma/nav3_modulo.asp?turmanum=&amp;discod=101107&amp;UNID_INT_COD=27&amp;centro=&amp;curriculo=5&amp;discod1=101206##"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aiec.br/plataforma/nav3_modulo.asp?turmanum=&amp;discod=101107&amp;UNID_INT_COD=28&amp;centro=&amp;curriculo=5&amp;discod1=101206##"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07&amp;Unid_Int_Cod=28&amp;fg_cod=0&amp;discod_curric=206&amp;MOD_INT_COD=102&amp;ASSU_INT_COD=393&amp;centro=&amp;curriculo=5&amp;discod1=101206" TargetMode="External"/><Relationship Id="rId5" Type="http://schemas.openxmlformats.org/officeDocument/2006/relationships/hyperlink" Target="http://www.aiec.br/plataforma/nav4_conteudo_frame.asp?turmanum=&amp;discod=101107&amp;Unid_Int_Cod=28&amp;fg_cod=0&amp;discod_curric=206&amp;MOD_INT_COD=102&amp;ASSU_INT_COD=392&amp;centro=&amp;curriculo=5&amp;discod1=101206" TargetMode="External"/><Relationship Id="rId4" Type="http://schemas.openxmlformats.org/officeDocument/2006/relationships/hyperlink" Target="http://www.aiec.br/plataforma/nav4_conteudo_frame.asp?turmanum=&amp;discod=101107&amp;Unid_Int_Cod=28&amp;fg_cod=0&amp;discod_curric=206&amp;MOD_INT_COD=102&amp;ASSU_INT_COD=391&amp;centro=&amp;curriculo=5&amp;discod1=101206"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aiec.br/plataforma/nav3_modulo.asp?turmanum=&amp;discod=101107&amp;UNID_INT_COD=29&amp;centro=&amp;curriculo=5&amp;discod1=101206##"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07&amp;Unid_Int_Cod=29&amp;fg_cod=0&amp;discod_curric=206&amp;MOD_INT_COD=108&amp;ASSU_INT_COD=417&amp;centro=&amp;curriculo=5&amp;discod1=101206" TargetMode="External"/><Relationship Id="rId5" Type="http://schemas.openxmlformats.org/officeDocument/2006/relationships/hyperlink" Target="http://www.aiec.br/plataforma/nav4_conteudo_frame.asp?turmanum=&amp;discod=101107&amp;Unid_Int_Cod=29&amp;fg_cod=0&amp;discod_curric=206&amp;MOD_INT_COD=108&amp;ASSU_INT_COD=416&amp;centro=&amp;curriculo=5&amp;discod1=101206" TargetMode="External"/><Relationship Id="rId4" Type="http://schemas.openxmlformats.org/officeDocument/2006/relationships/hyperlink" Target="http://www.aiec.br/plataforma/nav4_conteudo_frame.asp?turmanum=&amp;discod=101107&amp;Unid_Int_Cod=29&amp;fg_cod=0&amp;discod_curric=206&amp;MOD_INT_COD=108&amp;ASSU_INT_COD=415&amp;centro=&amp;curriculo=5&amp;discod1=101206"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aiec.br/plataforma/nav3_modulo.asp?turmanum=&amp;discod=101108&amp;UNID_INT_COD=30&amp;centro=&amp;curriculo=1&amp;discod1=101108##" TargetMode="External"/><Relationship Id="rId7" Type="http://schemas.openxmlformats.org/officeDocument/2006/relationships/hyperlink" Target="http://www.aiec.br/plataforma/nav4_conteudo_frame.asp?turmanum=&amp;discod=101108&amp;Unid_Int_Cod=30&amp;fg_cod=0&amp;discod_curric=108&amp;MOD_INT_COD=110&amp;ASSU_INT_COD=426&amp;centro=&amp;curriculo=1&amp;discod1=101108"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08&amp;Unid_Int_Cod=30&amp;fg_cod=0&amp;discod_curric=108&amp;MOD_INT_COD=110&amp;ASSU_INT_COD=425&amp;centro=&amp;curriculo=1&amp;discod1=101108" TargetMode="External"/><Relationship Id="rId5" Type="http://schemas.openxmlformats.org/officeDocument/2006/relationships/hyperlink" Target="http://www.aiec.br/plataforma/nav4_conteudo_frame.asp?turmanum=&amp;discod=101108&amp;Unid_Int_Cod=30&amp;fg_cod=0&amp;discod_curric=108&amp;MOD_INT_COD=110&amp;ASSU_INT_COD=424&amp;centro=&amp;curriculo=1&amp;discod1=101108" TargetMode="External"/><Relationship Id="rId4" Type="http://schemas.openxmlformats.org/officeDocument/2006/relationships/hyperlink" Target="http://www.aiec.br/plataforma/nav4_conteudo_frame.asp?turmanum=&amp;discod=101108&amp;Unid_Int_Cod=30&amp;fg_cod=0&amp;discod_curric=108&amp;MOD_INT_COD=110&amp;ASSU_INT_COD=423&amp;centro=&amp;curriculo=1&amp;discod1=101108"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aiec.br/plataforma/nav3_modulo.asp?turmanum=&amp;discod=101108&amp;UNID_INT_COD=31&amp;centro=&amp;curriculo=1&amp;discod1=101108##" TargetMode="External"/><Relationship Id="rId7" Type="http://schemas.openxmlformats.org/officeDocument/2006/relationships/hyperlink" Target="http://www.aiec.br/plataforma/nav4_conteudo_frame.asp?turmanum=&amp;discod=101108&amp;Unid_Int_Cod=31&amp;fg_cod=0&amp;discod_curric=108&amp;MOD_INT_COD=112&amp;ASSU_INT_COD=436&amp;centro=&amp;curriculo=1&amp;discod1=101108"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08&amp;Unid_Int_Cod=31&amp;fg_cod=0&amp;discod_curric=108&amp;MOD_INT_COD=112&amp;ASSU_INT_COD=435&amp;centro=&amp;curriculo=1&amp;discod1=101108" TargetMode="External"/><Relationship Id="rId5" Type="http://schemas.openxmlformats.org/officeDocument/2006/relationships/hyperlink" Target="http://www.aiec.br/plataforma/nav4_conteudo_frame.asp?turmanum=&amp;discod=101108&amp;Unid_Int_Cod=31&amp;fg_cod=0&amp;discod_curric=108&amp;MOD_INT_COD=112&amp;ASSU_INT_COD=434&amp;centro=&amp;curriculo=1&amp;discod1=101108" TargetMode="External"/><Relationship Id="rId4" Type="http://schemas.openxmlformats.org/officeDocument/2006/relationships/hyperlink" Target="http://www.aiec.br/plataforma/nav4_conteudo_frame.asp?turmanum=&amp;discod=101108&amp;Unid_Int_Cod=31&amp;fg_cod=0&amp;discod_curric=108&amp;MOD_INT_COD=112&amp;ASSU_INT_COD=433&amp;centro=&amp;curriculo=1&amp;discod1=101108" TargetMode="Externa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08&amp;Unid_Int_Cod=32&amp;fg_cod=0&amp;discod_curric=108&amp;MOD_INT_COD=116&amp;ASSU_INT_COD=460&amp;centro=&amp;curriculo=1&amp;discod1=101108" TargetMode="External"/><Relationship Id="rId3" Type="http://schemas.openxmlformats.org/officeDocument/2006/relationships/hyperlink" Target="http://www.aiec.br/plataforma/nav3_modulo.asp?turmanum=&amp;discod=101108&amp;UNID_INT_COD=32&amp;centro=&amp;curriculo=1&amp;discod1=101108##" TargetMode="External"/><Relationship Id="rId7" Type="http://schemas.openxmlformats.org/officeDocument/2006/relationships/hyperlink" Target="http://www.aiec.br/plataforma/nav4_conteudo_frame.asp?turmanum=&amp;discod=101108&amp;Unid_Int_Cod=32&amp;fg_cod=0&amp;discod_curric=108&amp;MOD_INT_COD=116&amp;ASSU_INT_COD=459&amp;centro=&amp;curriculo=1&amp;discod1=101108"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08&amp;Unid_Int_Cod=32&amp;fg_cod=0&amp;discod_curric=108&amp;MOD_INT_COD=116&amp;ASSU_INT_COD=458&amp;centro=&amp;curriculo=1&amp;discod1=101108" TargetMode="External"/><Relationship Id="rId5" Type="http://schemas.openxmlformats.org/officeDocument/2006/relationships/hyperlink" Target="http://www.aiec.br/plataforma/nav4_conteudo_frame.asp?turmanum=&amp;discod=101108&amp;Unid_Int_Cod=32&amp;fg_cod=0&amp;discod_curric=108&amp;MOD_INT_COD=116&amp;ASSU_INT_COD=457&amp;centro=&amp;curriculo=1&amp;discod1=101108" TargetMode="External"/><Relationship Id="rId4" Type="http://schemas.openxmlformats.org/officeDocument/2006/relationships/hyperlink" Target="http://www.aiec.br/plataforma/nav4_conteudo_frame.asp?turmanum=&amp;discod=101108&amp;Unid_Int_Cod=32&amp;fg_cod=0&amp;discod_curric=108&amp;MOD_INT_COD=116&amp;ASSU_INT_COD=456&amp;centro=&amp;curriculo=1&amp;discod1=101108" TargetMode="Externa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08&amp;Unid_Int_Cod=33&amp;fg_cod=0&amp;discod_curric=108&amp;MOD_INT_COD=120&amp;ASSU_INT_COD=481&amp;centro=&amp;curriculo=1&amp;discod1=101108" TargetMode="External"/><Relationship Id="rId3" Type="http://schemas.openxmlformats.org/officeDocument/2006/relationships/hyperlink" Target="http://www.aiec.br/plataforma/nav3_modulo.asp?turmanum=&amp;discod=101108&amp;UNID_INT_COD=33&amp;centro=&amp;curriculo=1&amp;discod1=101108##" TargetMode="External"/><Relationship Id="rId7" Type="http://schemas.openxmlformats.org/officeDocument/2006/relationships/hyperlink" Target="http://www.aiec.br/plataforma/nav4_conteudo_frame.asp?turmanum=&amp;discod=101108&amp;Unid_Int_Cod=33&amp;fg_cod=0&amp;discod_curric=108&amp;MOD_INT_COD=120&amp;ASSU_INT_COD=480&amp;centro=&amp;curriculo=1&amp;discod1=101108"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08&amp;Unid_Int_Cod=33&amp;fg_cod=0&amp;discod_curric=108&amp;MOD_INT_COD=120&amp;ASSU_INT_COD=479&amp;centro=&amp;curriculo=1&amp;discod1=101108" TargetMode="External"/><Relationship Id="rId5" Type="http://schemas.openxmlformats.org/officeDocument/2006/relationships/hyperlink" Target="http://www.aiec.br/plataforma/nav4_conteudo_frame.asp?turmanum=&amp;discod=101108&amp;Unid_Int_Cod=33&amp;fg_cod=0&amp;discod_curric=108&amp;MOD_INT_COD=120&amp;ASSU_INT_COD=478&amp;centro=&amp;curriculo=1&amp;discod1=101108" TargetMode="External"/><Relationship Id="rId4" Type="http://schemas.openxmlformats.org/officeDocument/2006/relationships/hyperlink" Target="http://www.aiec.br/plataforma/nav4_conteudo_frame.asp?turmanum=&amp;discod=101108&amp;Unid_Int_Cod=33&amp;fg_cod=0&amp;discod_curric=108&amp;MOD_INT_COD=120&amp;ASSU_INT_COD=477&amp;centro=&amp;curriculo=1&amp;discod1=101108" TargetMode="External"/><Relationship Id="rId9" Type="http://schemas.openxmlformats.org/officeDocument/2006/relationships/hyperlink" Target="http://www.aiec.br/plataforma/nav4_conteudo_frame.asp?turmanum=&amp;discod=101108&amp;Unid_Int_Cod=33&amp;fg_cod=0&amp;discod_curric=108&amp;MOD_INT_COD=120&amp;ASSU_INT_COD=482&amp;centro=&amp;curriculo=1&amp;discod1=101108" TargetMode="Externa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08&amp;Unid_Int_Cod=34&amp;fg_cod=0&amp;discod_curric=108&amp;MOD_INT_COD=124&amp;ASSU_INT_COD=500&amp;centro=&amp;curriculo=1&amp;discod1=101108" TargetMode="External"/><Relationship Id="rId3" Type="http://schemas.openxmlformats.org/officeDocument/2006/relationships/hyperlink" Target="http://www.aiec.br/plataforma/nav3_modulo.asp?turmanum=&amp;discod=101108&amp;UNID_INT_COD=34&amp;centro=&amp;curriculo=1&amp;discod1=101108##" TargetMode="External"/><Relationship Id="rId7" Type="http://schemas.openxmlformats.org/officeDocument/2006/relationships/hyperlink" Target="http://www.aiec.br/plataforma/nav4_conteudo_frame.asp?turmanum=&amp;discod=101108&amp;Unid_Int_Cod=34&amp;fg_cod=0&amp;discod_curric=108&amp;MOD_INT_COD=124&amp;ASSU_INT_COD=499&amp;centro=&amp;curriculo=1&amp;discod1=101108"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08&amp;Unid_Int_Cod=34&amp;fg_cod=0&amp;discod_curric=108&amp;MOD_INT_COD=124&amp;ASSU_INT_COD=498&amp;centro=&amp;curriculo=1&amp;discod1=101108" TargetMode="External"/><Relationship Id="rId5" Type="http://schemas.openxmlformats.org/officeDocument/2006/relationships/hyperlink" Target="http://www.aiec.br/plataforma/nav4_conteudo_frame.asp?turmanum=&amp;discod=101108&amp;Unid_Int_Cod=34&amp;fg_cod=0&amp;discod_curric=108&amp;MOD_INT_COD=124&amp;ASSU_INT_COD=497&amp;centro=&amp;curriculo=1&amp;discod1=101108" TargetMode="External"/><Relationship Id="rId10" Type="http://schemas.openxmlformats.org/officeDocument/2006/relationships/hyperlink" Target="http://www.aiec.br/plataforma/nav4_conteudo_frame.asp?turmanum=&amp;discod=101108&amp;Unid_Int_Cod=34&amp;fg_cod=0&amp;discod_curric=108&amp;MOD_INT_COD=124&amp;ASSU_INT_COD=502&amp;centro=&amp;curriculo=1&amp;discod1=101108" TargetMode="External"/><Relationship Id="rId4" Type="http://schemas.openxmlformats.org/officeDocument/2006/relationships/hyperlink" Target="http://www.aiec.br/plataforma/nav4_conteudo_frame.asp?turmanum=&amp;discod=101108&amp;Unid_Int_Cod=34&amp;fg_cod=0&amp;discod_curric=108&amp;MOD_INT_COD=124&amp;ASSU_INT_COD=496&amp;centro=&amp;curriculo=1&amp;discod1=101108" TargetMode="External"/><Relationship Id="rId9" Type="http://schemas.openxmlformats.org/officeDocument/2006/relationships/hyperlink" Target="http://www.aiec.br/plataforma/nav4_conteudo_frame.asp?turmanum=&amp;discod=101108&amp;Unid_Int_Cod=34&amp;fg_cod=0&amp;discod_curric=108&amp;MOD_INT_COD=124&amp;ASSU_INT_COD=501&amp;centro=&amp;curriculo=1&amp;discod1=101108"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aiec.br/plataforma/nav3_modulo.asp?turmanum=&amp;discod=101109&amp;UNID_INT_COD=35&amp;centro=&amp;curriculo=1&amp;discod1=101109##"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09&amp;Unid_Int_Cod=35&amp;fg_cod=0&amp;discod_curric=109&amp;MOD_INT_COD=127&amp;ASSU_INT_COD=515&amp;centro=&amp;curriculo=1&amp;discod1=101109" TargetMode="External"/><Relationship Id="rId5" Type="http://schemas.openxmlformats.org/officeDocument/2006/relationships/hyperlink" Target="http://www.aiec.br/plataforma/nav4_conteudo_frame.asp?turmanum=&amp;discod=101109&amp;Unid_Int_Cod=35&amp;fg_cod=0&amp;discod_curric=109&amp;MOD_INT_COD=127&amp;ASSU_INT_COD=514&amp;centro=&amp;curriculo=1&amp;discod1=101109" TargetMode="External"/><Relationship Id="rId4" Type="http://schemas.openxmlformats.org/officeDocument/2006/relationships/hyperlink" Target="http://www.aiec.br/plataforma/nav4_conteudo_frame.asp?turmanum=&amp;discod=101109&amp;Unid_Int_Cod=35&amp;fg_cod=0&amp;discod_curric=109&amp;MOD_INT_COD=127&amp;ASSU_INT_COD=513&amp;centro=&amp;curriculo=1&amp;discod1=101109" TargetMode="External"/></Relationships>
</file>

<file path=ppt/notesSlides/_rels/notesSlide39.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09&amp;Unid_Int_Cod=36&amp;fg_cod=0&amp;discod_curric=109&amp;MOD_INT_COD=129&amp;ASSU_INT_COD=526&amp;centro=&amp;curriculo=1&amp;discod1=101109" TargetMode="External"/><Relationship Id="rId3" Type="http://schemas.openxmlformats.org/officeDocument/2006/relationships/hyperlink" Target="http://www.aiec.br/plataforma/nav3_modulo.asp?turmanum=&amp;discod=101109&amp;UNID_INT_COD=36&amp;centro=&amp;curriculo=1&amp;discod1=101109##" TargetMode="External"/><Relationship Id="rId7" Type="http://schemas.openxmlformats.org/officeDocument/2006/relationships/hyperlink" Target="http://www.aiec.br/plataforma/nav4_conteudo_frame.asp?turmanum=&amp;discod=101109&amp;Unid_Int_Cod=36&amp;fg_cod=0&amp;discod_curric=109&amp;MOD_INT_COD=129&amp;ASSU_INT_COD=525&amp;centro=&amp;curriculo=1&amp;discod1=101109"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09&amp;Unid_Int_Cod=36&amp;fg_cod=0&amp;discod_curric=109&amp;MOD_INT_COD=129&amp;ASSU_INT_COD=524&amp;centro=&amp;curriculo=1&amp;discod1=101109" TargetMode="External"/><Relationship Id="rId5" Type="http://schemas.openxmlformats.org/officeDocument/2006/relationships/hyperlink" Target="http://www.aiec.br/plataforma/nav4_conteudo_frame.asp?turmanum=&amp;discod=101109&amp;Unid_Int_Cod=36&amp;fg_cod=0&amp;discod_curric=109&amp;MOD_INT_COD=129&amp;ASSU_INT_COD=523&amp;centro=&amp;curriculo=1&amp;discod1=101109" TargetMode="External"/><Relationship Id="rId4" Type="http://schemas.openxmlformats.org/officeDocument/2006/relationships/hyperlink" Target="http://www.aiec.br/plataforma/nav4_conteudo_frame.asp?turmanum=&amp;discod=101109&amp;Unid_Int_Cod=36&amp;fg_cod=0&amp;discod_curric=109&amp;MOD_INT_COD=129&amp;ASSU_INT_COD=522&amp;centro=&amp;curriculo=1&amp;discod1=101109" TargetMode="External"/><Relationship Id="rId9" Type="http://schemas.openxmlformats.org/officeDocument/2006/relationships/hyperlink" Target="http://www.aiec.br/plataforma/nav4_conteudo_frame.asp?turmanum=&amp;discod=101109&amp;Unid_Int_Cod=36&amp;fg_cod=0&amp;discod_curric=109&amp;MOD_INT_COD=129&amp;ASSU_INT_COD=527&amp;centro=&amp;curriculo=1&amp;discod1=101109"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iec.br/plataforma/nav3_modulo.asp?turmanum=&amp;discod=101104&amp;UNID_INT_COD=6&amp;centro=&amp;curriculo=5&amp;discod1=101201##" TargetMode="External"/><Relationship Id="rId7" Type="http://schemas.openxmlformats.org/officeDocument/2006/relationships/hyperlink" Target="http://www.aiec.br/plataforma/nav4_conteudo_frame.asp?turmanum=&amp;discod=101104&amp;Unid_Int_Cod=6&amp;fg_cod=0&amp;discod_curric=201&amp;MOD_INT_COD=19&amp;ASSU_INT_COD=91&amp;centro=&amp;curriculo=5&amp;discod1=101201"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04&amp;Unid_Int_Cod=6&amp;fg_cod=0&amp;discod_curric=201&amp;MOD_INT_COD=19&amp;ASSU_INT_COD=90&amp;centro=&amp;curriculo=5&amp;discod1=101201" TargetMode="External"/><Relationship Id="rId5" Type="http://schemas.openxmlformats.org/officeDocument/2006/relationships/hyperlink" Target="http://www.aiec.br/plataforma/nav4_conteudo_frame.asp?turmanum=&amp;discod=101104&amp;Unid_Int_Cod=6&amp;fg_cod=0&amp;discod_curric=201&amp;MOD_INT_COD=19&amp;ASSU_INT_COD=89&amp;centro=&amp;curriculo=5&amp;discod1=101201" TargetMode="External"/><Relationship Id="rId4" Type="http://schemas.openxmlformats.org/officeDocument/2006/relationships/hyperlink" Target="http://www.aiec.br/plataforma/nav4_conteudo_frame.asp?turmanum=&amp;discod=101104&amp;Unid_Int_Cod=6&amp;fg_cod=0&amp;discod_curric=201&amp;MOD_INT_COD=19&amp;ASSU_INT_COD=88&amp;centro=&amp;curriculo=5&amp;discod1=101201"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aiec.br/plataforma/nav3_modulo.asp?turmanum=&amp;discod=101109&amp;UNID_INT_COD=37&amp;centro=&amp;curriculo=1&amp;discod1=101109##" TargetMode="External"/><Relationship Id="rId7" Type="http://schemas.openxmlformats.org/officeDocument/2006/relationships/hyperlink" Target="http://www.aiec.br/plataforma/nav4_conteudo_frame.asp?turmanum=&amp;discod=101109&amp;Unid_Int_Cod=37&amp;fg_cod=0&amp;discod_curric=109&amp;MOD_INT_COD=134&amp;ASSU_INT_COD=553&amp;centro=&amp;curriculo=1&amp;discod1=101109"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09&amp;Unid_Int_Cod=37&amp;fg_cod=0&amp;discod_curric=109&amp;MOD_INT_COD=134&amp;ASSU_INT_COD=552&amp;centro=&amp;curriculo=1&amp;discod1=101109" TargetMode="External"/><Relationship Id="rId5" Type="http://schemas.openxmlformats.org/officeDocument/2006/relationships/hyperlink" Target="http://www.aiec.br/plataforma/nav4_conteudo_frame.asp?turmanum=&amp;discod=101109&amp;Unid_Int_Cod=37&amp;fg_cod=0&amp;discod_curric=109&amp;MOD_INT_COD=134&amp;ASSU_INT_COD=551&amp;centro=&amp;curriculo=1&amp;discod1=101109" TargetMode="External"/><Relationship Id="rId4" Type="http://schemas.openxmlformats.org/officeDocument/2006/relationships/hyperlink" Target="http://www.aiec.br/plataforma/nav4_conteudo_frame.asp?turmanum=&amp;discod=101109&amp;Unid_Int_Cod=37&amp;fg_cod=0&amp;discod_curric=109&amp;MOD_INT_COD=134&amp;ASSU_INT_COD=550&amp;centro=&amp;curriculo=1&amp;discod1=101109" TargetMode="External"/></Relationships>
</file>

<file path=ppt/notesSlides/_rels/notesSlide41.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09&amp;Unid_Int_Cod=38&amp;fg_cod=0&amp;discod_curric=109&amp;MOD_INT_COD=138&amp;ASSU_INT_COD=573&amp;centro=&amp;curriculo=1&amp;discod1=101109" TargetMode="External"/><Relationship Id="rId3" Type="http://schemas.openxmlformats.org/officeDocument/2006/relationships/hyperlink" Target="http://www.aiec.br/plataforma/nav3_modulo.asp?turmanum=&amp;discod=101109&amp;UNID_INT_COD=38&amp;centro=&amp;curriculo=1&amp;discod1=101109##" TargetMode="External"/><Relationship Id="rId7" Type="http://schemas.openxmlformats.org/officeDocument/2006/relationships/hyperlink" Target="http://www.aiec.br/plataforma/nav4_conteudo_frame.asp?turmanum=&amp;discod=101109&amp;Unid_Int_Cod=38&amp;fg_cod=0&amp;discod_curric=109&amp;MOD_INT_COD=138&amp;ASSU_INT_COD=572&amp;centro=&amp;curriculo=1&amp;discod1=101109"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09&amp;Unid_Int_Cod=38&amp;fg_cod=0&amp;discod_curric=109&amp;MOD_INT_COD=138&amp;ASSU_INT_COD=571&amp;centro=&amp;curriculo=1&amp;discod1=101109" TargetMode="External"/><Relationship Id="rId5" Type="http://schemas.openxmlformats.org/officeDocument/2006/relationships/hyperlink" Target="http://www.aiec.br/plataforma/nav4_conteudo_frame.asp?turmanum=&amp;discod=101109&amp;Unid_Int_Cod=38&amp;fg_cod=0&amp;discod_curric=109&amp;MOD_INT_COD=138&amp;ASSU_INT_COD=570&amp;centro=&amp;curriculo=1&amp;discod1=101109" TargetMode="External"/><Relationship Id="rId4" Type="http://schemas.openxmlformats.org/officeDocument/2006/relationships/hyperlink" Target="http://www.aiec.br/plataforma/nav4_conteudo_frame.asp?turmanum=&amp;discod=101109&amp;Unid_Int_Cod=38&amp;fg_cod=0&amp;discod_curric=109&amp;MOD_INT_COD=138&amp;ASSU_INT_COD=569&amp;centro=&amp;curriculo=1&amp;discod1=101109"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11&amp;Unid_Int_Cod=42&amp;fg_cod=0&amp;discod_curric=111&amp;MOD_INT_COD=152&amp;ASSU_INT_COD=645&amp;centro=&amp;curriculo=1&amp;discod1=101111" TargetMode="External"/><Relationship Id="rId3" Type="http://schemas.openxmlformats.org/officeDocument/2006/relationships/hyperlink" Target="http://www.aiec.br/plataforma/nav3_modulo.asp?turmanum=&amp;discod=101111&amp;UNID_INT_COD=42&amp;centro=&amp;curriculo=1&amp;discod1=101111##" TargetMode="External"/><Relationship Id="rId7" Type="http://schemas.openxmlformats.org/officeDocument/2006/relationships/hyperlink" Target="http://www.aiec.br/plataforma/nav4_conteudo_frame.asp?turmanum=&amp;discod=101111&amp;Unid_Int_Cod=42&amp;fg_cod=0&amp;discod_curric=111&amp;MOD_INT_COD=152&amp;ASSU_INT_COD=644&amp;centro=&amp;curriculo=1&amp;discod1=101111"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1&amp;Unid_Int_Cod=42&amp;fg_cod=0&amp;discod_curric=111&amp;MOD_INT_COD=152&amp;ASSU_INT_COD=643&amp;centro=&amp;curriculo=1&amp;discod1=101111" TargetMode="External"/><Relationship Id="rId11" Type="http://schemas.openxmlformats.org/officeDocument/2006/relationships/hyperlink" Target="http://www.aiec.br/plataforma/nav4_conteudo_frame.asp?turmanum=&amp;discod=101111&amp;Unid_Int_Cod=42&amp;fg_cod=0&amp;discod_curric=111&amp;MOD_INT_COD=152&amp;ASSU_INT_COD=648&amp;centro=&amp;curriculo=1&amp;discod1=101111" TargetMode="External"/><Relationship Id="rId5" Type="http://schemas.openxmlformats.org/officeDocument/2006/relationships/hyperlink" Target="http://www.aiec.br/plataforma/nav4_conteudo_frame.asp?turmanum=&amp;discod=101111&amp;Unid_Int_Cod=42&amp;fg_cod=0&amp;discod_curric=111&amp;MOD_INT_COD=152&amp;ASSU_INT_COD=642&amp;centro=&amp;curriculo=1&amp;discod1=101111" TargetMode="External"/><Relationship Id="rId10" Type="http://schemas.openxmlformats.org/officeDocument/2006/relationships/hyperlink" Target="http://www.aiec.br/plataforma/nav4_conteudo_frame.asp?turmanum=&amp;discod=101111&amp;Unid_Int_Cod=42&amp;fg_cod=0&amp;discod_curric=111&amp;MOD_INT_COD=152&amp;ASSU_INT_COD=647&amp;centro=&amp;curriculo=1&amp;discod1=101111" TargetMode="External"/><Relationship Id="rId4" Type="http://schemas.openxmlformats.org/officeDocument/2006/relationships/hyperlink" Target="http://www.aiec.br/plataforma/nav4_conteudo_frame.asp?turmanum=&amp;discod=101111&amp;Unid_Int_Cod=42&amp;fg_cod=0&amp;discod_curric=111&amp;MOD_INT_COD=152&amp;ASSU_INT_COD=641&amp;centro=&amp;curriculo=1&amp;discod1=101111" TargetMode="External"/><Relationship Id="rId9" Type="http://schemas.openxmlformats.org/officeDocument/2006/relationships/hyperlink" Target="http://www.aiec.br/plataforma/nav4_conteudo_frame.asp?turmanum=&amp;discod=101111&amp;Unid_Int_Cod=42&amp;fg_cod=0&amp;discod_curric=111&amp;MOD_INT_COD=152&amp;ASSU_INT_COD=646&amp;centro=&amp;curriculo=1&amp;discod1=101111" TargetMode="External"/></Relationships>
</file>

<file path=ppt/notesSlides/_rels/notesSlide44.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11&amp;Unid_Int_Cod=43&amp;fg_cod=0&amp;discod_curric=111&amp;MOD_INT_COD=155&amp;ASSU_INT_COD=668&amp;centro=&amp;curriculo=1&amp;discod1=101111" TargetMode="External"/><Relationship Id="rId3" Type="http://schemas.openxmlformats.org/officeDocument/2006/relationships/hyperlink" Target="http://www.aiec.br/plataforma/nav3_modulo.asp?turmanum=&amp;discod=101111&amp;UNID_INT_COD=43&amp;centro=&amp;curriculo=1&amp;discod1=101111##" TargetMode="External"/><Relationship Id="rId7" Type="http://schemas.openxmlformats.org/officeDocument/2006/relationships/hyperlink" Target="http://www.aiec.br/plataforma/nav4_conteudo_frame.asp?turmanum=&amp;discod=101111&amp;Unid_Int_Cod=43&amp;fg_cod=0&amp;discod_curric=111&amp;MOD_INT_COD=155&amp;ASSU_INT_COD=667&amp;centro=&amp;curriculo=1&amp;discod1=101111"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1&amp;Unid_Int_Cod=43&amp;fg_cod=0&amp;discod_curric=111&amp;MOD_INT_COD=155&amp;ASSU_INT_COD=666&amp;centro=&amp;curriculo=1&amp;discod1=101111" TargetMode="External"/><Relationship Id="rId5" Type="http://schemas.openxmlformats.org/officeDocument/2006/relationships/hyperlink" Target="http://www.aiec.br/plataforma/nav4_conteudo_frame.asp?turmanum=&amp;discod=101111&amp;Unid_Int_Cod=43&amp;fg_cod=0&amp;discod_curric=111&amp;MOD_INT_COD=155&amp;ASSU_INT_COD=665&amp;centro=&amp;curriculo=1&amp;discod1=101111" TargetMode="External"/><Relationship Id="rId4" Type="http://schemas.openxmlformats.org/officeDocument/2006/relationships/hyperlink" Target="http://www.aiec.br/plataforma/nav4_conteudo_frame.asp?turmanum=&amp;discod=101111&amp;Unid_Int_Cod=43&amp;fg_cod=0&amp;discod_curric=111&amp;MOD_INT_COD=155&amp;ASSU_INT_COD=664&amp;centro=&amp;curriculo=1&amp;discod1=101111" TargetMode="External"/></Relationships>
</file>

<file path=ppt/notesSlides/_rels/notesSlide45.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11&amp;Unid_Int_Cod=44&amp;fg_cod=0&amp;discod_curric=111&amp;MOD_INT_COD=158&amp;ASSU_INT_COD=682&amp;centro=&amp;curriculo=1&amp;discod1=101111" TargetMode="External"/><Relationship Id="rId3" Type="http://schemas.openxmlformats.org/officeDocument/2006/relationships/hyperlink" Target="http://www.aiec.br/plataforma/nav3_modulo.asp?turmanum=&amp;discod=101111&amp;UNID_INT_COD=44&amp;centro=&amp;curriculo=1&amp;discod1=101111##" TargetMode="External"/><Relationship Id="rId7" Type="http://schemas.openxmlformats.org/officeDocument/2006/relationships/hyperlink" Target="http://www.aiec.br/plataforma/nav4_conteudo_frame.asp?turmanum=&amp;discod=101111&amp;Unid_Int_Cod=44&amp;fg_cod=0&amp;discod_curric=111&amp;MOD_INT_COD=158&amp;ASSU_INT_COD=681&amp;centro=&amp;curriculo=1&amp;discod1=101111"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1&amp;Unid_Int_Cod=44&amp;fg_cod=0&amp;discod_curric=111&amp;MOD_INT_COD=158&amp;ASSU_INT_COD=680&amp;centro=&amp;curriculo=1&amp;discod1=101111" TargetMode="External"/><Relationship Id="rId11" Type="http://schemas.openxmlformats.org/officeDocument/2006/relationships/hyperlink" Target="http://www.aiec.br/plataforma/nav4_conteudo_frame.asp?turmanum=&amp;discod=101111&amp;Unid_Int_Cod=44&amp;fg_cod=0&amp;discod_curric=111&amp;MOD_INT_COD=158&amp;ASSU_INT_COD=685&amp;centro=&amp;curriculo=1&amp;discod1=101111" TargetMode="External"/><Relationship Id="rId5" Type="http://schemas.openxmlformats.org/officeDocument/2006/relationships/hyperlink" Target="http://www.aiec.br/plataforma/nav4_conteudo_frame.asp?turmanum=&amp;discod=101111&amp;Unid_Int_Cod=44&amp;fg_cod=0&amp;discod_curric=111&amp;MOD_INT_COD=158&amp;ASSU_INT_COD=679&amp;centro=&amp;curriculo=1&amp;discod1=101111" TargetMode="External"/><Relationship Id="rId10" Type="http://schemas.openxmlformats.org/officeDocument/2006/relationships/hyperlink" Target="http://www.aiec.br/plataforma/nav4_conteudo_frame.asp?turmanum=&amp;discod=101111&amp;Unid_Int_Cod=44&amp;fg_cod=0&amp;discod_curric=111&amp;MOD_INT_COD=158&amp;ASSU_INT_COD=684&amp;centro=&amp;curriculo=1&amp;discod1=101111" TargetMode="External"/><Relationship Id="rId4" Type="http://schemas.openxmlformats.org/officeDocument/2006/relationships/hyperlink" Target="http://www.aiec.br/plataforma/nav4_conteudo_frame.asp?turmanum=&amp;discod=101111&amp;Unid_Int_Cod=44&amp;fg_cod=0&amp;discod_curric=111&amp;MOD_INT_COD=158&amp;ASSU_INT_COD=678&amp;centro=&amp;curriculo=1&amp;discod1=101111" TargetMode="External"/><Relationship Id="rId9" Type="http://schemas.openxmlformats.org/officeDocument/2006/relationships/hyperlink" Target="http://www.aiec.br/plataforma/nav4_conteudo_frame.asp?turmanum=&amp;discod=101111&amp;Unid_Int_Cod=44&amp;fg_cod=0&amp;discod_curric=111&amp;MOD_INT_COD=158&amp;ASSU_INT_COD=683&amp;centro=&amp;curriculo=1&amp;discod1=101111" TargetMode="External"/></Relationships>
</file>

<file path=ppt/notesSlides/_rels/notesSlide46.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11&amp;Unid_Int_Cod=45&amp;fg_cod=0&amp;discod_curric=111&amp;MOD_INT_COD=160&amp;ASSU_INT_COD=697&amp;centro=&amp;curriculo=1&amp;discod1=101111" TargetMode="External"/><Relationship Id="rId3" Type="http://schemas.openxmlformats.org/officeDocument/2006/relationships/hyperlink" Target="http://www.aiec.br/plataforma/nav3_modulo.asp?turmanum=&amp;discod=101111&amp;UNID_INT_COD=45&amp;centro=&amp;curriculo=1&amp;discod1=101111##" TargetMode="External"/><Relationship Id="rId7" Type="http://schemas.openxmlformats.org/officeDocument/2006/relationships/hyperlink" Target="http://www.aiec.br/plataforma/nav4_conteudo_frame.asp?turmanum=&amp;discod=101111&amp;Unid_Int_Cod=45&amp;fg_cod=0&amp;discod_curric=111&amp;MOD_INT_COD=160&amp;ASSU_INT_COD=696&amp;centro=&amp;curriculo=1&amp;discod1=101111"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1&amp;Unid_Int_Cod=45&amp;fg_cod=0&amp;discod_curric=111&amp;MOD_INT_COD=160&amp;ASSU_INT_COD=695&amp;centro=&amp;curriculo=1&amp;discod1=101111" TargetMode="External"/><Relationship Id="rId5" Type="http://schemas.openxmlformats.org/officeDocument/2006/relationships/hyperlink" Target="http://www.aiec.br/plataforma/nav4_conteudo_frame.asp?turmanum=&amp;discod=101111&amp;Unid_Int_Cod=45&amp;fg_cod=0&amp;discod_curric=111&amp;MOD_INT_COD=160&amp;ASSU_INT_COD=694&amp;centro=&amp;curriculo=1&amp;discod1=101111" TargetMode="External"/><Relationship Id="rId4" Type="http://schemas.openxmlformats.org/officeDocument/2006/relationships/hyperlink" Target="http://www.aiec.br/plataforma/nav4_conteudo_frame.asp?turmanum=&amp;discod=101111&amp;Unid_Int_Cod=45&amp;fg_cod=0&amp;discod_curric=111&amp;MOD_INT_COD=160&amp;ASSU_INT_COD=693&amp;centro=&amp;curriculo=1&amp;discod1=101111" TargetMode="External"/><Relationship Id="rId9" Type="http://schemas.openxmlformats.org/officeDocument/2006/relationships/hyperlink" Target="http://www.aiec.br/plataforma/nav4_conteudo_frame.asp?turmanum=&amp;discod=101111&amp;Unid_Int_Cod=45&amp;fg_cod=0&amp;discod_curric=111&amp;MOD_INT_COD=160&amp;ASSU_INT_COD=698&amp;centro=&amp;curriculo=1&amp;discod1=101111"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aiec.br/plataforma/nav3_modulo.asp?turmanum=&amp;discod=101111&amp;UNID_INT_COD=46&amp;centro=&amp;curriculo=1&amp;discod1=101111##" TargetMode="External"/><Relationship Id="rId7" Type="http://schemas.openxmlformats.org/officeDocument/2006/relationships/hyperlink" Target="http://www.aiec.br/plataforma/nav4_conteudo_frame.asp?turmanum=&amp;discod=101111&amp;Unid_Int_Cod=46&amp;fg_cod=0&amp;discod_curric=111&amp;MOD_INT_COD=162&amp;ASSU_INT_COD=706&amp;centro=&amp;curriculo=1&amp;discod1=101111"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1&amp;Unid_Int_Cod=46&amp;fg_cod=0&amp;discod_curric=111&amp;MOD_INT_COD=162&amp;ASSU_INT_COD=705&amp;centro=&amp;curriculo=1&amp;discod1=101111" TargetMode="External"/><Relationship Id="rId5" Type="http://schemas.openxmlformats.org/officeDocument/2006/relationships/hyperlink" Target="http://www.aiec.br/plataforma/nav4_conteudo_frame.asp?turmanum=&amp;discod=101111&amp;Unid_Int_Cod=46&amp;fg_cod=0&amp;discod_curric=111&amp;MOD_INT_COD=162&amp;ASSU_INT_COD=704&amp;centro=&amp;curriculo=1&amp;discod1=101111" TargetMode="External"/><Relationship Id="rId4" Type="http://schemas.openxmlformats.org/officeDocument/2006/relationships/hyperlink" Target="http://www.aiec.br/plataforma/nav4_conteudo_frame.asp?turmanum=&amp;discod=101111&amp;Unid_Int_Cod=46&amp;fg_cod=0&amp;discod_curric=111&amp;MOD_INT_COD=162&amp;ASSU_INT_COD=703&amp;centro=&amp;curriculo=1&amp;discod1=101111" TargetMode="External"/></Relationships>
</file>

<file path=ppt/notesSlides/_rels/notesSlide48.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11&amp;Unid_Int_Cod=47&amp;fg_cod=0&amp;discod_curric=111&amp;MOD_INT_COD=167&amp;ASSU_INT_COD=733&amp;centro=&amp;curriculo=1&amp;discod1=101111" TargetMode="External"/><Relationship Id="rId3" Type="http://schemas.openxmlformats.org/officeDocument/2006/relationships/hyperlink" Target="http://www.aiec.br/plataforma/nav3_modulo.asp?turmanum=&amp;discod=101111&amp;UNID_INT_COD=47&amp;centro=&amp;curriculo=1&amp;discod1=101111##" TargetMode="External"/><Relationship Id="rId7" Type="http://schemas.openxmlformats.org/officeDocument/2006/relationships/hyperlink" Target="http://www.aiec.br/plataforma/nav4_conteudo_frame.asp?turmanum=&amp;discod=101111&amp;Unid_Int_Cod=47&amp;fg_cod=0&amp;discod_curric=111&amp;MOD_INT_COD=167&amp;ASSU_INT_COD=732&amp;centro=&amp;curriculo=1&amp;discod1=101111"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1&amp;Unid_Int_Cod=47&amp;fg_cod=0&amp;discod_curric=111&amp;MOD_INT_COD=167&amp;ASSU_INT_COD=731&amp;centro=&amp;curriculo=1&amp;discod1=101111" TargetMode="External"/><Relationship Id="rId5" Type="http://schemas.openxmlformats.org/officeDocument/2006/relationships/hyperlink" Target="http://www.aiec.br/plataforma/nav4_conteudo_frame.asp?turmanum=&amp;discod=101111&amp;Unid_Int_Cod=47&amp;fg_cod=0&amp;discod_curric=111&amp;MOD_INT_COD=167&amp;ASSU_INT_COD=730&amp;centro=&amp;curriculo=1&amp;discod1=101111" TargetMode="External"/><Relationship Id="rId10" Type="http://schemas.openxmlformats.org/officeDocument/2006/relationships/hyperlink" Target="http://www.aiec.br/plataforma/nav4_conteudo_frame.asp?turmanum=&amp;discod=101111&amp;Unid_Int_Cod=47&amp;fg_cod=0&amp;discod_curric=111&amp;MOD_INT_COD=167&amp;ASSU_INT_COD=735&amp;centro=&amp;curriculo=1&amp;discod1=101111" TargetMode="External"/><Relationship Id="rId4" Type="http://schemas.openxmlformats.org/officeDocument/2006/relationships/hyperlink" Target="http://www.aiec.br/plataforma/nav4_conteudo_frame.asp?turmanum=&amp;discod=101111&amp;Unid_Int_Cod=47&amp;fg_cod=0&amp;discod_curric=111&amp;MOD_INT_COD=167&amp;ASSU_INT_COD=729&amp;centro=&amp;curriculo=1&amp;discod1=101111" TargetMode="External"/><Relationship Id="rId9" Type="http://schemas.openxmlformats.org/officeDocument/2006/relationships/hyperlink" Target="http://www.aiec.br/plataforma/nav4_conteudo_frame.asp?turmanum=&amp;discod=101111&amp;Unid_Int_Cod=47&amp;fg_cod=0&amp;discod_curric=111&amp;MOD_INT_COD=167&amp;ASSU_INT_COD=734&amp;centro=&amp;curriculo=1&amp;discod1=101111"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iec.br/plataforma/nav3_modulo.asp?turmanum=&amp;discod=101104&amp;UNID_INT_COD=7&amp;centro=&amp;curriculo=5&amp;discod1=101201##" TargetMode="External"/><Relationship Id="rId7" Type="http://schemas.openxmlformats.org/officeDocument/2006/relationships/hyperlink" Target="http://www.aiec.br/plataforma/nav4_conteudo_frame.asp?turmanum=&amp;discod=101104&amp;Unid_Int_Cod=7&amp;fg_cod=0&amp;discod_curric=201&amp;MOD_INT_COD=23&amp;ASSU_INT_COD=114&amp;centro=&amp;curriculo=5&amp;discod1=101201"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04&amp;Unid_Int_Cod=7&amp;fg_cod=0&amp;discod_curric=201&amp;MOD_INT_COD=23&amp;ASSU_INT_COD=113&amp;centro=&amp;curriculo=5&amp;discod1=101201" TargetMode="External"/><Relationship Id="rId5" Type="http://schemas.openxmlformats.org/officeDocument/2006/relationships/hyperlink" Target="http://www.aiec.br/plataforma/nav4_conteudo_frame.asp?turmanum=&amp;discod=101104&amp;Unid_Int_Cod=7&amp;fg_cod=0&amp;discod_curric=201&amp;MOD_INT_COD=23&amp;ASSU_INT_COD=112&amp;centro=&amp;curriculo=5&amp;discod1=101201" TargetMode="External"/><Relationship Id="rId4" Type="http://schemas.openxmlformats.org/officeDocument/2006/relationships/hyperlink" Target="http://www.aiec.br/plataforma/nav4_conteudo_frame.asp?turmanum=&amp;discod=101104&amp;Unid_Int_Cod=7&amp;fg_cod=0&amp;discod_curric=201&amp;MOD_INT_COD=23&amp;ASSU_INT_COD=111&amp;centro=&amp;curriculo=5&amp;discod1=101201" TargetMode="Externa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aiec.br/plataforma/nav4_conteudo_frame.asp?turmanum=&amp;discod=101103&amp;Unid_Int_Cod=21&amp;fg_cod=0&amp;discod_curric=103&amp;MOD_INT_COD=78&amp;ASSU_INT_COD=331&amp;centro=&amp;curriculo=1&amp;discod1=101103"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aiec.br/plataforma/nav3_modulo.asp?turmanum=&amp;discod=101103&amp;UNID_INT_COD=22&amp;centro=&amp;curriculo=1&amp;discod1=101103##"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www.aiec.br/plataforma/nav4_conteudo_frame.asp?turmanum=&amp;discod=101103&amp;Unid_Int_Cod=22&amp;fg_cod=0&amp;discod_curric=103&amp;MOD_INT_COD=81&amp;ASSU_INT_COD=334&amp;centro=&amp;curriculo=1&amp;discod1=101103" TargetMode="Externa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aiec.br/plataforma/nav3_modulo.asp?turmanum=&amp;discod=101103&amp;UNID_INT_COD=23&amp;centro=&amp;curriculo=1&amp;discod1=101103##"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www.aiec.br/plataforma/nav4_conteudo_frame.asp?turmanum=&amp;discod=101103&amp;Unid_Int_Cod=23&amp;fg_cod=0&amp;discod_curric=103&amp;MOD_INT_COD=85&amp;ASSU_INT_COD=338&amp;centro=&amp;curriculo=1&amp;discod1=101103" TargetMode="Externa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aiec.br/plataforma/nav3_modulo.asp?turmanum=&amp;discod=101103&amp;UNID_INT_COD=24&amp;centro=&amp;curriculo=1&amp;discod1=101103##"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www.aiec.br/plataforma/nav4_conteudo_frame.asp?turmanum=&amp;discod=101103&amp;Unid_Int_Cod=24&amp;fg_cod=0&amp;discod_curric=103&amp;MOD_INT_COD=89&amp;ASSU_INT_COD=342&amp;centro=&amp;curriculo=1&amp;discod1=101103"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17&amp;Unid_Int_Cod=69&amp;fg_cod=0&amp;discod_curric=117&amp;MOD_INT_COD=246&amp;ASSU_INT_COD=1207&amp;centro=&amp;curriculo=1&amp;discod1=101117" TargetMode="External"/><Relationship Id="rId3" Type="http://schemas.openxmlformats.org/officeDocument/2006/relationships/hyperlink" Target="http://www.aiec.br/plataforma/nav3_modulo.asp?turmanum=&amp;discod=101117&amp;UNID_INT_COD=69&amp;centro=&amp;curriculo=1&amp;discod1=101117##" TargetMode="External"/><Relationship Id="rId7" Type="http://schemas.openxmlformats.org/officeDocument/2006/relationships/hyperlink" Target="http://www.aiec.br/plataforma/nav4_conteudo_frame.asp?turmanum=&amp;discod=101117&amp;Unid_Int_Cod=69&amp;fg_cod=0&amp;discod_curric=117&amp;MOD_INT_COD=246&amp;ASSU_INT_COD=1206&amp;centro=&amp;curriculo=1&amp;discod1=101117"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7&amp;Unid_Int_Cod=69&amp;fg_cod=0&amp;discod_curric=117&amp;MOD_INT_COD=246&amp;ASSU_INT_COD=1205&amp;centro=&amp;curriculo=1&amp;discod1=101117" TargetMode="External"/><Relationship Id="rId5" Type="http://schemas.openxmlformats.org/officeDocument/2006/relationships/hyperlink" Target="http://www.aiec.br/plataforma/nav4_conteudo_frame.asp?turmanum=&amp;discod=101117&amp;Unid_Int_Cod=69&amp;fg_cod=0&amp;discod_curric=117&amp;MOD_INT_COD=246&amp;ASSU_INT_COD=1204&amp;centro=&amp;curriculo=1&amp;discod1=101117" TargetMode="External"/><Relationship Id="rId4" Type="http://schemas.openxmlformats.org/officeDocument/2006/relationships/hyperlink" Target="http://www.aiec.br/plataforma/nav4_conteudo_frame.asp?turmanum=&amp;discod=101117&amp;Unid_Int_Cod=69&amp;fg_cod=0&amp;discod_curric=117&amp;MOD_INT_COD=246&amp;ASSU_INT_COD=1203&amp;centro=&amp;curriculo=1&amp;discod1=101117" TargetMode="Externa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aiec.br/plataforma/nav3_modulo.asp?turmanum=&amp;discod=101117&amp;UNID_INT_COD=70&amp;centro=&amp;curriculo=0&amp;discod1=101117##" TargetMode="External"/><Relationship Id="rId7" Type="http://schemas.openxmlformats.org/officeDocument/2006/relationships/hyperlink" Target="http://www.aiec.br/plataforma/nav4_conteudo_frame.asp?turmanum=&amp;discod=101117&amp;Unid_Int_Cod=70&amp;fg_cod=0&amp;discod_curric=117&amp;MOD_INT_COD=248&amp;ASSU_INT_COD=1218&amp;centro=&amp;curriculo=0&amp;discod1=101117"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7&amp;Unid_Int_Cod=70&amp;fg_cod=0&amp;discod_curric=117&amp;MOD_INT_COD=248&amp;ASSU_INT_COD=1217&amp;centro=&amp;curriculo=0&amp;discod1=101117" TargetMode="External"/><Relationship Id="rId5" Type="http://schemas.openxmlformats.org/officeDocument/2006/relationships/hyperlink" Target="http://www.aiec.br/plataforma/nav4_conteudo_frame.asp?turmanum=&amp;discod=101117&amp;Unid_Int_Cod=70&amp;fg_cod=0&amp;discod_curric=117&amp;MOD_INT_COD=248&amp;ASSU_INT_COD=1216&amp;centro=&amp;curriculo=0&amp;discod1=101117" TargetMode="External"/><Relationship Id="rId4" Type="http://schemas.openxmlformats.org/officeDocument/2006/relationships/hyperlink" Target="http://www.aiec.br/plataforma/nav4_conteudo_frame.asp?turmanum=&amp;discod=101117&amp;Unid_Int_Cod=70&amp;fg_cod=0&amp;discod_curric=117&amp;MOD_INT_COD=248&amp;ASSU_INT_COD=1215&amp;centro=&amp;curriculo=0&amp;discod1=101117" TargetMode="Externa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www.aiec.br/plataforma/nav3_modulo.asp?turmanum=&amp;discod=101117&amp;UNID_INT_COD=71&amp;centro=&amp;curriculo=0&amp;discod1=101117##" TargetMode="External"/><Relationship Id="rId7" Type="http://schemas.openxmlformats.org/officeDocument/2006/relationships/hyperlink" Target="http://www.aiec.br/plataforma/nav4_conteudo_frame.asp?turmanum=&amp;discod=101117&amp;Unid_Int_Cod=71&amp;fg_cod=0&amp;discod_curric=117&amp;MOD_INT_COD=253&amp;ASSU_INT_COD=1242&amp;centro=&amp;curriculo=0&amp;discod1=101117" TargetMode="External"/><Relationship Id="rId2" Type="http://schemas.openxmlformats.org/officeDocument/2006/relationships/slide" Target="../slides/slide59.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7&amp;Unid_Int_Cod=71&amp;fg_cod=0&amp;discod_curric=117&amp;MOD_INT_COD=253&amp;ASSU_INT_COD=1241&amp;centro=&amp;curriculo=0&amp;discod1=101117" TargetMode="External"/><Relationship Id="rId5" Type="http://schemas.openxmlformats.org/officeDocument/2006/relationships/hyperlink" Target="http://www.aiec.br/plataforma/nav4_conteudo_frame.asp?turmanum=&amp;discod=101117&amp;Unid_Int_Cod=71&amp;fg_cod=0&amp;discod_curric=117&amp;MOD_INT_COD=253&amp;ASSU_INT_COD=1240&amp;centro=&amp;curriculo=0&amp;discod1=101117" TargetMode="External"/><Relationship Id="rId4" Type="http://schemas.openxmlformats.org/officeDocument/2006/relationships/hyperlink" Target="http://www.aiec.br/plataforma/nav4_conteudo_frame.asp?turmanum=&amp;discod=101117&amp;Unid_Int_Cod=71&amp;fg_cod=0&amp;discod_curric=117&amp;MOD_INT_COD=253&amp;ASSU_INT_COD=1239&amp;centro=&amp;curriculo=0&amp;discod1=101117" TargetMode="External"/></Relationships>
</file>

<file path=ppt/notesSlides/_rels/notesSlide58.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25&amp;Unid_Int_Cod=92&amp;fg_cod=0&amp;discod_curric=125&amp;MOD_INT_COD=324&amp;ASSU_INT_COD=1575&amp;centro=&amp;curriculo=1&amp;discod1=101125" TargetMode="External"/><Relationship Id="rId3" Type="http://schemas.openxmlformats.org/officeDocument/2006/relationships/hyperlink" Target="http://www.aiec.br/plataforma/nav3_modulo.asp?turmanum=&amp;discod=101125&amp;UNID_INT_COD=92&amp;centro=&amp;curriculo=1&amp;discod1=101125##" TargetMode="External"/><Relationship Id="rId7" Type="http://schemas.openxmlformats.org/officeDocument/2006/relationships/hyperlink" Target="http://www.aiec.br/plataforma/nav4_conteudo_frame.asp?turmanum=&amp;discod=101125&amp;Unid_Int_Cod=92&amp;fg_cod=0&amp;discod_curric=125&amp;MOD_INT_COD=324&amp;ASSU_INT_COD=1574&amp;centro=&amp;curriculo=1&amp;discod1=101125" TargetMode="External"/><Relationship Id="rId12" Type="http://schemas.openxmlformats.org/officeDocument/2006/relationships/hyperlink" Target="http://www.aiec.br/plataforma/nav4_conteudo_frame.asp?turmanum=&amp;discod=101125&amp;Unid_Int_Cod=92&amp;fg_cod=0&amp;discod_curric=125&amp;MOD_INT_COD=324&amp;ASSU_INT_COD=1579&amp;centro=&amp;curriculo=1&amp;discod1=101125" TargetMode="External"/><Relationship Id="rId2" Type="http://schemas.openxmlformats.org/officeDocument/2006/relationships/slide" Target="../slides/slide60.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25&amp;Unid_Int_Cod=92&amp;fg_cod=0&amp;discod_curric=125&amp;MOD_INT_COD=324&amp;ASSU_INT_COD=1573&amp;centro=&amp;curriculo=1&amp;discod1=101125" TargetMode="External"/><Relationship Id="rId11" Type="http://schemas.openxmlformats.org/officeDocument/2006/relationships/hyperlink" Target="http://www.aiec.br/plataforma/nav4_conteudo_frame.asp?turmanum=&amp;discod=101125&amp;Unid_Int_Cod=92&amp;fg_cod=0&amp;discod_curric=125&amp;MOD_INT_COD=324&amp;ASSU_INT_COD=1578&amp;centro=&amp;curriculo=1&amp;discod1=101125" TargetMode="External"/><Relationship Id="rId5" Type="http://schemas.openxmlformats.org/officeDocument/2006/relationships/hyperlink" Target="http://www.aiec.br/plataforma/nav4_conteudo_frame.asp?turmanum=&amp;discod=101125&amp;Unid_Int_Cod=92&amp;fg_cod=0&amp;discod_curric=125&amp;MOD_INT_COD=324&amp;ASSU_INT_COD=1572&amp;centro=&amp;curriculo=1&amp;discod1=101125" TargetMode="External"/><Relationship Id="rId10" Type="http://schemas.openxmlformats.org/officeDocument/2006/relationships/hyperlink" Target="http://www.aiec.br/plataforma/nav4_conteudo_frame.asp?turmanum=&amp;discod=101125&amp;Unid_Int_Cod=92&amp;fg_cod=0&amp;discod_curric=125&amp;MOD_INT_COD=324&amp;ASSU_INT_COD=1577&amp;centro=&amp;curriculo=1&amp;discod1=101125" TargetMode="External"/><Relationship Id="rId4" Type="http://schemas.openxmlformats.org/officeDocument/2006/relationships/hyperlink" Target="http://www.aiec.br/plataforma/nav4_conteudo_frame.asp?turmanum=&amp;discod=101125&amp;Unid_Int_Cod=92&amp;fg_cod=0&amp;discod_curric=125&amp;MOD_INT_COD=324&amp;ASSU_INT_COD=1571&amp;centro=&amp;curriculo=1&amp;discod1=101125" TargetMode="External"/><Relationship Id="rId9" Type="http://schemas.openxmlformats.org/officeDocument/2006/relationships/hyperlink" Target="http://www.aiec.br/plataforma/nav4_conteudo_frame.asp?turmanum=&amp;discod=101125&amp;Unid_Int_Cod=92&amp;fg_cod=0&amp;discod_curric=125&amp;MOD_INT_COD=324&amp;ASSU_INT_COD=1576&amp;centro=&amp;curriculo=1&amp;discod1=101125" TargetMode="External"/></Relationships>
</file>

<file path=ppt/notesSlides/_rels/notesSlide59.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25&amp;Unid_Int_Cod=92&amp;fg_cod=0&amp;discod_curric=125&amp;MOD_INT_COD=324&amp;ASSU_INT_COD=1575&amp;centro=&amp;curriculo=1&amp;discod1=101125" TargetMode="External"/><Relationship Id="rId3" Type="http://schemas.openxmlformats.org/officeDocument/2006/relationships/hyperlink" Target="http://www.aiec.br/plataforma/nav3_modulo.asp?turmanum=&amp;discod=101125&amp;UNID_INT_COD=92&amp;centro=&amp;curriculo=1&amp;discod1=101125##" TargetMode="External"/><Relationship Id="rId7" Type="http://schemas.openxmlformats.org/officeDocument/2006/relationships/hyperlink" Target="http://www.aiec.br/plataforma/nav4_conteudo_frame.asp?turmanum=&amp;discod=101125&amp;Unid_Int_Cod=92&amp;fg_cod=0&amp;discod_curric=125&amp;MOD_INT_COD=324&amp;ASSU_INT_COD=1574&amp;centro=&amp;curriculo=1&amp;discod1=101125" TargetMode="External"/><Relationship Id="rId12" Type="http://schemas.openxmlformats.org/officeDocument/2006/relationships/hyperlink" Target="http://www.aiec.br/plataforma/nav4_conteudo_frame.asp?turmanum=&amp;discod=101125&amp;Unid_Int_Cod=92&amp;fg_cod=0&amp;discod_curric=125&amp;MOD_INT_COD=324&amp;ASSU_INT_COD=1579&amp;centro=&amp;curriculo=1&amp;discod1=101125" TargetMode="External"/><Relationship Id="rId2" Type="http://schemas.openxmlformats.org/officeDocument/2006/relationships/slide" Target="../slides/slide61.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25&amp;Unid_Int_Cod=92&amp;fg_cod=0&amp;discod_curric=125&amp;MOD_INT_COD=324&amp;ASSU_INT_COD=1573&amp;centro=&amp;curriculo=1&amp;discod1=101125" TargetMode="External"/><Relationship Id="rId11" Type="http://schemas.openxmlformats.org/officeDocument/2006/relationships/hyperlink" Target="http://www.aiec.br/plataforma/nav4_conteudo_frame.asp?turmanum=&amp;discod=101125&amp;Unid_Int_Cod=92&amp;fg_cod=0&amp;discod_curric=125&amp;MOD_INT_COD=324&amp;ASSU_INT_COD=1578&amp;centro=&amp;curriculo=1&amp;discod1=101125" TargetMode="External"/><Relationship Id="rId5" Type="http://schemas.openxmlformats.org/officeDocument/2006/relationships/hyperlink" Target="http://www.aiec.br/plataforma/nav4_conteudo_frame.asp?turmanum=&amp;discod=101125&amp;Unid_Int_Cod=92&amp;fg_cod=0&amp;discod_curric=125&amp;MOD_INT_COD=324&amp;ASSU_INT_COD=1572&amp;centro=&amp;curriculo=1&amp;discod1=101125" TargetMode="External"/><Relationship Id="rId10" Type="http://schemas.openxmlformats.org/officeDocument/2006/relationships/hyperlink" Target="http://www.aiec.br/plataforma/nav4_conteudo_frame.asp?turmanum=&amp;discod=101125&amp;Unid_Int_Cod=92&amp;fg_cod=0&amp;discod_curric=125&amp;MOD_INT_COD=324&amp;ASSU_INT_COD=1577&amp;centro=&amp;curriculo=1&amp;discod1=101125" TargetMode="External"/><Relationship Id="rId4" Type="http://schemas.openxmlformats.org/officeDocument/2006/relationships/hyperlink" Target="http://www.aiec.br/plataforma/nav4_conteudo_frame.asp?turmanum=&amp;discod=101125&amp;Unid_Int_Cod=92&amp;fg_cod=0&amp;discod_curric=125&amp;MOD_INT_COD=324&amp;ASSU_INT_COD=1571&amp;centro=&amp;curriculo=1&amp;discod1=101125" TargetMode="External"/><Relationship Id="rId9" Type="http://schemas.openxmlformats.org/officeDocument/2006/relationships/hyperlink" Target="http://www.aiec.br/plataforma/nav4_conteudo_frame.asp?turmanum=&amp;discod=101125&amp;Unid_Int_Cod=92&amp;fg_cod=0&amp;discod_curric=125&amp;MOD_INT_COD=324&amp;ASSU_INT_COD=1576&amp;centro=&amp;curriculo=1&amp;discod1=101125"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25&amp;Unid_Int_Cod=93&amp;fg_cod=0&amp;discod_curric=125&amp;MOD_INT_COD=327&amp;ASSU_INT_COD=1593&amp;centro=&amp;curriculo=0&amp;discod1=101125" TargetMode="External"/><Relationship Id="rId3" Type="http://schemas.openxmlformats.org/officeDocument/2006/relationships/hyperlink" Target="http://www.aiec.br/plataforma/nav3_modulo.asp?turmanum=&amp;discod=101125&amp;UNID_INT_COD=93&amp;centro=&amp;curriculo=0&amp;discod1=101125##" TargetMode="External"/><Relationship Id="rId7" Type="http://schemas.openxmlformats.org/officeDocument/2006/relationships/hyperlink" Target="http://www.aiec.br/plataforma/nav4_conteudo_frame.asp?turmanum=&amp;discod=101125&amp;Unid_Int_Cod=93&amp;fg_cod=0&amp;discod_curric=125&amp;MOD_INT_COD=327&amp;ASSU_INT_COD=1592&amp;centro=&amp;curriculo=0&amp;discod1=101125" TargetMode="External"/><Relationship Id="rId2" Type="http://schemas.openxmlformats.org/officeDocument/2006/relationships/slide" Target="../slides/slide62.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25&amp;Unid_Int_Cod=93&amp;fg_cod=0&amp;discod_curric=125&amp;MOD_INT_COD=327&amp;ASSU_INT_COD=1591&amp;centro=&amp;curriculo=0&amp;discod1=101125" TargetMode="External"/><Relationship Id="rId5" Type="http://schemas.openxmlformats.org/officeDocument/2006/relationships/hyperlink" Target="http://www.aiec.br/plataforma/nav4_conteudo_frame.asp?turmanum=&amp;discod=101125&amp;Unid_Int_Cod=93&amp;fg_cod=0&amp;discod_curric=125&amp;MOD_INT_COD=327&amp;ASSU_INT_COD=1590&amp;centro=&amp;curriculo=0&amp;discod1=101125" TargetMode="External"/><Relationship Id="rId4" Type="http://schemas.openxmlformats.org/officeDocument/2006/relationships/hyperlink" Target="http://www.aiec.br/plataforma/nav4_conteudo_frame.asp?turmanum=&amp;discod=101125&amp;Unid_Int_Cod=93&amp;fg_cod=0&amp;discod_curric=125&amp;MOD_INT_COD=327&amp;ASSU_INT_COD=1589&amp;centro=&amp;curriculo=0&amp;discod1=101125" TargetMode="External"/></Relationships>
</file>

<file path=ppt/notesSlides/_rels/notesSlide61.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25&amp;Unid_Int_Cod=94&amp;fg_cod=0&amp;discod_curric=125&amp;MOD_INT_COD=329&amp;ASSU_INT_COD=1605&amp;centro=&amp;curriculo=0&amp;discod1=101125" TargetMode="External"/><Relationship Id="rId3" Type="http://schemas.openxmlformats.org/officeDocument/2006/relationships/hyperlink" Target="http://www.aiec.br/plataforma/nav3_modulo.asp?turmanum=&amp;discod=101125&amp;UNID_INT_COD=94&amp;centro=&amp;curriculo=0&amp;discod1=101125##" TargetMode="External"/><Relationship Id="rId7" Type="http://schemas.openxmlformats.org/officeDocument/2006/relationships/hyperlink" Target="http://www.aiec.br/plataforma/nav4_conteudo_frame.asp?turmanum=&amp;discod=101125&amp;Unid_Int_Cod=94&amp;fg_cod=0&amp;discod_curric=125&amp;MOD_INT_COD=329&amp;ASSU_INT_COD=1604&amp;centro=&amp;curriculo=0&amp;discod1=101125" TargetMode="External"/><Relationship Id="rId2" Type="http://schemas.openxmlformats.org/officeDocument/2006/relationships/slide" Target="../slides/slide63.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25&amp;Unid_Int_Cod=94&amp;fg_cod=0&amp;discod_curric=125&amp;MOD_INT_COD=329&amp;ASSU_INT_COD=1603&amp;centro=&amp;curriculo=0&amp;discod1=101125" TargetMode="External"/><Relationship Id="rId5" Type="http://schemas.openxmlformats.org/officeDocument/2006/relationships/hyperlink" Target="http://www.aiec.br/plataforma/nav4_conteudo_frame.asp?turmanum=&amp;discod=101125&amp;Unid_Int_Cod=94&amp;fg_cod=0&amp;discod_curric=125&amp;MOD_INT_COD=329&amp;ASSU_INT_COD=1602&amp;centro=&amp;curriculo=0&amp;discod1=101125" TargetMode="External"/><Relationship Id="rId10" Type="http://schemas.openxmlformats.org/officeDocument/2006/relationships/hyperlink" Target="http://www.aiec.br/plataforma/nav4_conteudo_frame.asp?turmanum=&amp;discod=101125&amp;Unid_Int_Cod=94&amp;fg_cod=0&amp;discod_curric=125&amp;MOD_INT_COD=330&amp;ASSU_INT_COD=1607&amp;centro=&amp;curriculo=0&amp;discod1=101125" TargetMode="External"/><Relationship Id="rId4" Type="http://schemas.openxmlformats.org/officeDocument/2006/relationships/hyperlink" Target="http://www.aiec.br/plataforma/nav4_conteudo_frame.asp?turmanum=&amp;discod=101125&amp;Unid_Int_Cod=94&amp;fg_cod=0&amp;discod_curric=125&amp;MOD_INT_COD=329&amp;ASSU_INT_COD=1601&amp;centro=&amp;curriculo=0&amp;discod1=101125" TargetMode="External"/><Relationship Id="rId9" Type="http://schemas.openxmlformats.org/officeDocument/2006/relationships/hyperlink" Target="http://www.aiec.br/plataforma/nav4_conteudo_frame.asp?turmanum=&amp;discod=101125&amp;Unid_Int_Cod=94&amp;fg_cod=0&amp;discod_curric=125&amp;MOD_INT_COD=329&amp;ASSU_INT_COD=1606&amp;centro=&amp;curriculo=0&amp;discod1=101125" TargetMode="External"/></Relationships>
</file>

<file path=ppt/notesSlides/_rels/notesSlide62.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25&amp;Unid_Int_Cod=95&amp;fg_cod=0&amp;discod_curric=125&amp;MOD_INT_COD=331&amp;ASSU_INT_COD=1616&amp;centro=&amp;curriculo=0&amp;discod1=101125" TargetMode="External"/><Relationship Id="rId3" Type="http://schemas.openxmlformats.org/officeDocument/2006/relationships/hyperlink" Target="http://www.aiec.br/plataforma/nav3_modulo.asp?turmanum=&amp;discod=101125&amp;UNID_INT_COD=95&amp;centro=&amp;curriculo=0&amp;discod1=101125##" TargetMode="External"/><Relationship Id="rId7" Type="http://schemas.openxmlformats.org/officeDocument/2006/relationships/hyperlink" Target="http://www.aiec.br/plataforma/nav4_conteudo_frame.asp?turmanum=&amp;discod=101125&amp;Unid_Int_Cod=95&amp;fg_cod=0&amp;discod_curric=125&amp;MOD_INT_COD=331&amp;ASSU_INT_COD=1615&amp;centro=&amp;curriculo=0&amp;discod1=101125" TargetMode="External"/><Relationship Id="rId2" Type="http://schemas.openxmlformats.org/officeDocument/2006/relationships/slide" Target="../slides/slide64.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25&amp;Unid_Int_Cod=95&amp;fg_cod=0&amp;discod_curric=125&amp;MOD_INT_COD=331&amp;ASSU_INT_COD=1614&amp;centro=&amp;curriculo=0&amp;discod1=101125" TargetMode="External"/><Relationship Id="rId11" Type="http://schemas.openxmlformats.org/officeDocument/2006/relationships/hyperlink" Target="http://www.aiec.br/plataforma/nav4_conteudo_frame.asp?turmanum=&amp;discod=101125&amp;Unid_Int_Cod=95&amp;fg_cod=0&amp;discod_curric=125&amp;MOD_INT_COD=331&amp;ASSU_INT_COD=1619&amp;centro=&amp;curriculo=0&amp;discod1=101125" TargetMode="External"/><Relationship Id="rId5" Type="http://schemas.openxmlformats.org/officeDocument/2006/relationships/hyperlink" Target="http://www.aiec.br/plataforma/nav4_conteudo_frame.asp?turmanum=&amp;discod=101125&amp;Unid_Int_Cod=95&amp;fg_cod=0&amp;discod_curric=125&amp;MOD_INT_COD=331&amp;ASSU_INT_COD=1613&amp;centro=&amp;curriculo=0&amp;discod1=101125" TargetMode="External"/><Relationship Id="rId10" Type="http://schemas.openxmlformats.org/officeDocument/2006/relationships/hyperlink" Target="http://www.aiec.br/plataforma/nav4_conteudo_frame.asp?turmanum=&amp;discod=101125&amp;Unid_Int_Cod=95&amp;fg_cod=0&amp;discod_curric=125&amp;MOD_INT_COD=331&amp;ASSU_INT_COD=1618&amp;centro=&amp;curriculo=0&amp;discod1=101125" TargetMode="External"/><Relationship Id="rId4" Type="http://schemas.openxmlformats.org/officeDocument/2006/relationships/hyperlink" Target="http://www.aiec.br/plataforma/nav4_conteudo_frame.asp?turmanum=&amp;discod=101125&amp;Unid_Int_Cod=95&amp;fg_cod=0&amp;discod_curric=125&amp;MOD_INT_COD=331&amp;ASSU_INT_COD=1612&amp;centro=&amp;curriculo=0&amp;discod1=101125" TargetMode="External"/><Relationship Id="rId9" Type="http://schemas.openxmlformats.org/officeDocument/2006/relationships/hyperlink" Target="http://www.aiec.br/plataforma/nav4_conteudo_frame.asp?turmanum=&amp;discod=101125&amp;Unid_Int_Cod=95&amp;fg_cod=0&amp;discod_curric=125&amp;MOD_INT_COD=331&amp;ASSU_INT_COD=1617&amp;centro=&amp;curriculo=0&amp;discod1=101125" TargetMode="Externa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14&amp;Unid_Int_Cod=56&amp;fg_cod=0&amp;discod_curric=114&amp;MOD_INT_COD=196&amp;ASSU_INT_COD=928&amp;centro=&amp;curriculo=1&amp;discod1=101114" TargetMode="External"/><Relationship Id="rId3" Type="http://schemas.openxmlformats.org/officeDocument/2006/relationships/hyperlink" Target="http://www.aiec.br/plataforma/nav3_modulo.asp?turmanum=&amp;discod=101114&amp;UNID_INT_COD=56&amp;centro=&amp;curriculo=1&amp;discod1=101114##" TargetMode="External"/><Relationship Id="rId7" Type="http://schemas.openxmlformats.org/officeDocument/2006/relationships/hyperlink" Target="http://www.aiec.br/plataforma/nav4_conteudo_frame.asp?turmanum=&amp;discod=101114&amp;Unid_Int_Cod=56&amp;fg_cod=0&amp;discod_curric=114&amp;MOD_INT_COD=196&amp;ASSU_INT_COD=927&amp;centro=&amp;curriculo=1&amp;discod1=101114" TargetMode="External"/><Relationship Id="rId12" Type="http://schemas.openxmlformats.org/officeDocument/2006/relationships/hyperlink" Target="http://www.aiec.br/plataforma/nav4_conteudo_frame.asp?turmanum=&amp;discod=101114&amp;Unid_Int_Cod=56&amp;fg_cod=0&amp;discod_curric=114&amp;MOD_INT_COD=196&amp;ASSU_INT_COD=932&amp;centro=&amp;curriculo=1&amp;discod1=101114" TargetMode="External"/><Relationship Id="rId2" Type="http://schemas.openxmlformats.org/officeDocument/2006/relationships/slide" Target="../slides/slide66.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4&amp;Unid_Int_Cod=56&amp;fg_cod=0&amp;discod_curric=114&amp;MOD_INT_COD=196&amp;ASSU_INT_COD=926&amp;centro=&amp;curriculo=1&amp;discod1=101114" TargetMode="External"/><Relationship Id="rId11" Type="http://schemas.openxmlformats.org/officeDocument/2006/relationships/hyperlink" Target="http://www.aiec.br/plataforma/nav4_conteudo_frame.asp?turmanum=&amp;discod=101114&amp;Unid_Int_Cod=56&amp;fg_cod=0&amp;discod_curric=114&amp;MOD_INT_COD=196&amp;ASSU_INT_COD=931&amp;centro=&amp;curriculo=1&amp;discod1=101114" TargetMode="External"/><Relationship Id="rId5" Type="http://schemas.openxmlformats.org/officeDocument/2006/relationships/hyperlink" Target="http://www.aiec.br/plataforma/nav4_conteudo_frame.asp?turmanum=&amp;discod=101114&amp;Unid_Int_Cod=56&amp;fg_cod=0&amp;discod_curric=114&amp;MOD_INT_COD=196&amp;ASSU_INT_COD=925&amp;centro=&amp;curriculo=1&amp;discod1=101114" TargetMode="External"/><Relationship Id="rId10" Type="http://schemas.openxmlformats.org/officeDocument/2006/relationships/hyperlink" Target="http://www.aiec.br/plataforma/nav4_conteudo_frame.asp?turmanum=&amp;discod=101114&amp;Unid_Int_Cod=56&amp;fg_cod=0&amp;discod_curric=114&amp;MOD_INT_COD=196&amp;ASSU_INT_COD=930&amp;centro=&amp;curriculo=1&amp;discod1=101114" TargetMode="External"/><Relationship Id="rId4" Type="http://schemas.openxmlformats.org/officeDocument/2006/relationships/hyperlink" Target="http://www.aiec.br/plataforma/nav4_conteudo_frame.asp?turmanum=&amp;discod=101114&amp;Unid_Int_Cod=56&amp;fg_cod=0&amp;discod_curric=114&amp;MOD_INT_COD=196&amp;ASSU_INT_COD=924&amp;centro=&amp;curriculo=1&amp;discod1=101114" TargetMode="External"/><Relationship Id="rId9" Type="http://schemas.openxmlformats.org/officeDocument/2006/relationships/hyperlink" Target="http://www.aiec.br/plataforma/nav4_conteudo_frame.asp?turmanum=&amp;discod=101114&amp;Unid_Int_Cod=56&amp;fg_cod=0&amp;discod_curric=114&amp;MOD_INT_COD=196&amp;ASSU_INT_COD=929&amp;centro=&amp;curriculo=1&amp;discod1=101114" TargetMode="External"/></Relationships>
</file>

<file path=ppt/notesSlides/_rels/notesSlide65.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14&amp;Unid_Int_Cod=57&amp;fg_cod=0&amp;discod_curric=114&amp;MOD_INT_COD=200&amp;ASSU_INT_COD=958&amp;centro=&amp;curriculo=0&amp;discod1=101114" TargetMode="External"/><Relationship Id="rId3" Type="http://schemas.openxmlformats.org/officeDocument/2006/relationships/hyperlink" Target="http://www.aiec.br/plataforma/nav3_modulo.asp?turmanum=&amp;discod=101114&amp;UNID_INT_COD=57&amp;centro=&amp;curriculo=0&amp;discod1=101114##" TargetMode="External"/><Relationship Id="rId7" Type="http://schemas.openxmlformats.org/officeDocument/2006/relationships/hyperlink" Target="http://www.aiec.br/plataforma/nav4_conteudo_frame.asp?turmanum=&amp;discod=101114&amp;Unid_Int_Cod=57&amp;fg_cod=0&amp;discod_curric=114&amp;MOD_INT_COD=200&amp;ASSU_INT_COD=957&amp;centro=&amp;curriculo=0&amp;discod1=101114" TargetMode="External"/><Relationship Id="rId12" Type="http://schemas.openxmlformats.org/officeDocument/2006/relationships/hyperlink" Target="http://www.aiec.br/plataforma/nav4_conteudo_frame.asp?turmanum=&amp;discod=101114&amp;Unid_Int_Cod=57&amp;fg_cod=0&amp;discod_curric=114&amp;MOD_INT_COD=200&amp;ASSU_INT_COD=962&amp;centro=&amp;curriculo=0&amp;discod1=101114" TargetMode="External"/><Relationship Id="rId2" Type="http://schemas.openxmlformats.org/officeDocument/2006/relationships/slide" Target="../slides/slide67.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4&amp;Unid_Int_Cod=57&amp;fg_cod=0&amp;discod_curric=114&amp;MOD_INT_COD=200&amp;ASSU_INT_COD=956&amp;centro=&amp;curriculo=0&amp;discod1=101114" TargetMode="External"/><Relationship Id="rId11" Type="http://schemas.openxmlformats.org/officeDocument/2006/relationships/hyperlink" Target="http://www.aiec.br/plataforma/nav4_conteudo_frame.asp?turmanum=&amp;discod=101114&amp;Unid_Int_Cod=57&amp;fg_cod=0&amp;discod_curric=114&amp;MOD_INT_COD=200&amp;ASSU_INT_COD=961&amp;centro=&amp;curriculo=0&amp;discod1=101114" TargetMode="External"/><Relationship Id="rId5" Type="http://schemas.openxmlformats.org/officeDocument/2006/relationships/hyperlink" Target="http://www.aiec.br/plataforma/nav4_conteudo_frame.asp?turmanum=&amp;discod=101114&amp;Unid_Int_Cod=57&amp;fg_cod=0&amp;discod_curric=114&amp;MOD_INT_COD=200&amp;ASSU_INT_COD=955&amp;centro=&amp;curriculo=0&amp;discod1=101114" TargetMode="External"/><Relationship Id="rId10" Type="http://schemas.openxmlformats.org/officeDocument/2006/relationships/hyperlink" Target="http://www.aiec.br/plataforma/nav4_conteudo_frame.asp?turmanum=&amp;discod=101114&amp;Unid_Int_Cod=57&amp;fg_cod=0&amp;discod_curric=114&amp;MOD_INT_COD=200&amp;ASSU_INT_COD=960&amp;centro=&amp;curriculo=0&amp;discod1=101114" TargetMode="External"/><Relationship Id="rId4" Type="http://schemas.openxmlformats.org/officeDocument/2006/relationships/hyperlink" Target="http://www.aiec.br/plataforma/nav4_conteudo_frame.asp?turmanum=&amp;discod=101114&amp;Unid_Int_Cod=57&amp;fg_cod=0&amp;discod_curric=114&amp;MOD_INT_COD=200&amp;ASSU_INT_COD=954&amp;centro=&amp;curriculo=0&amp;discod1=101114" TargetMode="External"/><Relationship Id="rId9" Type="http://schemas.openxmlformats.org/officeDocument/2006/relationships/hyperlink" Target="http://www.aiec.br/plataforma/nav4_conteudo_frame.asp?turmanum=&amp;discod=101114&amp;Unid_Int_Cod=57&amp;fg_cod=0&amp;discod_curric=114&amp;MOD_INT_COD=200&amp;ASSU_INT_COD=959&amp;centro=&amp;curriculo=0&amp;discod1=101114" TargetMode="External"/></Relationships>
</file>

<file path=ppt/notesSlides/_rels/notesSlide66.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14&amp;Unid_Int_Cod=58&amp;fg_cod=0&amp;discod_curric=114&amp;MOD_INT_COD=205&amp;ASSU_INT_COD=997&amp;centro=&amp;curriculo=0&amp;discod1=101114" TargetMode="External"/><Relationship Id="rId3" Type="http://schemas.openxmlformats.org/officeDocument/2006/relationships/hyperlink" Target="http://www.aiec.br/plataforma/nav3_modulo.asp?turmanum=&amp;discod=101114&amp;UNID_INT_COD=58&amp;centro=&amp;curriculo=0&amp;discod1=101114##" TargetMode="External"/><Relationship Id="rId7" Type="http://schemas.openxmlformats.org/officeDocument/2006/relationships/hyperlink" Target="http://www.aiec.br/plataforma/nav4_conteudo_frame.asp?turmanum=&amp;discod=101114&amp;Unid_Int_Cod=58&amp;fg_cod=0&amp;discod_curric=114&amp;MOD_INT_COD=205&amp;ASSU_INT_COD=996&amp;centro=&amp;curriculo=0&amp;discod1=101114" TargetMode="External"/><Relationship Id="rId2" Type="http://schemas.openxmlformats.org/officeDocument/2006/relationships/slide" Target="../slides/slide68.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4&amp;Unid_Int_Cod=58&amp;fg_cod=0&amp;discod_curric=114&amp;MOD_INT_COD=205&amp;ASSU_INT_COD=995&amp;centro=&amp;curriculo=0&amp;discod1=101114" TargetMode="External"/><Relationship Id="rId5" Type="http://schemas.openxmlformats.org/officeDocument/2006/relationships/hyperlink" Target="http://www.aiec.br/plataforma/nav4_conteudo_frame.asp?turmanum=&amp;discod=101114&amp;Unid_Int_Cod=58&amp;fg_cod=0&amp;discod_curric=114&amp;MOD_INT_COD=205&amp;ASSU_INT_COD=994&amp;centro=&amp;curriculo=0&amp;discod1=101114" TargetMode="External"/><Relationship Id="rId10" Type="http://schemas.openxmlformats.org/officeDocument/2006/relationships/hyperlink" Target="http://www.aiec.br/plataforma/nav4_conteudo_frame.asp?turmanum=&amp;discod=101114&amp;Unid_Int_Cod=58&amp;fg_cod=0&amp;discod_curric=114&amp;MOD_INT_COD=205&amp;ASSU_INT_COD=999&amp;centro=&amp;curriculo=0&amp;discod1=101114" TargetMode="External"/><Relationship Id="rId4" Type="http://schemas.openxmlformats.org/officeDocument/2006/relationships/hyperlink" Target="http://www.aiec.br/plataforma/nav4_conteudo_frame.asp?turmanum=&amp;discod=101114&amp;Unid_Int_Cod=58&amp;fg_cod=0&amp;discod_curric=114&amp;MOD_INT_COD=205&amp;ASSU_INT_COD=993&amp;centro=&amp;curriculo=0&amp;discod1=101114" TargetMode="External"/><Relationship Id="rId9" Type="http://schemas.openxmlformats.org/officeDocument/2006/relationships/hyperlink" Target="http://www.aiec.br/plataforma/nav4_conteudo_frame.asp?turmanum=&amp;discod=101114&amp;Unid_Int_Cod=58&amp;fg_cod=0&amp;discod_curric=114&amp;MOD_INT_COD=205&amp;ASSU_INT_COD=998&amp;centro=&amp;curriculo=0&amp;discod1=101114" TargetMode="External"/></Relationships>
</file>

<file path=ppt/notesSlides/_rels/notesSlide67.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14&amp;Unid_Int_Cod=59&amp;fg_cod=0&amp;discod_curric=114&amp;MOD_INT_COD=210&amp;ASSU_INT_COD=1023&amp;centro=&amp;curriculo=0&amp;discod1=101114" TargetMode="External"/><Relationship Id="rId3" Type="http://schemas.openxmlformats.org/officeDocument/2006/relationships/hyperlink" Target="http://www.aiec.br/plataforma/nav3_modulo.asp?turmanum=&amp;discod=101114&amp;UNID_INT_COD=59&amp;centro=&amp;curriculo=0&amp;discod1=101114##" TargetMode="External"/><Relationship Id="rId7" Type="http://schemas.openxmlformats.org/officeDocument/2006/relationships/hyperlink" Target="http://www.aiec.br/plataforma/nav4_conteudo_frame.asp?turmanum=&amp;discod=101114&amp;Unid_Int_Cod=59&amp;fg_cod=0&amp;discod_curric=114&amp;MOD_INT_COD=210&amp;ASSU_INT_COD=1022&amp;centro=&amp;curriculo=0&amp;discod1=101114" TargetMode="External"/><Relationship Id="rId2" Type="http://schemas.openxmlformats.org/officeDocument/2006/relationships/slide" Target="../slides/slide69.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4&amp;Unid_Int_Cod=59&amp;fg_cod=0&amp;discod_curric=114&amp;MOD_INT_COD=210&amp;ASSU_INT_COD=1021&amp;centro=&amp;curriculo=0&amp;discod1=101114" TargetMode="External"/><Relationship Id="rId5" Type="http://schemas.openxmlformats.org/officeDocument/2006/relationships/hyperlink" Target="http://www.aiec.br/plataforma/nav4_conteudo_frame.asp?turmanum=&amp;discod=101114&amp;Unid_Int_Cod=59&amp;fg_cod=0&amp;discod_curric=114&amp;MOD_INT_COD=210&amp;ASSU_INT_COD=1020&amp;centro=&amp;curriculo=0&amp;discod1=101114" TargetMode="External"/><Relationship Id="rId4" Type="http://schemas.openxmlformats.org/officeDocument/2006/relationships/hyperlink" Target="http://www.aiec.br/plataforma/nav4_conteudo_frame.asp?turmanum=&amp;discod=101114&amp;Unid_Int_Cod=59&amp;fg_cod=0&amp;discod_curric=114&amp;MOD_INT_COD=210&amp;ASSU_INT_COD=1019&amp;centro=&amp;curriculo=0&amp;discod1=101114" TargetMode="Externa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10&amp;Unid_Int_Cod=39&amp;fg_cod=0&amp;discod_curric=110&amp;MOD_INT_COD=141&amp;ASSU_INT_COD=588&amp;centro=&amp;curriculo=1&amp;discod1=101110" TargetMode="External"/><Relationship Id="rId3" Type="http://schemas.openxmlformats.org/officeDocument/2006/relationships/hyperlink" Target="http://www.aiec.br/plataforma/nav3_modulo.asp?turmanum=&amp;discod=101110&amp;UNID_INT_COD=39&amp;centro=&amp;curriculo=1&amp;discod1=101110##" TargetMode="External"/><Relationship Id="rId7" Type="http://schemas.openxmlformats.org/officeDocument/2006/relationships/hyperlink" Target="http://www.aiec.br/plataforma/nav4_conteudo_frame.asp?turmanum=&amp;discod=101110&amp;Unid_Int_Cod=39&amp;fg_cod=0&amp;discod_curric=110&amp;MOD_INT_COD=141&amp;ASSU_INT_COD=587&amp;centro=&amp;curriculo=1&amp;discod1=101110" TargetMode="External"/><Relationship Id="rId2" Type="http://schemas.openxmlformats.org/officeDocument/2006/relationships/slide" Target="../slides/slide71.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0&amp;Unid_Int_Cod=39&amp;fg_cod=0&amp;discod_curric=110&amp;MOD_INT_COD=141&amp;ASSU_INT_COD=586&amp;centro=&amp;curriculo=1&amp;discod1=101110" TargetMode="External"/><Relationship Id="rId5" Type="http://schemas.openxmlformats.org/officeDocument/2006/relationships/hyperlink" Target="http://www.aiec.br/plataforma/nav4_conteudo_frame.asp?turmanum=&amp;discod=101110&amp;Unid_Int_Cod=39&amp;fg_cod=0&amp;discod_curric=110&amp;MOD_INT_COD=141&amp;ASSU_INT_COD=585&amp;centro=&amp;curriculo=1&amp;discod1=101110" TargetMode="External"/><Relationship Id="rId4" Type="http://schemas.openxmlformats.org/officeDocument/2006/relationships/hyperlink" Target="http://www.aiec.br/plataforma/nav4_conteudo_frame.asp?turmanum=&amp;discod=101110&amp;Unid_Int_Cod=39&amp;fg_cod=0&amp;discod_curric=110&amp;MOD_INT_COD=141&amp;ASSU_INT_COD=584&amp;centro=&amp;curriculo=1&amp;discod1=101110" TargetMode="External"/><Relationship Id="rId9" Type="http://schemas.openxmlformats.org/officeDocument/2006/relationships/hyperlink" Target="http://www.aiec.br/plataforma/nav4_conteudo_frame.asp?turmanum=&amp;discod=101110&amp;Unid_Int_Cod=39&amp;fg_cod=0&amp;discod_curric=110&amp;MOD_INT_COD=141&amp;ASSU_INT_COD=589&amp;centro=&amp;curriculo=1&amp;discod1=10111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iec.br/plataforma/nav3_modulo.asp?turmanum=&amp;discod=101105&amp;UNID_INT_COD=8&amp;centro=&amp;curriculo=5&amp;discod1=101202##" TargetMode="External"/><Relationship Id="rId7" Type="http://schemas.openxmlformats.org/officeDocument/2006/relationships/hyperlink" Target="http://www.aiec.br/plataforma/nav4_conteudo_frame.asp?turmanum=&amp;discod=101105&amp;Unid_Int_Cod=8&amp;fg_cod=0&amp;discod_curric=202&amp;MOD_INT_COD=30&amp;ASSU_INT_COD=145&amp;centro=&amp;curriculo=5&amp;discod1=101202"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05&amp;Unid_Int_Cod=8&amp;fg_cod=0&amp;discod_curric=202&amp;MOD_INT_COD=30&amp;ASSU_INT_COD=144&amp;centro=&amp;curriculo=5&amp;discod1=101202" TargetMode="External"/><Relationship Id="rId5" Type="http://schemas.openxmlformats.org/officeDocument/2006/relationships/hyperlink" Target="http://www.aiec.br/plataforma/nav4_conteudo_frame.asp?turmanum=&amp;discod=101105&amp;Unid_Int_Cod=8&amp;fg_cod=0&amp;discod_curric=202&amp;MOD_INT_COD=30&amp;ASSU_INT_COD=143&amp;centro=&amp;curriculo=5&amp;discod1=101202" TargetMode="External"/><Relationship Id="rId4" Type="http://schemas.openxmlformats.org/officeDocument/2006/relationships/hyperlink" Target="http://www.aiec.br/plataforma/nav4_conteudo_frame.asp?turmanum=&amp;discod=101105&amp;Unid_Int_Cod=8&amp;fg_cod=0&amp;discod_curric=202&amp;MOD_INT_COD=30&amp;ASSU_INT_COD=142&amp;centro=&amp;curriculo=5&amp;discod1=101202" TargetMode="Externa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www.aiec.br/plataforma/nav3_modulo.asp?turmanum=&amp;discod=101110&amp;UNID_INT_COD=40&amp;centro=&amp;curriculo=1&amp;discod1=101110##" TargetMode="External"/><Relationship Id="rId7" Type="http://schemas.openxmlformats.org/officeDocument/2006/relationships/hyperlink" Target="http://www.aiec.br/plataforma/nav4_conteudo_frame.asp?turmanum=&amp;discod=101110&amp;Unid_Int_Cod=40&amp;fg_cod=0&amp;discod_curric=110&amp;MOD_INT_COD=147&amp;ASSU_INT_COD=623&amp;centro=&amp;curriculo=1&amp;discod1=101110" TargetMode="External"/><Relationship Id="rId2" Type="http://schemas.openxmlformats.org/officeDocument/2006/relationships/slide" Target="../slides/slide72.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0&amp;Unid_Int_Cod=40&amp;fg_cod=0&amp;discod_curric=110&amp;MOD_INT_COD=147&amp;ASSU_INT_COD=622&amp;centro=&amp;curriculo=1&amp;discod1=101110" TargetMode="External"/><Relationship Id="rId5" Type="http://schemas.openxmlformats.org/officeDocument/2006/relationships/hyperlink" Target="http://www.aiec.br/plataforma/nav4_conteudo_frame.asp?turmanum=&amp;discod=101110&amp;Unid_Int_Cod=40&amp;fg_cod=0&amp;discod_curric=110&amp;MOD_INT_COD=147&amp;ASSU_INT_COD=621&amp;centro=&amp;curriculo=1&amp;discod1=101110" TargetMode="External"/><Relationship Id="rId4" Type="http://schemas.openxmlformats.org/officeDocument/2006/relationships/hyperlink" Target="http://www.aiec.br/plataforma/nav4_conteudo_frame.asp?turmanum=&amp;discod=101110&amp;Unid_Int_Cod=40&amp;fg_cod=0&amp;discod_curric=110&amp;MOD_INT_COD=147&amp;ASSU_INT_COD=620&amp;centro=&amp;curriculo=1&amp;discod1=101110" TargetMode="External"/></Relationships>
</file>

<file path=ppt/notesSlides/_rels/notesSlide71.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10&amp;Unid_Int_Cod=41&amp;fg_cod=0&amp;discod_curric=110&amp;MOD_INT_COD=150&amp;ASSU_INT_COD=637&amp;centro=&amp;curriculo=1&amp;discod1=101110" TargetMode="External"/><Relationship Id="rId3" Type="http://schemas.openxmlformats.org/officeDocument/2006/relationships/hyperlink" Target="http://www.aiec.br/plataforma/nav3_modulo.asp?turmanum=&amp;discod=101110&amp;UNID_INT_COD=41&amp;centro=&amp;curriculo=1&amp;discod1=101110##" TargetMode="External"/><Relationship Id="rId7" Type="http://schemas.openxmlformats.org/officeDocument/2006/relationships/hyperlink" Target="http://www.aiec.br/plataforma/nav4_conteudo_frame.asp?turmanum=&amp;discod=101110&amp;Unid_Int_Cod=41&amp;fg_cod=0&amp;discod_curric=110&amp;MOD_INT_COD=150&amp;ASSU_INT_COD=636&amp;centro=&amp;curriculo=1&amp;discod1=101110" TargetMode="External"/><Relationship Id="rId2" Type="http://schemas.openxmlformats.org/officeDocument/2006/relationships/slide" Target="../slides/slide73.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0&amp;Unid_Int_Cod=41&amp;fg_cod=0&amp;discod_curric=110&amp;MOD_INT_COD=150&amp;ASSU_INT_COD=635&amp;centro=&amp;curriculo=1&amp;discod1=101110" TargetMode="External"/><Relationship Id="rId5" Type="http://schemas.openxmlformats.org/officeDocument/2006/relationships/hyperlink" Target="http://www.aiec.br/plataforma/nav4_conteudo_frame.asp?turmanum=&amp;discod=101110&amp;Unid_Int_Cod=41&amp;fg_cod=0&amp;discod_curric=110&amp;MOD_INT_COD=150&amp;ASSU_INT_COD=634&amp;centro=&amp;curriculo=1&amp;discod1=101110" TargetMode="External"/><Relationship Id="rId4" Type="http://schemas.openxmlformats.org/officeDocument/2006/relationships/hyperlink" Target="http://www.aiec.br/plataforma/nav4_conteudo_frame.asp?turmanum=&amp;discod=101110&amp;Unid_Int_Cod=41&amp;fg_cod=0&amp;discod_curric=110&amp;MOD_INT_COD=150&amp;ASSU_INT_COD=633&amp;centro=&amp;curriculo=1&amp;discod1=101110" TargetMode="Externa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www.aiec.br/plataforma/nav3_modulo.asp?turmanum=&amp;discod=101116&amp;UNID_INT_COD=65&amp;centro=&amp;curriculo=1&amp;discod1=101116##" TargetMode="External"/><Relationship Id="rId7" Type="http://schemas.openxmlformats.org/officeDocument/2006/relationships/hyperlink" Target="http://www.aiec.br/plataforma/nav4_conteudo_frame.asp?turmanum=&amp;discod=101116&amp;Unid_Int_Cod=65&amp;fg_cod=0&amp;discod_curric=116&amp;MOD_INT_COD=230&amp;ASSU_INT_COD=1135&amp;centro=&amp;curriculo=1&amp;discod1=101116" TargetMode="External"/><Relationship Id="rId2" Type="http://schemas.openxmlformats.org/officeDocument/2006/relationships/slide" Target="../slides/slide75.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6&amp;Unid_Int_Cod=65&amp;fg_cod=0&amp;discod_curric=116&amp;MOD_INT_COD=230&amp;ASSU_INT_COD=1134&amp;centro=&amp;curriculo=1&amp;discod1=101116" TargetMode="External"/><Relationship Id="rId5" Type="http://schemas.openxmlformats.org/officeDocument/2006/relationships/hyperlink" Target="http://www.aiec.br/plataforma/nav4_conteudo_frame.asp?turmanum=&amp;discod=101116&amp;Unid_Int_Cod=65&amp;fg_cod=0&amp;discod_curric=116&amp;MOD_INT_COD=230&amp;ASSU_INT_COD=1133&amp;centro=&amp;curriculo=1&amp;discod1=101116" TargetMode="External"/><Relationship Id="rId4" Type="http://schemas.openxmlformats.org/officeDocument/2006/relationships/hyperlink" Target="http://www.aiec.br/plataforma/nav4_conteudo_frame.asp?turmanum=&amp;discod=101116&amp;Unid_Int_Cod=65&amp;fg_cod=0&amp;discod_curric=116&amp;MOD_INT_COD=230&amp;ASSU_INT_COD=1132&amp;centro=&amp;curriculo=1&amp;discod1=101116" TargetMode="Externa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www.aiec.br/plataforma/nav3_modulo.asp?turmanum=&amp;discod=101116&amp;UNID_INT_COD=66&amp;centro=&amp;curriculo=0&amp;discod1=101116##" TargetMode="External"/><Relationship Id="rId7" Type="http://schemas.openxmlformats.org/officeDocument/2006/relationships/hyperlink" Target="http://www.aiec.br/plataforma/nav4_conteudo_frame.asp?turmanum=&amp;discod=101116&amp;Unid_Int_Cod=66&amp;fg_cod=0&amp;discod_curric=116&amp;MOD_INT_COD=235&amp;ASSU_INT_COD=1155&amp;centro=&amp;curriculo=0&amp;discod1=101116" TargetMode="External"/><Relationship Id="rId2" Type="http://schemas.openxmlformats.org/officeDocument/2006/relationships/slide" Target="../slides/slide76.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6&amp;Unid_Int_Cod=66&amp;fg_cod=0&amp;discod_curric=116&amp;MOD_INT_COD=235&amp;ASSU_INT_COD=1154&amp;centro=&amp;curriculo=0&amp;discod1=101116" TargetMode="External"/><Relationship Id="rId5" Type="http://schemas.openxmlformats.org/officeDocument/2006/relationships/hyperlink" Target="http://www.aiec.br/plataforma/nav4_conteudo_frame.asp?turmanum=&amp;discod=101116&amp;Unid_Int_Cod=66&amp;fg_cod=0&amp;discod_curric=116&amp;MOD_INT_COD=235&amp;ASSU_INT_COD=1153&amp;centro=&amp;curriculo=0&amp;discod1=101116" TargetMode="External"/><Relationship Id="rId4" Type="http://schemas.openxmlformats.org/officeDocument/2006/relationships/hyperlink" Target="http://www.aiec.br/plataforma/nav4_conteudo_frame.asp?turmanum=&amp;discod=101116&amp;Unid_Int_Cod=66&amp;fg_cod=0&amp;discod_curric=116&amp;MOD_INT_COD=235&amp;ASSU_INT_COD=1152&amp;centro=&amp;curriculo=0&amp;discod1=101116" TargetMode="External"/></Relationships>
</file>

<file path=ppt/notesSlides/_rels/notesSlide75.xml.rels><?xml version="1.0" encoding="UTF-8" standalone="yes"?>
<Relationships xmlns="http://schemas.openxmlformats.org/package/2006/relationships"><Relationship Id="rId8" Type="http://schemas.openxmlformats.org/officeDocument/2006/relationships/hyperlink" Target="http://www.aiec.br/plataforma/nav3_modulo.asp?turmanum=&amp;discod=101116&amp;UNID_INT_COD=66&amp;centro=&amp;curriculo=0&amp;discod1=101116##" TargetMode="External"/><Relationship Id="rId3" Type="http://schemas.openxmlformats.org/officeDocument/2006/relationships/hyperlink" Target="http://www.aiec.br/plataforma/nav3_modulo.asp?turmanum=&amp;discod=101116&amp;UNID_INT_COD=67&amp;centro=&amp;curriculo=0&amp;discod1=101116##" TargetMode="External"/><Relationship Id="rId7" Type="http://schemas.openxmlformats.org/officeDocument/2006/relationships/hyperlink" Target="http://www.aiec.br/plataforma/nav4_conteudo_frame.asp?turmanum=&amp;discod=101116&amp;Unid_Int_Cod=67&amp;fg_cod=0&amp;discod_curric=116&amp;MOD_INT_COD=239&amp;ASSU_INT_COD=1173&amp;centro=&amp;curriculo=0&amp;discod1=101116" TargetMode="External"/><Relationship Id="rId2" Type="http://schemas.openxmlformats.org/officeDocument/2006/relationships/slide" Target="../slides/slide77.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6&amp;Unid_Int_Cod=67&amp;fg_cod=0&amp;discod_curric=116&amp;MOD_INT_COD=239&amp;ASSU_INT_COD=1172&amp;centro=&amp;curriculo=0&amp;discod1=101116" TargetMode="External"/><Relationship Id="rId5" Type="http://schemas.openxmlformats.org/officeDocument/2006/relationships/hyperlink" Target="http://www.aiec.br/plataforma/nav4_conteudo_frame.asp?turmanum=&amp;discod=101116&amp;Unid_Int_Cod=67&amp;fg_cod=0&amp;discod_curric=116&amp;MOD_INT_COD=239&amp;ASSU_INT_COD=1171&amp;centro=&amp;curriculo=0&amp;discod1=101116" TargetMode="External"/><Relationship Id="rId4" Type="http://schemas.openxmlformats.org/officeDocument/2006/relationships/hyperlink" Target="http://www.aiec.br/plataforma/nav4_conteudo_frame.asp?turmanum=&amp;discod=101116&amp;Unid_Int_Cod=67&amp;fg_cod=0&amp;discod_curric=116&amp;MOD_INT_COD=239&amp;ASSU_INT_COD=1170&amp;centro=&amp;curriculo=0&amp;discod1=101116" TargetMode="Externa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www.aiec.br/plataforma/nav3_modulo.asp?turmanum=&amp;discod=101116&amp;UNID_INT_COD=68&amp;centro=&amp;curriculo=0&amp;discod1=101116##" TargetMode="External"/><Relationship Id="rId7" Type="http://schemas.openxmlformats.org/officeDocument/2006/relationships/hyperlink" Target="http://www.aiec.br/plataforma/nav4_conteudo_frame.asp?turmanum=&amp;discod=101116&amp;Unid_Int_Cod=68&amp;fg_cod=0&amp;discod_curric=116&amp;MOD_INT_COD=243&amp;ASSU_INT_COD=1192&amp;centro=&amp;curriculo=0&amp;discod1=101116" TargetMode="External"/><Relationship Id="rId2" Type="http://schemas.openxmlformats.org/officeDocument/2006/relationships/slide" Target="../slides/slide78.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6&amp;Unid_Int_Cod=68&amp;fg_cod=0&amp;discod_curric=116&amp;MOD_INT_COD=243&amp;ASSU_INT_COD=1191&amp;centro=&amp;curriculo=0&amp;discod1=101116" TargetMode="External"/><Relationship Id="rId5" Type="http://schemas.openxmlformats.org/officeDocument/2006/relationships/hyperlink" Target="http://www.aiec.br/plataforma/nav4_conteudo_frame.asp?turmanum=&amp;discod=101116&amp;Unid_Int_Cod=68&amp;fg_cod=0&amp;discod_curric=116&amp;MOD_INT_COD=243&amp;ASSU_INT_COD=1190&amp;centro=&amp;curriculo=0&amp;discod1=101116" TargetMode="External"/><Relationship Id="rId4" Type="http://schemas.openxmlformats.org/officeDocument/2006/relationships/hyperlink" Target="http://www.aiec.br/plataforma/nav4_conteudo_frame.asp?turmanum=&amp;discod=101116&amp;Unid_Int_Cod=68&amp;fg_cod=0&amp;discod_curric=116&amp;MOD_INT_COD=243&amp;ASSU_INT_COD=1189&amp;centro=&amp;curriculo=0&amp;discod1=101116" TargetMode="Externa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18&amp;Unid_Int_Cod=72&amp;fg_cod=0&amp;discod_curric=118&amp;MOD_INT_COD=258&amp;ASSU_INT_COD=1268&amp;centro=&amp;curriculo=1&amp;discod1=101118" TargetMode="External"/><Relationship Id="rId3" Type="http://schemas.openxmlformats.org/officeDocument/2006/relationships/hyperlink" Target="http://www.aiec.br/plataforma/nav3_modulo.asp?turmanum=&amp;discod=101118&amp;UNID_INT_COD=72&amp;centro=&amp;curriculo=1&amp;discod1=101118##" TargetMode="External"/><Relationship Id="rId7" Type="http://schemas.openxmlformats.org/officeDocument/2006/relationships/hyperlink" Target="http://www.aiec.br/plataforma/nav4_conteudo_frame.asp?turmanum=&amp;discod=101118&amp;Unid_Int_Cod=72&amp;fg_cod=0&amp;discod_curric=118&amp;MOD_INT_COD=258&amp;ASSU_INT_COD=1267&amp;centro=&amp;curriculo=1&amp;discod1=101118" TargetMode="External"/><Relationship Id="rId2" Type="http://schemas.openxmlformats.org/officeDocument/2006/relationships/slide" Target="../slides/slide80.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8&amp;Unid_Int_Cod=72&amp;fg_cod=0&amp;discod_curric=118&amp;MOD_INT_COD=258&amp;ASSU_INT_COD=1266&amp;centro=&amp;curriculo=1&amp;discod1=101118" TargetMode="External"/><Relationship Id="rId5" Type="http://schemas.openxmlformats.org/officeDocument/2006/relationships/hyperlink" Target="http://www.aiec.br/plataforma/nav4_conteudo_frame.asp?turmanum=&amp;discod=101118&amp;Unid_Int_Cod=72&amp;fg_cod=0&amp;discod_curric=118&amp;MOD_INT_COD=258&amp;ASSU_INT_COD=1265&amp;centro=&amp;curriculo=1&amp;discod1=101118" TargetMode="External"/><Relationship Id="rId4" Type="http://schemas.openxmlformats.org/officeDocument/2006/relationships/hyperlink" Target="http://www.aiec.br/plataforma/nav4_conteudo_frame.asp?turmanum=&amp;discod=101118&amp;Unid_Int_Cod=72&amp;fg_cod=0&amp;discod_curric=118&amp;MOD_INT_COD=258&amp;ASSU_INT_COD=1264&amp;centro=&amp;curriculo=1&amp;discod1=101118" TargetMode="External"/><Relationship Id="rId9" Type="http://schemas.openxmlformats.org/officeDocument/2006/relationships/hyperlink" Target="http://www.aiec.br/plataforma/nav4_conteudo_frame.asp?turmanum=&amp;discod=101118&amp;Unid_Int_Cod=72&amp;fg_cod=0&amp;discod_curric=118&amp;MOD_INT_COD=258&amp;ASSU_INT_COD=1269&amp;centro=&amp;curriculo=1&amp;discod1=101118" TargetMode="Externa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www.aiec.br/plataforma/nav3_modulo.asp?turmanum=&amp;discod=101118&amp;UNID_INT_COD=73&amp;centro=&amp;curriculo=0&amp;discod1=101118##" TargetMode="External"/><Relationship Id="rId7" Type="http://schemas.openxmlformats.org/officeDocument/2006/relationships/hyperlink" Target="http://www.aiec.br/plataforma/nav4_conteudo_frame.asp?turmanum=&amp;discod=101118&amp;Unid_Int_Cod=73&amp;fg_cod=0&amp;discod_curric=118&amp;MOD_INT_COD=264&amp;ASSU_INT_COD=1293&amp;centro=&amp;curriculo=0&amp;discod1=101118" TargetMode="External"/><Relationship Id="rId2" Type="http://schemas.openxmlformats.org/officeDocument/2006/relationships/slide" Target="../slides/slide81.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8&amp;Unid_Int_Cod=73&amp;fg_cod=0&amp;discod_curric=118&amp;MOD_INT_COD=264&amp;ASSU_INT_COD=1292&amp;centro=&amp;curriculo=0&amp;discod1=101118" TargetMode="External"/><Relationship Id="rId5" Type="http://schemas.openxmlformats.org/officeDocument/2006/relationships/hyperlink" Target="http://www.aiec.br/plataforma/nav4_conteudo_frame.asp?turmanum=&amp;discod=101118&amp;Unid_Int_Cod=73&amp;fg_cod=0&amp;discod_curric=118&amp;MOD_INT_COD=264&amp;ASSU_INT_COD=1291&amp;centro=&amp;curriculo=0&amp;discod1=101118" TargetMode="External"/><Relationship Id="rId4" Type="http://schemas.openxmlformats.org/officeDocument/2006/relationships/hyperlink" Target="http://www.aiec.br/plataforma/nav4_conteudo_frame.asp?turmanum=&amp;discod=101118&amp;Unid_Int_Cod=73&amp;fg_cod=0&amp;discod_curric=118&amp;MOD_INT_COD=264&amp;ASSU_INT_COD=1290&amp;centro=&amp;curriculo=0&amp;discod1=101118"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iec.br/plataforma/nav3_modulo.asp?turmanum=&amp;discod=101105&amp;UNID_INT_COD=9&amp;centro=&amp;curriculo=5&amp;discod1=101202##"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05&amp;Unid_Int_Cod=9&amp;fg_cod=0&amp;discod_curric=202&amp;MOD_INT_COD=34&amp;ASSU_INT_COD=160&amp;centro=&amp;curriculo=5&amp;discod1=101202" TargetMode="External"/><Relationship Id="rId5" Type="http://schemas.openxmlformats.org/officeDocument/2006/relationships/hyperlink" Target="http://www.aiec.br/plataforma/nav4_conteudo_frame.asp?turmanum=&amp;discod=101105&amp;Unid_Int_Cod=9&amp;fg_cod=0&amp;discod_curric=202&amp;MOD_INT_COD=34&amp;ASSU_INT_COD=159&amp;centro=&amp;curriculo=5&amp;discod1=101202" TargetMode="External"/><Relationship Id="rId4" Type="http://schemas.openxmlformats.org/officeDocument/2006/relationships/hyperlink" Target="http://www.aiec.br/plataforma/nav4_conteudo_frame.asp?turmanum=&amp;discod=101105&amp;Unid_Int_Cod=9&amp;fg_cod=0&amp;discod_curric=202&amp;MOD_INT_COD=34&amp;ASSU_INT_COD=158&amp;centro=&amp;curriculo=5&amp;discod1=101202" TargetMode="Externa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www.aiec.br/plataforma/nav3_modulo.asp?turmanum=&amp;discod=101118&amp;UNID_INT_COD=74&amp;centro=&amp;curriculo=0&amp;discod1=101118##" TargetMode="External"/><Relationship Id="rId7" Type="http://schemas.openxmlformats.org/officeDocument/2006/relationships/hyperlink" Target="http://www.aiec.br/plataforma/nav4_conteudo_frame.asp?turmanum=&amp;discod=101118&amp;Unid_Int_Cod=74&amp;fg_cod=0&amp;discod_curric=118&amp;MOD_INT_COD=267&amp;ASSU_INT_COD=1305&amp;centro=&amp;curriculo=0&amp;discod1=101118" TargetMode="External"/><Relationship Id="rId2" Type="http://schemas.openxmlformats.org/officeDocument/2006/relationships/slide" Target="../slides/slide82.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8&amp;Unid_Int_Cod=74&amp;fg_cod=0&amp;discod_curric=118&amp;MOD_INT_COD=267&amp;ASSU_INT_COD=1304&amp;centro=&amp;curriculo=0&amp;discod1=101118" TargetMode="External"/><Relationship Id="rId5" Type="http://schemas.openxmlformats.org/officeDocument/2006/relationships/hyperlink" Target="http://www.aiec.br/plataforma/nav4_conteudo_frame.asp?turmanum=&amp;discod=101118&amp;Unid_Int_Cod=74&amp;fg_cod=0&amp;discod_curric=118&amp;MOD_INT_COD=267&amp;ASSU_INT_COD=1303&amp;centro=&amp;curriculo=0&amp;discod1=101118" TargetMode="External"/><Relationship Id="rId4" Type="http://schemas.openxmlformats.org/officeDocument/2006/relationships/hyperlink" Target="http://www.aiec.br/plataforma/nav4_conteudo_frame.asp?turmanum=&amp;discod=101118&amp;Unid_Int_Cod=74&amp;fg_cod=0&amp;discod_curric=118&amp;MOD_INT_COD=267&amp;ASSU_INT_COD=1302&amp;centro=&amp;curriculo=0&amp;discod1=101118" TargetMode="Externa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19&amp;Unid_Int_Cod=232&amp;fg_cod=0&amp;discod_curric=119&amp;MOD_INT_COD=838&amp;ASSU_INT_COD=3940&amp;centro=&amp;curriculo=1&amp;discod1=101119" TargetMode="External"/><Relationship Id="rId3" Type="http://schemas.openxmlformats.org/officeDocument/2006/relationships/hyperlink" Target="http://www.aiec.br/plataforma/nav3_modulo.asp?turmanum=&amp;discod=101119&amp;UNID_INT_COD=232&amp;centro=&amp;curriculo=1&amp;discod1=101119##" TargetMode="External"/><Relationship Id="rId7" Type="http://schemas.openxmlformats.org/officeDocument/2006/relationships/hyperlink" Target="http://www.aiec.br/plataforma/nav4_conteudo_frame.asp?turmanum=&amp;discod=101119&amp;Unid_Int_Cod=232&amp;fg_cod=0&amp;discod_curric=119&amp;MOD_INT_COD=838&amp;ASSU_INT_COD=3939&amp;centro=&amp;curriculo=1&amp;discod1=101119" TargetMode="External"/><Relationship Id="rId2" Type="http://schemas.openxmlformats.org/officeDocument/2006/relationships/slide" Target="../slides/slide84.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9&amp;Unid_Int_Cod=232&amp;fg_cod=0&amp;discod_curric=119&amp;MOD_INT_COD=838&amp;ASSU_INT_COD=3938&amp;centro=&amp;curriculo=1&amp;discod1=101119" TargetMode="External"/><Relationship Id="rId5" Type="http://schemas.openxmlformats.org/officeDocument/2006/relationships/hyperlink" Target="http://www.aiec.br/plataforma/nav4_conteudo_frame.asp?turmanum=&amp;discod=101119&amp;Unid_Int_Cod=232&amp;fg_cod=0&amp;discod_curric=119&amp;MOD_INT_COD=838&amp;ASSU_INT_COD=3937&amp;centro=&amp;curriculo=1&amp;discod1=101119" TargetMode="External"/><Relationship Id="rId4" Type="http://schemas.openxmlformats.org/officeDocument/2006/relationships/hyperlink" Target="http://www.aiec.br/plataforma/nav4_conteudo_frame.asp?turmanum=&amp;discod=101119&amp;Unid_Int_Cod=232&amp;fg_cod=0&amp;discod_curric=119&amp;MOD_INT_COD=838&amp;ASSU_INT_COD=3936&amp;centro=&amp;curriculo=1&amp;discod1=101119" TargetMode="Externa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www.aiec.br/plataforma/nav3_modulo.asp?turmanum=&amp;discod=101119&amp;UNID_INT_COD=233&amp;centro=&amp;curriculo=0&amp;discod1=101119##" TargetMode="External"/><Relationship Id="rId7" Type="http://schemas.openxmlformats.org/officeDocument/2006/relationships/hyperlink" Target="http://www.aiec.br/plataforma/nav4_conteudo_frame.asp?turmanum=&amp;discod=101119&amp;Unid_Int_Cod=233&amp;fg_cod=0&amp;discod_curric=119&amp;MOD_INT_COD=842&amp;ASSU_INT_COD=3956&amp;centro=&amp;curriculo=0&amp;discod1=101119" TargetMode="External"/><Relationship Id="rId2" Type="http://schemas.openxmlformats.org/officeDocument/2006/relationships/slide" Target="../slides/slide85.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9&amp;Unid_Int_Cod=233&amp;fg_cod=0&amp;discod_curric=119&amp;MOD_INT_COD=842&amp;ASSU_INT_COD=3955&amp;centro=&amp;curriculo=0&amp;discod1=101119" TargetMode="External"/><Relationship Id="rId5" Type="http://schemas.openxmlformats.org/officeDocument/2006/relationships/hyperlink" Target="http://www.aiec.br/plataforma/nav4_conteudo_frame.asp?turmanum=&amp;discod=101119&amp;Unid_Int_Cod=233&amp;fg_cod=0&amp;discod_curric=119&amp;MOD_INT_COD=842&amp;ASSU_INT_COD=3954&amp;centro=&amp;curriculo=0&amp;discod1=101119" TargetMode="External"/><Relationship Id="rId4" Type="http://schemas.openxmlformats.org/officeDocument/2006/relationships/hyperlink" Target="http://www.aiec.br/plataforma/nav4_conteudo_frame.asp?turmanum=&amp;discod=101119&amp;Unid_Int_Cod=233&amp;fg_cod=0&amp;discod_curric=119&amp;MOD_INT_COD=842&amp;ASSU_INT_COD=3953&amp;centro=&amp;curriculo=0&amp;discod1=101119" TargetMode="Externa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www.aiec.br/plataforma/nav3_modulo.asp?turmanum=&amp;discod=101119&amp;UNID_INT_COD=234&amp;centro=&amp;curriculo=0&amp;discod1=101119##" TargetMode="External"/><Relationship Id="rId2" Type="http://schemas.openxmlformats.org/officeDocument/2006/relationships/slide" Target="../slides/slide86.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9&amp;Unid_Int_Cod=234&amp;fg_cod=0&amp;discod_curric=119&amp;MOD_INT_COD=845&amp;ASSU_INT_COD=3972&amp;centro=&amp;curriculo=0&amp;discod1=101119" TargetMode="External"/><Relationship Id="rId5" Type="http://schemas.openxmlformats.org/officeDocument/2006/relationships/hyperlink" Target="http://www.aiec.br/plataforma/nav4_conteudo_frame.asp?turmanum=&amp;discod=101119&amp;Unid_Int_Cod=234&amp;fg_cod=0&amp;discod_curric=119&amp;MOD_INT_COD=845&amp;ASSU_INT_COD=3971&amp;centro=&amp;curriculo=0&amp;discod1=101119" TargetMode="External"/><Relationship Id="rId4" Type="http://schemas.openxmlformats.org/officeDocument/2006/relationships/hyperlink" Target="http://www.aiec.br/plataforma/nav4_conteudo_frame.asp?turmanum=&amp;discod=101119&amp;Unid_Int_Cod=234&amp;fg_cod=0&amp;discod_curric=119&amp;MOD_INT_COD=845&amp;ASSU_INT_COD=3970&amp;centro=&amp;curriculo=0&amp;discod1=101119" TargetMode="External"/></Relationships>
</file>

<file path=ppt/notesSlides/_rels/notesSlide85.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19&amp;Unid_Int_Cod=240&amp;fg_cod=0&amp;discod_curric=119&amp;MOD_INT_COD=867&amp;ASSU_INT_COD=4091&amp;centro=&amp;curriculo=0&amp;discod1=101119" TargetMode="External"/><Relationship Id="rId3" Type="http://schemas.openxmlformats.org/officeDocument/2006/relationships/hyperlink" Target="http://www.aiec.br/plataforma/nav3_modulo.asp?turmanum=&amp;discod=101119&amp;UNID_INT_COD=240&amp;centro=&amp;curriculo=0&amp;discod1=101119##" TargetMode="External"/><Relationship Id="rId7" Type="http://schemas.openxmlformats.org/officeDocument/2006/relationships/hyperlink" Target="http://www.aiec.br/plataforma/nav4_conteudo_frame.asp?turmanum=&amp;discod=101119&amp;Unid_Int_Cod=240&amp;fg_cod=0&amp;discod_curric=119&amp;MOD_INT_COD=867&amp;ASSU_INT_COD=4090&amp;centro=&amp;curriculo=0&amp;discod1=101119" TargetMode="External"/><Relationship Id="rId2" Type="http://schemas.openxmlformats.org/officeDocument/2006/relationships/slide" Target="../slides/slide87.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9&amp;Unid_Int_Cod=240&amp;fg_cod=0&amp;discod_curric=119&amp;MOD_INT_COD=867&amp;ASSU_INT_COD=4089&amp;centro=&amp;curriculo=0&amp;discod1=101119" TargetMode="External"/><Relationship Id="rId5" Type="http://schemas.openxmlformats.org/officeDocument/2006/relationships/hyperlink" Target="http://www.aiec.br/plataforma/nav4_conteudo_frame.asp?turmanum=&amp;discod=101119&amp;Unid_Int_Cod=240&amp;fg_cod=0&amp;discod_curric=119&amp;MOD_INT_COD=867&amp;ASSU_INT_COD=4088&amp;centro=&amp;curriculo=0&amp;discod1=101119" TargetMode="External"/><Relationship Id="rId4" Type="http://schemas.openxmlformats.org/officeDocument/2006/relationships/hyperlink" Target="http://www.aiec.br/plataforma/nav4_conteudo_frame.asp?turmanum=&amp;discod=101119&amp;Unid_Int_Cod=240&amp;fg_cod=0&amp;discod_curric=119&amp;MOD_INT_COD=867&amp;ASSU_INT_COD=4087&amp;centro=&amp;curriculo=0&amp;discod1=101119" TargetMode="Externa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28&amp;Unid_Int_Cod=104&amp;fg_cod=0&amp;discod_curric=128&amp;MOD_INT_COD=359&amp;ASSU_INT_COD=1742&amp;centro=&amp;curriculo=1&amp;discod1=101128" TargetMode="External"/><Relationship Id="rId3" Type="http://schemas.openxmlformats.org/officeDocument/2006/relationships/hyperlink" Target="http://www.aiec.br/plataforma/nav3_modulo.asp?turmanum=&amp;discod=101128&amp;UNID_INT_COD=104&amp;centro=&amp;curriculo=1&amp;discod1=101128##" TargetMode="External"/><Relationship Id="rId7" Type="http://schemas.openxmlformats.org/officeDocument/2006/relationships/hyperlink" Target="http://www.aiec.br/plataforma/nav4_conteudo_frame.asp?turmanum=&amp;discod=101128&amp;Unid_Int_Cod=104&amp;fg_cod=0&amp;discod_curric=128&amp;MOD_INT_COD=359&amp;ASSU_INT_COD=1741&amp;centro=&amp;curriculo=1&amp;discod1=101128" TargetMode="External"/><Relationship Id="rId2" Type="http://schemas.openxmlformats.org/officeDocument/2006/relationships/slide" Target="../slides/slide89.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28&amp;Unid_Int_Cod=104&amp;fg_cod=0&amp;discod_curric=128&amp;MOD_INT_COD=359&amp;ASSU_INT_COD=1740&amp;centro=&amp;curriculo=1&amp;discod1=101128" TargetMode="External"/><Relationship Id="rId5" Type="http://schemas.openxmlformats.org/officeDocument/2006/relationships/hyperlink" Target="http://www.aiec.br/plataforma/nav4_conteudo_frame.asp?turmanum=&amp;discod=101128&amp;Unid_Int_Cod=104&amp;fg_cod=0&amp;discod_curric=128&amp;MOD_INT_COD=359&amp;ASSU_INT_COD=1739&amp;centro=&amp;curriculo=1&amp;discod1=101128" TargetMode="External"/><Relationship Id="rId4" Type="http://schemas.openxmlformats.org/officeDocument/2006/relationships/hyperlink" Target="http://www.aiec.br/plataforma/nav4_conteudo_frame.asp?turmanum=&amp;discod=101128&amp;Unid_Int_Cod=104&amp;fg_cod=0&amp;discod_curric=128&amp;MOD_INT_COD=359&amp;ASSU_INT_COD=1738&amp;centro=&amp;curriculo=1&amp;discod1=101128" TargetMode="External"/></Relationships>
</file>

<file path=ppt/notesSlides/_rels/notesSlide88.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28&amp;Unid_Int_Cod=105&amp;fg_cod=0&amp;discod_curric=128&amp;MOD_INT_COD=363&amp;ASSU_INT_COD=1760&amp;centro=&amp;curriculo=0&amp;discod1=101128" TargetMode="External"/><Relationship Id="rId3" Type="http://schemas.openxmlformats.org/officeDocument/2006/relationships/hyperlink" Target="http://www.aiec.br/plataforma/nav3_modulo.asp?turmanum=&amp;discod=101128&amp;UNID_INT_COD=105&amp;centro=&amp;curriculo=0&amp;discod1=101128##" TargetMode="External"/><Relationship Id="rId7" Type="http://schemas.openxmlformats.org/officeDocument/2006/relationships/hyperlink" Target="http://www.aiec.br/plataforma/nav4_conteudo_frame.asp?turmanum=&amp;discod=101128&amp;Unid_Int_Cod=105&amp;fg_cod=0&amp;discod_curric=128&amp;MOD_INT_COD=363&amp;ASSU_INT_COD=1759&amp;centro=&amp;curriculo=0&amp;discod1=101128" TargetMode="External"/><Relationship Id="rId2" Type="http://schemas.openxmlformats.org/officeDocument/2006/relationships/slide" Target="../slides/slide90.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28&amp;Unid_Int_Cod=105&amp;fg_cod=0&amp;discod_curric=128&amp;MOD_INT_COD=363&amp;ASSU_INT_COD=1758&amp;centro=&amp;curriculo=0&amp;discod1=101128" TargetMode="External"/><Relationship Id="rId5" Type="http://schemas.openxmlformats.org/officeDocument/2006/relationships/hyperlink" Target="http://www.aiec.br/plataforma/nav4_conteudo_frame.asp?turmanum=&amp;discod=101128&amp;Unid_Int_Cod=105&amp;fg_cod=0&amp;discod_curric=128&amp;MOD_INT_COD=363&amp;ASSU_INT_COD=1757&amp;centro=&amp;curriculo=0&amp;discod1=101128" TargetMode="External"/><Relationship Id="rId4" Type="http://schemas.openxmlformats.org/officeDocument/2006/relationships/hyperlink" Target="http://www.aiec.br/plataforma/nav4_conteudo_frame.asp?turmanum=&amp;discod=101128&amp;Unid_Int_Cod=105&amp;fg_cod=0&amp;discod_curric=128&amp;MOD_INT_COD=363&amp;ASSU_INT_COD=1756&amp;centro=&amp;curriculo=0&amp;discod1=101128" TargetMode="External"/><Relationship Id="rId9" Type="http://schemas.openxmlformats.org/officeDocument/2006/relationships/hyperlink" Target="http://www.aiec.br/plataforma/nav4_conteudo_frame.asp?turmanum=&amp;discod=101128&amp;Unid_Int_Cod=105&amp;fg_cod=0&amp;discod_curric=128&amp;MOD_INT_COD=363&amp;ASSU_INT_COD=1761&amp;centro=&amp;curriculo=0&amp;discod1=101128" TargetMode="External"/></Relationships>
</file>

<file path=ppt/notesSlides/_rels/notesSlide89.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28&amp;Unid_Int_Cod=106&amp;fg_cod=0&amp;discod_curric=128&amp;MOD_INT_COD=367&amp;ASSU_INT_COD=1780&amp;centro=&amp;curriculo=0&amp;discod1=101128" TargetMode="External"/><Relationship Id="rId3" Type="http://schemas.openxmlformats.org/officeDocument/2006/relationships/hyperlink" Target="http://www.aiec.br/plataforma/nav3_modulo.asp?turmanum=&amp;discod=101128&amp;UNID_INT_COD=106&amp;centro=&amp;curriculo=0&amp;discod1=101128##" TargetMode="External"/><Relationship Id="rId7" Type="http://schemas.openxmlformats.org/officeDocument/2006/relationships/hyperlink" Target="http://www.aiec.br/plataforma/nav4_conteudo_frame.asp?turmanum=&amp;discod=101128&amp;Unid_Int_Cod=106&amp;fg_cod=0&amp;discod_curric=128&amp;MOD_INT_COD=367&amp;ASSU_INT_COD=1779&amp;centro=&amp;curriculo=0&amp;discod1=101128" TargetMode="External"/><Relationship Id="rId2" Type="http://schemas.openxmlformats.org/officeDocument/2006/relationships/slide" Target="../slides/slide91.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28&amp;Unid_Int_Cod=106&amp;fg_cod=0&amp;discod_curric=128&amp;MOD_INT_COD=367&amp;ASSU_INT_COD=1778&amp;centro=&amp;curriculo=0&amp;discod1=101128" TargetMode="External"/><Relationship Id="rId5" Type="http://schemas.openxmlformats.org/officeDocument/2006/relationships/hyperlink" Target="http://www.aiec.br/plataforma/nav4_conteudo_frame.asp?turmanum=&amp;discod=101128&amp;Unid_Int_Cod=106&amp;fg_cod=0&amp;discod_curric=128&amp;MOD_INT_COD=367&amp;ASSU_INT_COD=1777&amp;centro=&amp;curriculo=0&amp;discod1=101128" TargetMode="External"/><Relationship Id="rId4" Type="http://schemas.openxmlformats.org/officeDocument/2006/relationships/hyperlink" Target="http://www.aiec.br/plataforma/nav4_conteudo_frame.asp?turmanum=&amp;discod=101128&amp;Unid_Int_Cod=106&amp;fg_cod=0&amp;discod_curric=128&amp;MOD_INT_COD=367&amp;ASSU_INT_COD=1776&amp;centro=&amp;curriculo=0&amp;discod1=101128"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05&amp;Unid_Int_Cod=10&amp;fg_cod=0&amp;discod_curric=202&amp;MOD_INT_COD=40&amp;ASSU_INT_COD=194&amp;centro=&amp;curriculo=5&amp;discod1=101202" TargetMode="External"/><Relationship Id="rId3" Type="http://schemas.openxmlformats.org/officeDocument/2006/relationships/hyperlink" Target="http://www.aiec.br/plataforma/nav3_modulo.asp?turmanum=&amp;discod=101105&amp;UNID_INT_COD=10&amp;centro=&amp;curriculo=5&amp;discod1=101202" TargetMode="External"/><Relationship Id="rId7" Type="http://schemas.openxmlformats.org/officeDocument/2006/relationships/hyperlink" Target="http://www.aiec.br/plataforma/nav4_conteudo_frame.asp?turmanum=&amp;discod=101105&amp;Unid_Int_Cod=10&amp;fg_cod=0&amp;discod_curric=202&amp;MOD_INT_COD=40&amp;ASSU_INT_COD=193&amp;centro=&amp;curriculo=5&amp;discod1=101202"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05&amp;Unid_Int_Cod=10&amp;fg_cod=0&amp;discod_curric=202&amp;MOD_INT_COD=40&amp;ASSU_INT_COD=192&amp;centro=&amp;curriculo=5&amp;discod1=101202" TargetMode="External"/><Relationship Id="rId5" Type="http://schemas.openxmlformats.org/officeDocument/2006/relationships/hyperlink" Target="http://www.aiec.br/plataforma/nav4_conteudo_frame.asp?turmanum=&amp;discod=101105&amp;Unid_Int_Cod=10&amp;fg_cod=0&amp;discod_curric=202&amp;MOD_INT_COD=40&amp;ASSU_INT_COD=191&amp;centro=&amp;curriculo=5&amp;discod1=101202" TargetMode="External"/><Relationship Id="rId10" Type="http://schemas.openxmlformats.org/officeDocument/2006/relationships/hyperlink" Target="http://www.aiec.br/plataforma/nav4_conteudo_frame.asp?turmanum=&amp;discod=101105&amp;Unid_Int_Cod=10&amp;fg_cod=0&amp;discod_curric=202&amp;MOD_INT_COD=40&amp;ASSU_INT_COD=196&amp;centro=&amp;curriculo=5&amp;discod1=101202" TargetMode="External"/><Relationship Id="rId4" Type="http://schemas.openxmlformats.org/officeDocument/2006/relationships/hyperlink" Target="http://www.aiec.br/plataforma/nav3_modulo.asp?turmanum=&amp;discod=101105&amp;UNID_INT_COD=10&amp;centro=&amp;curriculo=5&amp;discod1=101202##" TargetMode="External"/><Relationship Id="rId9" Type="http://schemas.openxmlformats.org/officeDocument/2006/relationships/hyperlink" Target="http://www.aiec.br/plataforma/nav4_conteudo_frame.asp?turmanum=&amp;discod=101105&amp;Unid_Int_Cod=10&amp;fg_cod=0&amp;discod_curric=202&amp;MOD_INT_COD=40&amp;ASSU_INT_COD=195&amp;centro=&amp;curriculo=5&amp;discod1=101202" TargetMode="External"/></Relationships>
</file>

<file path=ppt/notesSlides/_rels/notesSlide90.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28&amp;Unid_Int_Cod=107&amp;fg_cod=0&amp;discod_curric=128&amp;MOD_INT_COD=372&amp;ASSU_INT_COD=1804&amp;centro=&amp;curriculo=0&amp;discod1=101128" TargetMode="External"/><Relationship Id="rId3" Type="http://schemas.openxmlformats.org/officeDocument/2006/relationships/hyperlink" Target="http://www.aiec.br/plataforma/nav3_modulo.asp?turmanum=&amp;discod=101128&amp;UNID_INT_COD=107&amp;centro=&amp;curriculo=0&amp;discod1=101128##" TargetMode="External"/><Relationship Id="rId7" Type="http://schemas.openxmlformats.org/officeDocument/2006/relationships/hyperlink" Target="http://www.aiec.br/plataforma/nav4_conteudo_frame.asp?turmanum=&amp;discod=101128&amp;Unid_Int_Cod=107&amp;fg_cod=0&amp;discod_curric=128&amp;MOD_INT_COD=372&amp;ASSU_INT_COD=1803&amp;centro=&amp;curriculo=0&amp;discod1=101128" TargetMode="External"/><Relationship Id="rId2" Type="http://schemas.openxmlformats.org/officeDocument/2006/relationships/slide" Target="../slides/slide92.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28&amp;Unid_Int_Cod=107&amp;fg_cod=0&amp;discod_curric=128&amp;MOD_INT_COD=372&amp;ASSU_INT_COD=1802&amp;centro=&amp;curriculo=0&amp;discod1=101128" TargetMode="External"/><Relationship Id="rId5" Type="http://schemas.openxmlformats.org/officeDocument/2006/relationships/hyperlink" Target="http://www.aiec.br/plataforma/nav4_conteudo_frame.asp?turmanum=&amp;discod=101128&amp;Unid_Int_Cod=107&amp;fg_cod=0&amp;discod_curric=128&amp;MOD_INT_COD=372&amp;ASSU_INT_COD=1801&amp;centro=&amp;curriculo=0&amp;discod1=101128" TargetMode="External"/><Relationship Id="rId4" Type="http://schemas.openxmlformats.org/officeDocument/2006/relationships/hyperlink" Target="http://www.aiec.br/plataforma/nav4_conteudo_frame.asp?turmanum=&amp;discod=101128&amp;Unid_Int_Cod=107&amp;fg_cod=0&amp;discod_curric=128&amp;MOD_INT_COD=372&amp;ASSU_INT_COD=1800&amp;centro=&amp;curriculo=0&amp;discod1=101128" TargetMode="Externa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20&amp;Unid_Int_Cod=80&amp;fg_cod=0&amp;discod_curric=120&amp;MOD_INT_COD=286&amp;ASSU_INT_COD=1389&amp;centro=&amp;curriculo=1&amp;discod1=101120" TargetMode="External"/><Relationship Id="rId3" Type="http://schemas.openxmlformats.org/officeDocument/2006/relationships/hyperlink" Target="http://www.aiec.br/plataforma/nav3_modulo.asp?turmanum=&amp;discod=101120&amp;UNID_INT_COD=80&amp;centro=&amp;curriculo=1&amp;discod1=101120##" TargetMode="External"/><Relationship Id="rId7" Type="http://schemas.openxmlformats.org/officeDocument/2006/relationships/hyperlink" Target="http://www.aiec.br/plataforma/nav4_conteudo_frame.asp?turmanum=&amp;discod=101120&amp;Unid_Int_Cod=80&amp;fg_cod=0&amp;discod_curric=120&amp;MOD_INT_COD=286&amp;ASSU_INT_COD=1388&amp;centro=&amp;curriculo=1&amp;discod1=101120" TargetMode="External"/><Relationship Id="rId2" Type="http://schemas.openxmlformats.org/officeDocument/2006/relationships/slide" Target="../slides/slide94.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20&amp;Unid_Int_Cod=80&amp;fg_cod=0&amp;discod_curric=120&amp;MOD_INT_COD=286&amp;ASSU_INT_COD=1387&amp;centro=&amp;curriculo=1&amp;discod1=101120" TargetMode="External"/><Relationship Id="rId5" Type="http://schemas.openxmlformats.org/officeDocument/2006/relationships/hyperlink" Target="http://www.aiec.br/plataforma/nav4_conteudo_frame.asp?turmanum=&amp;discod=101120&amp;Unid_Int_Cod=80&amp;fg_cod=0&amp;discod_curric=120&amp;MOD_INT_COD=286&amp;ASSU_INT_COD=1386&amp;centro=&amp;curriculo=1&amp;discod1=101120" TargetMode="External"/><Relationship Id="rId10" Type="http://schemas.openxmlformats.org/officeDocument/2006/relationships/hyperlink" Target="http://www.aiec.br/plataforma/nav4_conteudo_frame.asp?turmanum=&amp;discod=101120&amp;Unid_Int_Cod=80&amp;fg_cod=0&amp;discod_curric=120&amp;MOD_INT_COD=286&amp;ASSU_INT_COD=1391&amp;centro=&amp;curriculo=1&amp;discod1=101120" TargetMode="External"/><Relationship Id="rId4" Type="http://schemas.openxmlformats.org/officeDocument/2006/relationships/hyperlink" Target="http://www.aiec.br/plataforma/nav4_conteudo_frame.asp?turmanum=&amp;discod=101120&amp;Unid_Int_Cod=80&amp;fg_cod=0&amp;discod_curric=120&amp;MOD_INT_COD=286&amp;ASSU_INT_COD=1385&amp;centro=&amp;curriculo=1&amp;discod1=101120" TargetMode="External"/><Relationship Id="rId9" Type="http://schemas.openxmlformats.org/officeDocument/2006/relationships/hyperlink" Target="http://www.aiec.br/plataforma/nav4_conteudo_frame.asp?turmanum=&amp;discod=101120&amp;Unid_Int_Cod=80&amp;fg_cod=0&amp;discod_curric=120&amp;MOD_INT_COD=286&amp;ASSU_INT_COD=1390&amp;centro=&amp;curriculo=1&amp;discod1=101120" TargetMode="External"/></Relationships>
</file>

<file path=ppt/notesSlides/_rels/notesSlide93.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20&amp;Unid_Int_Cod=81&amp;fg_cod=0&amp;discod_curric=120&amp;MOD_INT_COD=288&amp;ASSU_INT_COD=1401&amp;centro=&amp;curriculo=0&amp;discod1=101120" TargetMode="External"/><Relationship Id="rId3" Type="http://schemas.openxmlformats.org/officeDocument/2006/relationships/hyperlink" Target="http://www.aiec.br/plataforma/nav3_modulo.asp?turmanum=&amp;discod=101120&amp;UNID_INT_COD=81&amp;centro=&amp;curriculo=0&amp;discod1=101120##" TargetMode="External"/><Relationship Id="rId7" Type="http://schemas.openxmlformats.org/officeDocument/2006/relationships/hyperlink" Target="http://www.aiec.br/plataforma/nav4_conteudo_frame.asp?turmanum=&amp;discod=101120&amp;Unid_Int_Cod=81&amp;fg_cod=0&amp;discod_curric=120&amp;MOD_INT_COD=288&amp;ASSU_INT_COD=1400&amp;centro=&amp;curriculo=0&amp;discod1=101120" TargetMode="External"/><Relationship Id="rId2" Type="http://schemas.openxmlformats.org/officeDocument/2006/relationships/slide" Target="../slides/slide95.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20&amp;Unid_Int_Cod=81&amp;fg_cod=0&amp;discod_curric=120&amp;MOD_INT_COD=288&amp;ASSU_INT_COD=1399&amp;centro=&amp;curriculo=0&amp;discod1=101120" TargetMode="External"/><Relationship Id="rId5" Type="http://schemas.openxmlformats.org/officeDocument/2006/relationships/hyperlink" Target="http://www.aiec.br/plataforma/nav4_conteudo_frame.asp?turmanum=&amp;discod=101120&amp;Unid_Int_Cod=81&amp;fg_cod=0&amp;discod_curric=120&amp;MOD_INT_COD=288&amp;ASSU_INT_COD=1398&amp;centro=&amp;curriculo=0&amp;discod1=101120" TargetMode="External"/><Relationship Id="rId4" Type="http://schemas.openxmlformats.org/officeDocument/2006/relationships/hyperlink" Target="http://www.aiec.br/plataforma/nav4_conteudo_frame.asp?turmanum=&amp;discod=101120&amp;Unid_Int_Cod=81&amp;fg_cod=0&amp;discod_curric=120&amp;MOD_INT_COD=288&amp;ASSU_INT_COD=1397&amp;centro=&amp;curriculo=0&amp;discod1=101120" TargetMode="External"/><Relationship Id="rId9" Type="http://schemas.openxmlformats.org/officeDocument/2006/relationships/hyperlink" Target="http://www.aiec.br/plataforma/nav4_conteudo_frame.asp?turmanum=&amp;discod=101120&amp;Unid_Int_Cod=81&amp;fg_cod=0&amp;discod_curric=120&amp;MOD_INT_COD=288&amp;ASSU_INT_COD=1402&amp;centro=&amp;curriculo=0&amp;discod1=101120" TargetMode="Externa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15&amp;Unid_Int_Cod=60&amp;fg_cod=0&amp;discod_curric=115&amp;MOD_INT_COD=214&amp;ASSU_INT_COD=1050&amp;centro=&amp;curriculo=1&amp;discod1=101115" TargetMode="External"/><Relationship Id="rId3" Type="http://schemas.openxmlformats.org/officeDocument/2006/relationships/hyperlink" Target="http://www.aiec.br/plataforma/nav3_modulo.asp?turmanum=&amp;discod=101115&amp;UNID_INT_COD=60&amp;centro=&amp;curriculo=1&amp;discod1=101115##" TargetMode="External"/><Relationship Id="rId7" Type="http://schemas.openxmlformats.org/officeDocument/2006/relationships/hyperlink" Target="http://www.aiec.br/plataforma/nav4_conteudo_frame.asp?turmanum=&amp;discod=101115&amp;Unid_Int_Cod=60&amp;fg_cod=0&amp;discod_curric=115&amp;MOD_INT_COD=214&amp;ASSU_INT_COD=1049&amp;centro=&amp;curriculo=1&amp;discod1=101115" TargetMode="External"/><Relationship Id="rId2" Type="http://schemas.openxmlformats.org/officeDocument/2006/relationships/slide" Target="../slides/slide97.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5&amp;Unid_Int_Cod=60&amp;fg_cod=0&amp;discod_curric=115&amp;MOD_INT_COD=214&amp;ASSU_INT_COD=1048&amp;centro=&amp;curriculo=1&amp;discod1=101115" TargetMode="External"/><Relationship Id="rId11" Type="http://schemas.openxmlformats.org/officeDocument/2006/relationships/hyperlink" Target="http://www.aiec.br/plataforma/nav4_conteudo_frame.asp?turmanum=&amp;discod=101115&amp;Unid_Int_Cod=60&amp;fg_cod=0&amp;discod_curric=115&amp;MOD_INT_COD=214&amp;ASSU_INT_COD=1053&amp;centro=&amp;curriculo=1&amp;discod1=101115" TargetMode="External"/><Relationship Id="rId5" Type="http://schemas.openxmlformats.org/officeDocument/2006/relationships/hyperlink" Target="http://www.aiec.br/plataforma/nav4_conteudo_frame.asp?turmanum=&amp;discod=101115&amp;Unid_Int_Cod=60&amp;fg_cod=0&amp;discod_curric=115&amp;MOD_INT_COD=214&amp;ASSU_INT_COD=1047&amp;centro=&amp;curriculo=1&amp;discod1=101115" TargetMode="External"/><Relationship Id="rId10" Type="http://schemas.openxmlformats.org/officeDocument/2006/relationships/hyperlink" Target="http://www.aiec.br/plataforma/nav4_conteudo_frame.asp?turmanum=&amp;discod=101115&amp;Unid_Int_Cod=60&amp;fg_cod=0&amp;discod_curric=115&amp;MOD_INT_COD=214&amp;ASSU_INT_COD=1052&amp;centro=&amp;curriculo=1&amp;discod1=101115" TargetMode="External"/><Relationship Id="rId4" Type="http://schemas.openxmlformats.org/officeDocument/2006/relationships/hyperlink" Target="http://www.aiec.br/plataforma/nav4_conteudo_frame.asp?turmanum=&amp;discod=101115&amp;Unid_Int_Cod=60&amp;fg_cod=0&amp;discod_curric=115&amp;MOD_INT_COD=214&amp;ASSU_INT_COD=1046&amp;centro=&amp;curriculo=1&amp;discod1=101115" TargetMode="External"/><Relationship Id="rId9" Type="http://schemas.openxmlformats.org/officeDocument/2006/relationships/hyperlink" Target="http://www.aiec.br/plataforma/nav4_conteudo_frame.asp?turmanum=&amp;discod=101115&amp;Unid_Int_Cod=60&amp;fg_cod=0&amp;discod_curric=115&amp;MOD_INT_COD=214&amp;ASSU_INT_COD=1051&amp;centro=&amp;curriculo=1&amp;discod1=101115" TargetMode="External"/></Relationships>
</file>

<file path=ppt/notesSlides/_rels/notesSlide96.xml.rels><?xml version="1.0" encoding="UTF-8" standalone="yes"?>
<Relationships xmlns="http://schemas.openxmlformats.org/package/2006/relationships"><Relationship Id="rId3" Type="http://schemas.openxmlformats.org/officeDocument/2006/relationships/hyperlink" Target="http://www.aiec.br/plataforma/nav3_modulo.asp?turmanum=&amp;discod=101115&amp;UNID_INT_COD=61&amp;centro=&amp;curriculo=0&amp;discod1=101115##" TargetMode="External"/><Relationship Id="rId7" Type="http://schemas.openxmlformats.org/officeDocument/2006/relationships/hyperlink" Target="http://www.aiec.br/plataforma/nav4_conteudo_frame.asp?turmanum=&amp;discod=101115&amp;Unid_Int_Cod=61&amp;fg_cod=0&amp;discod_curric=115&amp;MOD_INT_COD=218&amp;ASSU_INT_COD=1073&amp;centro=&amp;curriculo=0&amp;discod1=101115" TargetMode="External"/><Relationship Id="rId2" Type="http://schemas.openxmlformats.org/officeDocument/2006/relationships/slide" Target="../slides/slide98.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15&amp;Unid_Int_Cod=61&amp;fg_cod=0&amp;discod_curric=115&amp;MOD_INT_COD=218&amp;ASSU_INT_COD=1072&amp;centro=&amp;curriculo=0&amp;discod1=101115" TargetMode="External"/><Relationship Id="rId5" Type="http://schemas.openxmlformats.org/officeDocument/2006/relationships/hyperlink" Target="http://www.aiec.br/plataforma/nav4_conteudo_frame.asp?turmanum=&amp;discod=101115&amp;Unid_Int_Cod=61&amp;fg_cod=0&amp;discod_curric=115&amp;MOD_INT_COD=218&amp;ASSU_INT_COD=1071&amp;centro=&amp;curriculo=0&amp;discod1=101115" TargetMode="External"/><Relationship Id="rId4" Type="http://schemas.openxmlformats.org/officeDocument/2006/relationships/hyperlink" Target="http://www.aiec.br/plataforma/nav4_conteudo_frame.asp?turmanum=&amp;discod=101115&amp;Unid_Int_Cod=61&amp;fg_cod=0&amp;discod_curric=115&amp;MOD_INT_COD=218&amp;ASSU_INT_COD=1070&amp;centro=&amp;curriculo=0&amp;discod1=101115" TargetMode="Externa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51&amp;Unid_Int_Cod=96&amp;fg_cod=0&amp;discod_curric=151&amp;MOD_INT_COD=334&amp;ASSU_INT_COD=1637&amp;centro=&amp;curriculo=1&amp;discod1=101151" TargetMode="External"/><Relationship Id="rId3" Type="http://schemas.openxmlformats.org/officeDocument/2006/relationships/hyperlink" Target="http://www.aiec.br/plataforma/nav3_modulo.asp?turmanum=&amp;discod=101151&amp;UNID_INT_COD=96&amp;centro=&amp;curriculo=1&amp;discod1=101151##" TargetMode="External"/><Relationship Id="rId7" Type="http://schemas.openxmlformats.org/officeDocument/2006/relationships/hyperlink" Target="http://www.aiec.br/plataforma/nav4_conteudo_frame.asp?turmanum=&amp;discod=101151&amp;Unid_Int_Cod=96&amp;fg_cod=0&amp;discod_curric=151&amp;MOD_INT_COD=334&amp;ASSU_INT_COD=1636&amp;centro=&amp;curriculo=1&amp;discod1=101151" TargetMode="External"/><Relationship Id="rId2" Type="http://schemas.openxmlformats.org/officeDocument/2006/relationships/slide" Target="../slides/slide100.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51&amp;Unid_Int_Cod=96&amp;fg_cod=0&amp;discod_curric=151&amp;MOD_INT_COD=334&amp;ASSU_INT_COD=1635&amp;centro=&amp;curriculo=1&amp;discod1=101151" TargetMode="External"/><Relationship Id="rId5" Type="http://schemas.openxmlformats.org/officeDocument/2006/relationships/hyperlink" Target="http://www.aiec.br/plataforma/nav4_conteudo_frame.asp?turmanum=&amp;discod=101151&amp;Unid_Int_Cod=96&amp;fg_cod=0&amp;discod_curric=151&amp;MOD_INT_COD=334&amp;ASSU_INT_COD=1634&amp;centro=&amp;curriculo=1&amp;discod1=101151" TargetMode="External"/><Relationship Id="rId4" Type="http://schemas.openxmlformats.org/officeDocument/2006/relationships/hyperlink" Target="http://www.aiec.br/plataforma/nav4_conteudo_frame.asp?turmanum=&amp;discod=101151&amp;Unid_Int_Cod=96&amp;fg_cod=0&amp;discod_curric=151&amp;MOD_INT_COD=334&amp;ASSU_INT_COD=1633&amp;centro=&amp;curriculo=1&amp;discod1=101151" TargetMode="External"/></Relationships>
</file>

<file path=ppt/notesSlides/_rels/notesSlide99.xml.rels><?xml version="1.0" encoding="UTF-8" standalone="yes"?>
<Relationships xmlns="http://schemas.openxmlformats.org/package/2006/relationships"><Relationship Id="rId8" Type="http://schemas.openxmlformats.org/officeDocument/2006/relationships/hyperlink" Target="http://www.aiec.br/plataforma/nav4_conteudo_frame.asp?turmanum=&amp;discod=101151&amp;Unid_Int_Cod=97&amp;fg_cod=0&amp;discod_curric=151&amp;MOD_INT_COD=336&amp;ASSU_INT_COD=1648&amp;centro=&amp;curriculo=0&amp;discod1=101151" TargetMode="External"/><Relationship Id="rId3" Type="http://schemas.openxmlformats.org/officeDocument/2006/relationships/hyperlink" Target="http://www.aiec.br/plataforma/nav3_modulo.asp?turmanum=&amp;discod=101151&amp;UNID_INT_COD=97&amp;centro=&amp;curriculo=0&amp;discod1=101151##" TargetMode="External"/><Relationship Id="rId7" Type="http://schemas.openxmlformats.org/officeDocument/2006/relationships/hyperlink" Target="http://www.aiec.br/plataforma/nav4_conteudo_frame.asp?turmanum=&amp;discod=101151&amp;Unid_Int_Cod=97&amp;fg_cod=0&amp;discod_curric=151&amp;MOD_INT_COD=336&amp;ASSU_INT_COD=1647&amp;centro=&amp;curriculo=0&amp;discod1=101151" TargetMode="External"/><Relationship Id="rId2" Type="http://schemas.openxmlformats.org/officeDocument/2006/relationships/slide" Target="../slides/slide101.xml"/><Relationship Id="rId1" Type="http://schemas.openxmlformats.org/officeDocument/2006/relationships/notesMaster" Target="../notesMasters/notesMaster1.xml"/><Relationship Id="rId6" Type="http://schemas.openxmlformats.org/officeDocument/2006/relationships/hyperlink" Target="http://www.aiec.br/plataforma/nav4_conteudo_frame.asp?turmanum=&amp;discod=101151&amp;Unid_Int_Cod=97&amp;fg_cod=0&amp;discod_curric=151&amp;MOD_INT_COD=336&amp;ASSU_INT_COD=1645&amp;centro=&amp;curriculo=0&amp;discod1=101151" TargetMode="External"/><Relationship Id="rId5" Type="http://schemas.openxmlformats.org/officeDocument/2006/relationships/hyperlink" Target="http://www.aiec.br/plataforma/nav4_conteudo_frame.asp?turmanum=&amp;discod=101151&amp;Unid_Int_Cod=97&amp;fg_cod=0&amp;discod_curric=151&amp;MOD_INT_COD=336&amp;ASSU_INT_COD=1646&amp;centro=&amp;curriculo=0&amp;discod1=101151" TargetMode="External"/><Relationship Id="rId4" Type="http://schemas.openxmlformats.org/officeDocument/2006/relationships/hyperlink" Target="http://www.aiec.br/plataforma/nav4_conteudo_frame.asp?turmanum=&amp;discod=101151&amp;Unid_Int_Cod=97&amp;fg_cod=0&amp;discod_curric=151&amp;MOD_INT_COD=336&amp;ASSU_INT_COD=1644&amp;centro=&amp;curriculo=0&amp;discod1=101151" TargetMode="External"/><Relationship Id="rId9" Type="http://schemas.openxmlformats.org/officeDocument/2006/relationships/hyperlink" Target="http://www.aiec.br/plataforma/nav4_conteudo_frame.asp?turmanum=&amp;discod=101151&amp;Unid_Int_Cod=97&amp;fg_cod=0&amp;discod_curric=151&amp;MOD_INT_COD=336&amp;ASSU_INT_COD=1649&amp;centro=&amp;curriculo=0&amp;discod1=10115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fontScale="85000" lnSpcReduction="20000"/>
          </a:bodyPr>
          <a:lstStyle/>
          <a:p>
            <a:pPr>
              <a:defRPr/>
            </a:pPr>
            <a:endParaRPr lang="pt-BR" dirty="0"/>
          </a:p>
        </p:txBody>
      </p:sp>
      <p:sp>
        <p:nvSpPr>
          <p:cNvPr id="18739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8C3CC5A5-B9FD-40DC-8EC7-407AEBCB1037}" type="slidenum">
              <a:rPr lang="pt-BR" smtClean="0"/>
              <a:pPr eaLnBrk="1" hangingPunct="1"/>
              <a:t>2</a:t>
            </a:fld>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19661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34EEDEF-CDBF-4453-90AD-06A58D837E74}" type="slidenum">
              <a:rPr lang="pt-BR" smtClean="0"/>
              <a:pPr eaLnBrk="1" hangingPunct="1"/>
              <a:t>12</a:t>
            </a:fld>
            <a:endParaRPr lang="pt-BR"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2887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2F1C9B3-8DE9-4508-9773-B369E07E67FE}" type="slidenum">
              <a:rPr lang="pt-BR" smtClean="0"/>
              <a:pPr eaLnBrk="1" hangingPunct="1"/>
              <a:t>102</a:t>
            </a:fld>
            <a:endParaRPr lang="pt-BR"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Controle de Processo</a:t>
            </a:r>
            <a:r>
              <a:rPr lang="pt-BR" smtClean="0"/>
              <a:t/>
            </a:r>
            <a:br>
              <a:rPr lang="pt-BR" smtClean="0"/>
            </a:br>
            <a:r>
              <a:rPr lang="pt-BR" b="1" smtClean="0"/>
              <a:t>Módulos</a:t>
            </a:r>
            <a:endParaRPr lang="pt-BR" smtClean="0"/>
          </a:p>
          <a:p>
            <a:r>
              <a:rPr lang="pt-BR" b="1" smtClean="0">
                <a:hlinkClick r:id="rId3"/>
              </a:rPr>
              <a:t>1 - Sistemas de realimentação </a:t>
            </a:r>
            <a:endParaRPr lang="pt-BR" smtClean="0"/>
          </a:p>
          <a:p>
            <a:r>
              <a:rPr lang="pt-BR" smtClean="0"/>
              <a:t>     </a:t>
            </a:r>
            <a:r>
              <a:rPr lang="pt-BR" smtClean="0">
                <a:hlinkClick r:id="rId4"/>
              </a:rPr>
              <a:t>Tipos de realimentação</a:t>
            </a:r>
            <a:r>
              <a:rPr lang="pt-BR" smtClean="0"/>
              <a:t> </a:t>
            </a:r>
            <a:br>
              <a:rPr lang="pt-BR" smtClean="0"/>
            </a:br>
            <a:r>
              <a:rPr lang="pt-BR" smtClean="0"/>
              <a:t>     </a:t>
            </a:r>
            <a:r>
              <a:rPr lang="pt-BR" smtClean="0">
                <a:hlinkClick r:id="rId5"/>
              </a:rPr>
              <a:t>Medição do trabalho</a:t>
            </a:r>
            <a:r>
              <a:rPr lang="pt-BR" smtClean="0"/>
              <a:t> </a:t>
            </a:r>
            <a:br>
              <a:rPr lang="pt-BR" smtClean="0"/>
            </a:br>
            <a:r>
              <a:rPr lang="pt-BR" smtClean="0"/>
              <a:t>     </a:t>
            </a:r>
            <a:r>
              <a:rPr lang="pt-BR" smtClean="0">
                <a:hlinkClick r:id="rId6"/>
              </a:rPr>
              <a:t>Resumo</a:t>
            </a:r>
            <a:r>
              <a:rPr lang="pt-BR" smtClean="0"/>
              <a:t/>
            </a:r>
            <a:br>
              <a:rPr lang="pt-BR" smtClean="0"/>
            </a:br>
            <a:r>
              <a:rPr lang="pt-BR" b="1" smtClean="0">
                <a:hlinkClick r:id="rId3"/>
              </a:rPr>
              <a:t>2 - Coleta de dados </a:t>
            </a:r>
            <a:endParaRPr lang="pt-BR" smtClean="0"/>
          </a:p>
          <a:p>
            <a:r>
              <a:rPr lang="pt-BR" b="1" smtClean="0">
                <a:hlinkClick r:id="rId3"/>
              </a:rPr>
              <a:t>3 - Construção de histogramas </a:t>
            </a:r>
            <a:endParaRPr lang="pt-BR" smtClean="0"/>
          </a:p>
          <a:p>
            <a:r>
              <a:rPr lang="pt-BR" b="1" smtClean="0">
                <a:hlinkClick r:id="rId3"/>
              </a:rPr>
              <a:t>4 - Limites de controle </a:t>
            </a:r>
            <a:endParaRPr lang="pt-BR" smtClean="0"/>
          </a:p>
          <a:p>
            <a:r>
              <a:rPr lang="pt-BR" b="1" smtClean="0">
                <a:hlinkClick r:id="rId3"/>
              </a:rPr>
              <a:t>5 - Gráfico de controle de variáveis </a:t>
            </a:r>
            <a:endParaRPr lang="pt-BR" smtClean="0"/>
          </a:p>
          <a:p>
            <a:r>
              <a:rPr lang="pt-BR" b="1" smtClean="0">
                <a:hlinkClick r:id="rId3"/>
              </a:rPr>
              <a:t>6 - Gráfico de controle de atributos </a:t>
            </a:r>
            <a:endParaRPr lang="pt-BR" smtClean="0"/>
          </a:p>
        </p:txBody>
      </p:sp>
      <p:sp>
        <p:nvSpPr>
          <p:cNvPr id="28979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7457196-A568-438E-BC8C-6426574340EB}" type="slidenum">
              <a:rPr lang="pt-BR" smtClean="0"/>
              <a:pPr eaLnBrk="1" hangingPunct="1"/>
              <a:t>103</a:t>
            </a:fld>
            <a:endParaRPr lang="pt-BR"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Melhorias Contínuas</a:t>
            </a:r>
            <a:r>
              <a:rPr lang="pt-BR" smtClean="0"/>
              <a:t/>
            </a:r>
            <a:br>
              <a:rPr lang="pt-BR" smtClean="0"/>
            </a:br>
            <a:r>
              <a:rPr lang="pt-BR" b="1" smtClean="0"/>
              <a:t>Módulos</a:t>
            </a:r>
            <a:endParaRPr lang="pt-BR" smtClean="0"/>
          </a:p>
          <a:p>
            <a:r>
              <a:rPr lang="pt-BR" smtClean="0">
                <a:hlinkClick r:id="rId3"/>
              </a:rPr>
              <a:t>1 - Princípio de Pareto </a:t>
            </a:r>
            <a:endParaRPr lang="pt-BR" smtClean="0"/>
          </a:p>
          <a:p>
            <a:r>
              <a:rPr lang="pt-BR" smtClean="0"/>
              <a:t>     </a:t>
            </a:r>
            <a:r>
              <a:rPr lang="pt-BR" smtClean="0">
                <a:hlinkClick r:id="rId4"/>
              </a:rPr>
              <a:t>Conceitos básicos</a:t>
            </a:r>
            <a:r>
              <a:rPr lang="pt-BR" smtClean="0"/>
              <a:t> </a:t>
            </a:r>
            <a:br>
              <a:rPr lang="pt-BR" smtClean="0"/>
            </a:br>
            <a:r>
              <a:rPr lang="pt-BR" smtClean="0"/>
              <a:t>     </a:t>
            </a:r>
            <a:r>
              <a:rPr lang="pt-BR" smtClean="0">
                <a:hlinkClick r:id="rId5"/>
              </a:rPr>
              <a:t>Identificação de causas</a:t>
            </a:r>
            <a:r>
              <a:rPr lang="pt-BR" smtClean="0"/>
              <a:t> </a:t>
            </a:r>
            <a:br>
              <a:rPr lang="pt-BR" smtClean="0"/>
            </a:br>
            <a:r>
              <a:rPr lang="pt-BR" smtClean="0"/>
              <a:t>     </a:t>
            </a:r>
            <a:r>
              <a:rPr lang="pt-BR" smtClean="0">
                <a:hlinkClick r:id="rId6"/>
              </a:rPr>
              <a:t>Aplicações da Análise de Pareto</a:t>
            </a:r>
            <a:r>
              <a:rPr lang="pt-BR" smtClean="0"/>
              <a:t> </a:t>
            </a:r>
            <a:br>
              <a:rPr lang="pt-BR" smtClean="0"/>
            </a:br>
            <a:r>
              <a:rPr lang="pt-BR" smtClean="0"/>
              <a:t>     </a:t>
            </a:r>
            <a:r>
              <a:rPr lang="pt-BR" smtClean="0">
                <a:hlinkClick r:id="rId7"/>
              </a:rPr>
              <a:t>Resumo</a:t>
            </a:r>
            <a:r>
              <a:rPr lang="pt-BR" smtClean="0"/>
              <a:t> </a:t>
            </a:r>
          </a:p>
          <a:p>
            <a:r>
              <a:rPr lang="pt-BR" smtClean="0">
                <a:hlinkClick r:id="rId3"/>
              </a:rPr>
              <a:t>2 - Análise de Ishikawa </a:t>
            </a:r>
            <a:endParaRPr lang="pt-BR" smtClean="0"/>
          </a:p>
          <a:p>
            <a:r>
              <a:rPr lang="pt-BR" smtClean="0">
                <a:hlinkClick r:id="rId3"/>
              </a:rPr>
              <a:t>3 - Análise de valores </a:t>
            </a:r>
            <a:endParaRPr lang="pt-BR" smtClean="0"/>
          </a:p>
          <a:p>
            <a:r>
              <a:rPr lang="pt-BR" smtClean="0">
                <a:hlinkClick r:id="rId3"/>
              </a:rPr>
              <a:t>4 - Roteiro de melhorias </a:t>
            </a:r>
            <a:endParaRPr lang="pt-BR" smtClean="0"/>
          </a:p>
        </p:txBody>
      </p:sp>
      <p:sp>
        <p:nvSpPr>
          <p:cNvPr id="29082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F30759F-32B2-4427-A0C4-8EEAEEEC0C14}" type="slidenum">
              <a:rPr lang="pt-BR" smtClean="0"/>
              <a:pPr eaLnBrk="1" hangingPunct="1"/>
              <a:t>104</a:t>
            </a:fld>
            <a:endParaRPr lang="pt-BR"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2918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5402844-9E5E-4E98-A9AC-17174354ACB7}" type="slidenum">
              <a:rPr lang="pt-BR" smtClean="0"/>
              <a:pPr eaLnBrk="1" hangingPunct="1"/>
              <a:t>105</a:t>
            </a:fld>
            <a:endParaRPr lang="pt-BR"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Planejamento Estratégico de Marketing</a:t>
            </a:r>
            <a:r>
              <a:rPr lang="pt-BR" smtClean="0"/>
              <a:t/>
            </a:r>
            <a:br>
              <a:rPr lang="pt-BR" smtClean="0"/>
            </a:br>
            <a:r>
              <a:rPr lang="pt-BR" b="1" smtClean="0"/>
              <a:t>Módulos</a:t>
            </a:r>
            <a:endParaRPr lang="pt-BR" smtClean="0"/>
          </a:p>
          <a:p>
            <a:r>
              <a:rPr lang="pt-BR" b="1" smtClean="0">
                <a:hlinkClick r:id="rId3"/>
              </a:rPr>
              <a:t>1 - Noções de Marketing Estratégico </a:t>
            </a:r>
            <a:endParaRPr lang="pt-BR" smtClean="0"/>
          </a:p>
          <a:p>
            <a:r>
              <a:rPr lang="pt-BR" smtClean="0"/>
              <a:t>     </a:t>
            </a:r>
            <a:r>
              <a:rPr lang="pt-BR" smtClean="0">
                <a:hlinkClick r:id="rId4"/>
              </a:rPr>
              <a:t>Conceituando marketing</a:t>
            </a:r>
            <a:r>
              <a:rPr lang="pt-BR" smtClean="0"/>
              <a:t> </a:t>
            </a:r>
            <a:br>
              <a:rPr lang="pt-BR" smtClean="0"/>
            </a:br>
            <a:r>
              <a:rPr lang="pt-BR" smtClean="0"/>
              <a:t>     </a:t>
            </a:r>
            <a:r>
              <a:rPr lang="pt-BR" smtClean="0">
                <a:hlinkClick r:id="rId5"/>
              </a:rPr>
              <a:t>Gerenciamento do Valor para o Cliente</a:t>
            </a:r>
            <a:r>
              <a:rPr lang="pt-BR" smtClean="0"/>
              <a:t> </a:t>
            </a:r>
            <a:br>
              <a:rPr lang="pt-BR" smtClean="0"/>
            </a:br>
            <a:r>
              <a:rPr lang="pt-BR" smtClean="0"/>
              <a:t>     </a:t>
            </a:r>
            <a:r>
              <a:rPr lang="pt-BR" smtClean="0">
                <a:hlinkClick r:id="rId6"/>
              </a:rPr>
              <a:t>Construindo a noção de Marketing Estratégico</a:t>
            </a:r>
            <a:r>
              <a:rPr lang="pt-BR" smtClean="0"/>
              <a:t> </a:t>
            </a:r>
            <a:br>
              <a:rPr lang="pt-BR" smtClean="0"/>
            </a:br>
            <a:r>
              <a:rPr lang="pt-BR" smtClean="0"/>
              <a:t>     </a:t>
            </a:r>
            <a:r>
              <a:rPr lang="pt-BR" smtClean="0">
                <a:hlinkClick r:id="rId7"/>
              </a:rPr>
              <a:t>Resumo</a:t>
            </a:r>
            <a:r>
              <a:rPr lang="pt-BR" smtClean="0"/>
              <a:t> </a:t>
            </a:r>
            <a:br>
              <a:rPr lang="pt-BR" smtClean="0"/>
            </a:br>
            <a:r>
              <a:rPr lang="pt-BR" b="1" smtClean="0"/>
              <a:t>2 - O Marketing e a Estrutura Organizacional</a:t>
            </a:r>
            <a:br>
              <a:rPr lang="pt-BR" b="1" smtClean="0"/>
            </a:br>
            <a:r>
              <a:rPr lang="pt-BR" b="1" smtClean="0"/>
              <a:t>3 - Customer Equity</a:t>
            </a:r>
            <a:br>
              <a:rPr lang="pt-BR" b="1" smtClean="0"/>
            </a:br>
            <a:endParaRPr lang="pt-BR" smtClean="0"/>
          </a:p>
        </p:txBody>
      </p:sp>
      <p:sp>
        <p:nvSpPr>
          <p:cNvPr id="29286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AC16806-0C96-48E2-807C-06A673C71F5D}" type="slidenum">
              <a:rPr lang="pt-BR" smtClean="0"/>
              <a:pPr eaLnBrk="1" hangingPunct="1"/>
              <a:t>106</a:t>
            </a:fld>
            <a:endParaRPr lang="pt-BR"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Mensuração e Previsão de Demanda</a:t>
            </a:r>
            <a:r>
              <a:rPr lang="pt-BR" smtClean="0"/>
              <a:t/>
            </a:r>
            <a:br>
              <a:rPr lang="pt-BR" smtClean="0"/>
            </a:br>
            <a:r>
              <a:rPr lang="pt-BR" b="1" smtClean="0"/>
              <a:t>Módulos</a:t>
            </a:r>
            <a:endParaRPr lang="pt-BR" smtClean="0"/>
          </a:p>
          <a:p>
            <a:r>
              <a:rPr lang="pt-BR" smtClean="0">
                <a:hlinkClick r:id="rId3"/>
              </a:rPr>
              <a:t>1 - Mensuração de Mercado Qualificado </a:t>
            </a:r>
            <a:r>
              <a:rPr lang="pt-BR" smtClean="0"/>
              <a:t/>
            </a:r>
            <a:br>
              <a:rPr lang="pt-BR" smtClean="0"/>
            </a:br>
            <a:r>
              <a:rPr lang="pt-BR" smtClean="0"/>
              <a:t>     </a:t>
            </a:r>
            <a:r>
              <a:rPr lang="pt-BR" smtClean="0">
                <a:hlinkClick r:id="rId4"/>
              </a:rPr>
              <a:t>Principais Fórmulas de Mensuração de Demanda</a:t>
            </a:r>
            <a:r>
              <a:rPr lang="pt-BR" smtClean="0"/>
              <a:t> </a:t>
            </a:r>
            <a:br>
              <a:rPr lang="pt-BR" smtClean="0"/>
            </a:br>
            <a:r>
              <a:rPr lang="pt-BR" smtClean="0"/>
              <a:t>     </a:t>
            </a:r>
            <a:r>
              <a:rPr lang="pt-BR" smtClean="0">
                <a:hlinkClick r:id="rId5"/>
              </a:rPr>
              <a:t>Previsão de Demanda Futura</a:t>
            </a:r>
            <a:r>
              <a:rPr lang="pt-BR" smtClean="0"/>
              <a:t> </a:t>
            </a:r>
            <a:br>
              <a:rPr lang="pt-BR" smtClean="0"/>
            </a:br>
            <a:r>
              <a:rPr lang="pt-BR" smtClean="0"/>
              <a:t>     </a:t>
            </a:r>
            <a:r>
              <a:rPr lang="pt-BR" smtClean="0">
                <a:hlinkClick r:id="rId6"/>
              </a:rPr>
              <a:t>Resumo</a:t>
            </a:r>
            <a:r>
              <a:rPr lang="pt-BR" smtClean="0"/>
              <a:t> </a:t>
            </a:r>
          </a:p>
          <a:p>
            <a:r>
              <a:rPr lang="pt-BR" smtClean="0">
                <a:hlinkClick r:id="rId3"/>
              </a:rPr>
              <a:t>2 - Análise Macroambiental </a:t>
            </a:r>
            <a:endParaRPr lang="pt-BR" smtClean="0"/>
          </a:p>
          <a:p>
            <a:r>
              <a:rPr lang="pt-BR" smtClean="0">
                <a:hlinkClick r:id="rId3"/>
              </a:rPr>
              <a:t>3 - Principais Barreiras de Entrada em Mercados Competitivos </a:t>
            </a:r>
            <a:endParaRPr lang="pt-BR" smtClean="0"/>
          </a:p>
        </p:txBody>
      </p:sp>
      <p:sp>
        <p:nvSpPr>
          <p:cNvPr id="29389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44DA2B8-C4F7-46C7-812B-332D31EAD1EE}" type="slidenum">
              <a:rPr lang="pt-BR" smtClean="0"/>
              <a:pPr eaLnBrk="1" hangingPunct="1"/>
              <a:t>107</a:t>
            </a:fld>
            <a:endParaRPr lang="pt-BR"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29491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C819F3B-93F5-4639-983B-924D9855B34E}" type="slidenum">
              <a:rPr lang="pt-BR" smtClean="0"/>
              <a:pPr eaLnBrk="1" hangingPunct="1"/>
              <a:t>108</a:t>
            </a:fld>
            <a:endParaRPr lang="pt-BR"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a:t>
            </a:r>
            <a:r>
              <a:rPr lang="pt-BR" smtClean="0"/>
              <a:t>As Teorias Organizacionais E Suas Metáforas Iniciais</a:t>
            </a:r>
          </a:p>
          <a:p>
            <a:r>
              <a:rPr lang="pt-BR" b="1" smtClean="0"/>
              <a:t>Módulos</a:t>
            </a:r>
            <a:endParaRPr lang="pt-BR" smtClean="0"/>
          </a:p>
          <a:p>
            <a:r>
              <a:rPr lang="pt-BR" b="1" smtClean="0">
                <a:hlinkClick r:id="rId3"/>
              </a:rPr>
              <a:t>1 - As Primeiras Estruturas Organizacionais Vistas Como Máquinas </a:t>
            </a:r>
            <a:endParaRPr lang="pt-BR" smtClean="0"/>
          </a:p>
          <a:p>
            <a:r>
              <a:rPr lang="pt-BR" smtClean="0"/>
              <a:t>     </a:t>
            </a:r>
            <a:r>
              <a:rPr lang="pt-BR" smtClean="0">
                <a:hlinkClick r:id="rId4"/>
              </a:rPr>
              <a:t>O estudo das teorias organizacionais por meio de metáforas</a:t>
            </a:r>
            <a:r>
              <a:rPr lang="pt-BR" smtClean="0"/>
              <a:t> </a:t>
            </a:r>
            <a:br>
              <a:rPr lang="pt-BR" smtClean="0"/>
            </a:br>
            <a:r>
              <a:rPr lang="pt-BR" smtClean="0"/>
              <a:t>     </a:t>
            </a:r>
            <a:r>
              <a:rPr lang="pt-BR" smtClean="0">
                <a:hlinkClick r:id="rId5"/>
              </a:rPr>
              <a:t>A organização como máquina</a:t>
            </a:r>
            <a:r>
              <a:rPr lang="pt-BR" smtClean="0"/>
              <a:t> </a:t>
            </a:r>
            <a:br>
              <a:rPr lang="pt-BR" smtClean="0"/>
            </a:br>
            <a:r>
              <a:rPr lang="pt-BR" smtClean="0"/>
              <a:t>     </a:t>
            </a:r>
            <a:r>
              <a:rPr lang="pt-BR" smtClean="0">
                <a:hlinkClick r:id="rId6"/>
              </a:rPr>
              <a:t>Limitações e benefícios do uso da metáfora da organização como máquina</a:t>
            </a:r>
            <a:r>
              <a:rPr lang="pt-BR" smtClean="0"/>
              <a:t> </a:t>
            </a:r>
            <a:br>
              <a:rPr lang="pt-BR" smtClean="0"/>
            </a:br>
            <a:r>
              <a:rPr lang="pt-BR" smtClean="0"/>
              <a:t>     </a:t>
            </a:r>
            <a:r>
              <a:rPr lang="pt-BR" smtClean="0">
                <a:hlinkClick r:id="rId7"/>
              </a:rPr>
              <a:t>Resumo</a:t>
            </a:r>
            <a:r>
              <a:rPr lang="pt-BR" smtClean="0"/>
              <a:t> </a:t>
            </a:r>
          </a:p>
          <a:p>
            <a:r>
              <a:rPr lang="pt-BR" b="1" smtClean="0">
                <a:hlinkClick r:id="rId3"/>
              </a:rPr>
              <a:t>2 - A Estrutura Burocrática: Ainda Uma Concepção Mecânica </a:t>
            </a:r>
            <a:endParaRPr lang="pt-BR" smtClean="0"/>
          </a:p>
          <a:p>
            <a:r>
              <a:rPr lang="pt-BR" b="1" smtClean="0">
                <a:hlinkClick r:id="rId3"/>
              </a:rPr>
              <a:t>3 - A Metáfora da Organização como Organismo </a:t>
            </a:r>
            <a:endParaRPr lang="pt-BR" smtClean="0"/>
          </a:p>
        </p:txBody>
      </p:sp>
      <p:sp>
        <p:nvSpPr>
          <p:cNvPr id="29594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370F0EE-502D-4718-8D0A-C6AD4FE12425}" type="slidenum">
              <a:rPr lang="pt-BR" smtClean="0"/>
              <a:pPr eaLnBrk="1" hangingPunct="1"/>
              <a:t>109</a:t>
            </a:fld>
            <a:endParaRPr lang="pt-BR"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a:t>
            </a:r>
            <a:r>
              <a:rPr lang="pt-BR" smtClean="0"/>
              <a:t>As Metáforas das Teorias Organizacionais Contemporâneas</a:t>
            </a:r>
          </a:p>
          <a:p>
            <a:r>
              <a:rPr lang="pt-BR" b="1" smtClean="0"/>
              <a:t>Módulos</a:t>
            </a:r>
            <a:endParaRPr lang="pt-BR" smtClean="0"/>
          </a:p>
          <a:p>
            <a:r>
              <a:rPr lang="pt-BR" b="1" smtClean="0">
                <a:hlinkClick r:id="rId3"/>
              </a:rPr>
              <a:t>1 - </a:t>
            </a:r>
            <a:r>
              <a:rPr lang="pt-BR" smtClean="0">
                <a:hlinkClick r:id="rId3"/>
              </a:rPr>
              <a:t>As Organizações Como Cérebros </a:t>
            </a:r>
            <a:endParaRPr lang="pt-BR" smtClean="0"/>
          </a:p>
          <a:p>
            <a:r>
              <a:rPr lang="pt-BR" smtClean="0"/>
              <a:t>      </a:t>
            </a:r>
            <a:r>
              <a:rPr lang="pt-BR" smtClean="0">
                <a:hlinkClick r:id="rId4"/>
              </a:rPr>
              <a:t>Os cérebros são diferentes das máquinas?</a:t>
            </a:r>
            <a:r>
              <a:rPr lang="pt-BR" smtClean="0"/>
              <a:t> </a:t>
            </a:r>
            <a:br>
              <a:rPr lang="pt-BR" smtClean="0"/>
            </a:br>
            <a:r>
              <a:rPr lang="pt-BR" smtClean="0"/>
              <a:t>     </a:t>
            </a:r>
            <a:r>
              <a:rPr lang="pt-BR" smtClean="0">
                <a:hlinkClick r:id="rId5"/>
              </a:rPr>
              <a:t>As organizações como cérebros processadores de informações</a:t>
            </a:r>
            <a:r>
              <a:rPr lang="pt-BR" smtClean="0"/>
              <a:t> </a:t>
            </a:r>
            <a:br>
              <a:rPr lang="pt-BR" smtClean="0"/>
            </a:br>
            <a:r>
              <a:rPr lang="pt-BR" smtClean="0"/>
              <a:t>     </a:t>
            </a:r>
            <a:r>
              <a:rPr lang="pt-BR" smtClean="0">
                <a:hlinkClick r:id="rId6"/>
              </a:rPr>
              <a:t>Criando Organizações que Aprendem</a:t>
            </a:r>
            <a:r>
              <a:rPr lang="pt-BR" smtClean="0"/>
              <a:t> </a:t>
            </a:r>
            <a:br>
              <a:rPr lang="pt-BR" smtClean="0"/>
            </a:br>
            <a:r>
              <a:rPr lang="pt-BR" smtClean="0"/>
              <a:t>     </a:t>
            </a:r>
            <a:r>
              <a:rPr lang="pt-BR" smtClean="0">
                <a:hlinkClick r:id="rId7"/>
              </a:rPr>
              <a:t>Vantagens e Desvantagens da metáfora</a:t>
            </a:r>
            <a:r>
              <a:rPr lang="pt-BR" smtClean="0"/>
              <a:t> </a:t>
            </a:r>
            <a:br>
              <a:rPr lang="pt-BR" smtClean="0"/>
            </a:br>
            <a:r>
              <a:rPr lang="pt-BR" smtClean="0"/>
              <a:t>     </a:t>
            </a:r>
            <a:r>
              <a:rPr lang="pt-BR" smtClean="0">
                <a:hlinkClick r:id="rId8"/>
              </a:rPr>
              <a:t>Resumo</a:t>
            </a:r>
            <a:r>
              <a:rPr lang="pt-BR" smtClean="0"/>
              <a:t> </a:t>
            </a:r>
          </a:p>
          <a:p>
            <a:r>
              <a:rPr lang="pt-BR" b="1" smtClean="0">
                <a:hlinkClick r:id="rId3"/>
              </a:rPr>
              <a:t>2 - </a:t>
            </a:r>
            <a:r>
              <a:rPr lang="pt-BR" smtClean="0">
                <a:hlinkClick r:id="rId3"/>
              </a:rPr>
              <a:t>As Organizações Como Cultura </a:t>
            </a:r>
            <a:endParaRPr lang="pt-BR" smtClean="0"/>
          </a:p>
          <a:p>
            <a:r>
              <a:rPr lang="pt-BR" b="1" smtClean="0">
                <a:hlinkClick r:id="rId3"/>
              </a:rPr>
              <a:t>3 - </a:t>
            </a:r>
            <a:r>
              <a:rPr lang="pt-BR" smtClean="0">
                <a:hlinkClick r:id="rId3"/>
              </a:rPr>
              <a:t>As Organizações Como Sistemas Políticos </a:t>
            </a:r>
            <a:endParaRPr lang="pt-BR" smtClean="0"/>
          </a:p>
        </p:txBody>
      </p:sp>
      <p:sp>
        <p:nvSpPr>
          <p:cNvPr id="29696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0247454-2DE2-4D04-B84B-49DA290F406B}" type="slidenum">
              <a:rPr lang="pt-BR" smtClean="0"/>
              <a:pPr eaLnBrk="1" hangingPunct="1"/>
              <a:t>110</a:t>
            </a:fld>
            <a:endParaRPr lang="pt-BR"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29798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0055175-2A6F-468A-AEC1-61DF1C7BC85F}" type="slidenum">
              <a:rPr lang="pt-BR" smtClean="0"/>
              <a:pPr eaLnBrk="1" hangingPunct="1"/>
              <a:t>111</a:t>
            </a:fld>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a:t>
            </a:r>
            <a:r>
              <a:rPr lang="pt-BR" smtClean="0"/>
              <a:t>Aspectos Básicos da Contabilidade </a:t>
            </a:r>
          </a:p>
          <a:p>
            <a:r>
              <a:rPr lang="pt-BR" b="1" smtClean="0"/>
              <a:t>Módulos</a:t>
            </a:r>
            <a:endParaRPr lang="pt-BR" smtClean="0"/>
          </a:p>
          <a:p>
            <a:r>
              <a:rPr lang="pt-BR" b="1" smtClean="0">
                <a:hlinkClick r:id="rId3"/>
              </a:rPr>
              <a:t>1 - </a:t>
            </a:r>
            <a:r>
              <a:rPr lang="pt-BR" smtClean="0">
                <a:hlinkClick r:id="rId3"/>
              </a:rPr>
              <a:t>Origem Histórica e Conceitos Contábeis </a:t>
            </a:r>
            <a:endParaRPr lang="pt-BR" smtClean="0"/>
          </a:p>
          <a:p>
            <a:r>
              <a:rPr lang="pt-BR" smtClean="0"/>
              <a:t>     </a:t>
            </a:r>
            <a:r>
              <a:rPr lang="pt-BR" smtClean="0">
                <a:hlinkClick r:id="rId4"/>
              </a:rPr>
              <a:t>História da Contabilidade</a:t>
            </a:r>
            <a:r>
              <a:rPr lang="pt-BR" smtClean="0"/>
              <a:t> </a:t>
            </a:r>
            <a:br>
              <a:rPr lang="pt-BR" smtClean="0"/>
            </a:br>
            <a:r>
              <a:rPr lang="pt-BR" smtClean="0"/>
              <a:t>     </a:t>
            </a:r>
            <a:r>
              <a:rPr lang="pt-BR" smtClean="0">
                <a:hlinkClick r:id="rId5"/>
              </a:rPr>
              <a:t>A Contabilidade no Brasil</a:t>
            </a:r>
            <a:r>
              <a:rPr lang="pt-BR" smtClean="0"/>
              <a:t> </a:t>
            </a:r>
            <a:br>
              <a:rPr lang="pt-BR" smtClean="0"/>
            </a:br>
            <a:r>
              <a:rPr lang="pt-BR" smtClean="0"/>
              <a:t>     </a:t>
            </a:r>
            <a:r>
              <a:rPr lang="pt-BR" smtClean="0">
                <a:hlinkClick r:id="rId6"/>
              </a:rPr>
              <a:t>A Terminologia Contábil</a:t>
            </a:r>
            <a:r>
              <a:rPr lang="pt-BR" smtClean="0"/>
              <a:t> </a:t>
            </a:r>
            <a:br>
              <a:rPr lang="pt-BR" smtClean="0"/>
            </a:br>
            <a:r>
              <a:rPr lang="pt-BR" smtClean="0"/>
              <a:t>     </a:t>
            </a:r>
            <a:r>
              <a:rPr lang="pt-BR" smtClean="0">
                <a:hlinkClick r:id="rId7"/>
              </a:rPr>
              <a:t>Conceito e abrangência da contabilidade</a:t>
            </a:r>
            <a:r>
              <a:rPr lang="pt-BR" smtClean="0"/>
              <a:t> </a:t>
            </a:r>
            <a:br>
              <a:rPr lang="pt-BR" smtClean="0"/>
            </a:br>
            <a:r>
              <a:rPr lang="pt-BR" smtClean="0"/>
              <a:t>     </a:t>
            </a:r>
            <a:r>
              <a:rPr lang="pt-BR" smtClean="0">
                <a:hlinkClick r:id="rId8"/>
              </a:rPr>
              <a:t>Objetivo e usuários da Contabilidade</a:t>
            </a:r>
            <a:r>
              <a:rPr lang="pt-BR" smtClean="0"/>
              <a:t> </a:t>
            </a:r>
            <a:br>
              <a:rPr lang="pt-BR" smtClean="0"/>
            </a:br>
            <a:r>
              <a:rPr lang="pt-BR" smtClean="0"/>
              <a:t>     </a:t>
            </a:r>
            <a:r>
              <a:rPr lang="pt-BR" smtClean="0">
                <a:hlinkClick r:id="rId9"/>
              </a:rPr>
              <a:t>Resumo</a:t>
            </a:r>
            <a:r>
              <a:rPr lang="pt-BR" smtClean="0"/>
              <a:t> </a:t>
            </a:r>
          </a:p>
          <a:p>
            <a:r>
              <a:rPr lang="pt-BR" smtClean="0"/>
              <a:t> </a:t>
            </a:r>
            <a:r>
              <a:rPr lang="pt-BR" b="1" smtClean="0">
                <a:hlinkClick r:id="rId3"/>
              </a:rPr>
              <a:t>2 - </a:t>
            </a:r>
            <a:r>
              <a:rPr lang="pt-BR" smtClean="0">
                <a:hlinkClick r:id="rId3"/>
              </a:rPr>
              <a:t>Princípios, Convenções e Normas Contábeis </a:t>
            </a:r>
            <a:endParaRPr lang="pt-BR" smtClean="0"/>
          </a:p>
        </p:txBody>
      </p:sp>
      <p:sp>
        <p:nvSpPr>
          <p:cNvPr id="19763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382864F-CF41-4A66-8A5F-A44C02E8A540}" type="slidenum">
              <a:rPr lang="pt-BR" smtClean="0"/>
              <a:pPr eaLnBrk="1" hangingPunct="1"/>
              <a:t>13</a:t>
            </a:fld>
            <a:endParaRPr lang="pt-BR"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Noções Básicas da AE</a:t>
            </a:r>
            <a:r>
              <a:rPr lang="pt-BR" smtClean="0"/>
              <a:t/>
            </a:r>
            <a:br>
              <a:rPr lang="pt-BR" smtClean="0"/>
            </a:br>
            <a:r>
              <a:rPr lang="pt-BR" b="1" smtClean="0"/>
              <a:t>Módulos</a:t>
            </a:r>
            <a:endParaRPr lang="pt-BR" smtClean="0"/>
          </a:p>
          <a:p>
            <a:r>
              <a:rPr lang="pt-BR" b="1" smtClean="0">
                <a:hlinkClick r:id="rId3"/>
              </a:rPr>
              <a:t>1 - Conceitos fundamentais </a:t>
            </a:r>
            <a:r>
              <a:rPr lang="pt-BR" b="1" smtClean="0"/>
              <a:t/>
            </a:r>
            <a:br>
              <a:rPr lang="pt-BR" b="1" smtClean="0"/>
            </a:br>
            <a:r>
              <a:rPr lang="pt-BR" smtClean="0"/>
              <a:t>     </a:t>
            </a:r>
            <a:r>
              <a:rPr lang="pt-BR" smtClean="0">
                <a:hlinkClick r:id="rId4"/>
              </a:rPr>
              <a:t>Introdução</a:t>
            </a:r>
            <a:r>
              <a:rPr lang="pt-BR" smtClean="0"/>
              <a:t> </a:t>
            </a:r>
            <a:br>
              <a:rPr lang="pt-BR" smtClean="0"/>
            </a:br>
            <a:r>
              <a:rPr lang="pt-BR" smtClean="0"/>
              <a:t>     </a:t>
            </a:r>
            <a:r>
              <a:rPr lang="pt-BR" smtClean="0">
                <a:hlinkClick r:id="rId5"/>
              </a:rPr>
              <a:t>Conceitos específicos fundamentais</a:t>
            </a:r>
            <a:r>
              <a:rPr lang="pt-BR" smtClean="0"/>
              <a:t> </a:t>
            </a:r>
            <a:br>
              <a:rPr lang="pt-BR" smtClean="0"/>
            </a:br>
            <a:r>
              <a:rPr lang="pt-BR" smtClean="0"/>
              <a:t>     </a:t>
            </a:r>
            <a:r>
              <a:rPr lang="pt-BR" smtClean="0">
                <a:hlinkClick r:id="rId6"/>
              </a:rPr>
              <a:t>Níveis e tipos de planejamento</a:t>
            </a:r>
            <a:r>
              <a:rPr lang="pt-BR" smtClean="0"/>
              <a:t> </a:t>
            </a:r>
            <a:br>
              <a:rPr lang="pt-BR" smtClean="0"/>
            </a:br>
            <a:r>
              <a:rPr lang="pt-BR" smtClean="0"/>
              <a:t>     </a:t>
            </a:r>
            <a:r>
              <a:rPr lang="pt-BR" smtClean="0">
                <a:hlinkClick r:id="rId7"/>
              </a:rPr>
              <a:t>Visões estratégica e mecanicista</a:t>
            </a:r>
            <a:r>
              <a:rPr lang="pt-BR" smtClean="0"/>
              <a:t> </a:t>
            </a:r>
            <a:br>
              <a:rPr lang="pt-BR" smtClean="0"/>
            </a:br>
            <a:r>
              <a:rPr lang="pt-BR" smtClean="0"/>
              <a:t>     </a:t>
            </a:r>
            <a:r>
              <a:rPr lang="pt-BR" smtClean="0">
                <a:hlinkClick r:id="rId8"/>
              </a:rPr>
              <a:t>Filosofias do planejamento</a:t>
            </a:r>
            <a:r>
              <a:rPr lang="pt-BR" smtClean="0"/>
              <a:t> </a:t>
            </a:r>
            <a:br>
              <a:rPr lang="pt-BR" smtClean="0"/>
            </a:br>
            <a:r>
              <a:rPr lang="pt-BR" smtClean="0"/>
              <a:t>     </a:t>
            </a:r>
            <a:r>
              <a:rPr lang="pt-BR" smtClean="0">
                <a:hlinkClick r:id="rId9"/>
              </a:rPr>
              <a:t>Resumo</a:t>
            </a:r>
            <a:r>
              <a:rPr lang="pt-BR" smtClean="0"/>
              <a:t> </a:t>
            </a:r>
            <a:br>
              <a:rPr lang="pt-BR" smtClean="0"/>
            </a:br>
            <a:r>
              <a:rPr lang="pt-BR" b="1" smtClean="0">
                <a:hlinkClick r:id="rId3"/>
              </a:rPr>
              <a:t>2 - Função do planejamento </a:t>
            </a:r>
            <a:r>
              <a:rPr lang="pt-BR" b="1" smtClean="0"/>
              <a:t/>
            </a:r>
            <a:br>
              <a:rPr lang="pt-BR" b="1" smtClean="0"/>
            </a:br>
            <a:r>
              <a:rPr lang="pt-BR" b="1" smtClean="0">
                <a:hlinkClick r:id="rId3"/>
              </a:rPr>
              <a:t>3 - O planejamento estratégico </a:t>
            </a:r>
            <a:endParaRPr lang="pt-BR" smtClean="0"/>
          </a:p>
        </p:txBody>
      </p:sp>
      <p:sp>
        <p:nvSpPr>
          <p:cNvPr id="29901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ABE422B-8888-4B24-9031-07420DD23A1F}" type="slidenum">
              <a:rPr lang="pt-BR" smtClean="0"/>
              <a:pPr eaLnBrk="1" hangingPunct="1"/>
              <a:t>112</a:t>
            </a:fld>
            <a:endParaRPr lang="pt-BR"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Etapas da elaboração do planejamento estratégico</a:t>
            </a:r>
            <a:r>
              <a:rPr lang="pt-BR" smtClean="0"/>
              <a:t/>
            </a:r>
            <a:br>
              <a:rPr lang="pt-BR" smtClean="0"/>
            </a:br>
            <a:r>
              <a:rPr lang="pt-BR" b="1" smtClean="0"/>
              <a:t>Módulos</a:t>
            </a:r>
            <a:endParaRPr lang="pt-BR" smtClean="0"/>
          </a:p>
          <a:p>
            <a:r>
              <a:rPr lang="pt-BR" smtClean="0">
                <a:hlinkClick r:id="rId3"/>
              </a:rPr>
              <a:t>1 - Diagnóstico estratégico </a:t>
            </a:r>
            <a:r>
              <a:rPr lang="pt-BR" smtClean="0"/>
              <a:t/>
            </a:r>
            <a:br>
              <a:rPr lang="pt-BR" smtClean="0"/>
            </a:br>
            <a:r>
              <a:rPr lang="pt-BR" smtClean="0"/>
              <a:t>     </a:t>
            </a:r>
            <a:r>
              <a:rPr lang="pt-BR" smtClean="0">
                <a:hlinkClick r:id="rId4"/>
              </a:rPr>
              <a:t>Diagnóstico estratégico</a:t>
            </a:r>
            <a:r>
              <a:rPr lang="pt-BR" smtClean="0"/>
              <a:t> </a:t>
            </a:r>
            <a:br>
              <a:rPr lang="pt-BR" smtClean="0"/>
            </a:br>
            <a:r>
              <a:rPr lang="pt-BR" smtClean="0"/>
              <a:t>     </a:t>
            </a:r>
            <a:r>
              <a:rPr lang="pt-BR" smtClean="0">
                <a:hlinkClick r:id="rId5"/>
              </a:rPr>
              <a:t>Elementos do diagnóstico estratégico</a:t>
            </a:r>
            <a:r>
              <a:rPr lang="pt-BR" smtClean="0"/>
              <a:t> </a:t>
            </a:r>
            <a:br>
              <a:rPr lang="pt-BR" smtClean="0"/>
            </a:br>
            <a:r>
              <a:rPr lang="pt-BR" smtClean="0"/>
              <a:t>     </a:t>
            </a:r>
            <a:r>
              <a:rPr lang="pt-BR" smtClean="0">
                <a:hlinkClick r:id="rId6"/>
              </a:rPr>
              <a:t>Análise do sistema de planejamento e controle </a:t>
            </a:r>
            <a:br>
              <a:rPr lang="pt-BR" smtClean="0">
                <a:hlinkClick r:id="rId6"/>
              </a:rPr>
            </a:br>
            <a:r>
              <a:rPr lang="pt-BR" smtClean="0">
                <a:hlinkClick r:id="rId6"/>
              </a:rPr>
              <a:t>     financeiro</a:t>
            </a:r>
            <a:r>
              <a:rPr lang="pt-BR" smtClean="0"/>
              <a:t> </a:t>
            </a:r>
            <a:br>
              <a:rPr lang="pt-BR" smtClean="0"/>
            </a:br>
            <a:r>
              <a:rPr lang="pt-BR" smtClean="0"/>
              <a:t>     </a:t>
            </a:r>
            <a:r>
              <a:rPr lang="pt-BR" smtClean="0">
                <a:hlinkClick r:id="rId7"/>
              </a:rPr>
              <a:t>Resumo</a:t>
            </a:r>
            <a:r>
              <a:rPr lang="pt-BR" smtClean="0"/>
              <a:t> </a:t>
            </a:r>
          </a:p>
          <a:p>
            <a:r>
              <a:rPr lang="pt-BR" smtClean="0">
                <a:hlinkClick r:id="rId3"/>
              </a:rPr>
              <a:t>2 - Missão da empresa </a:t>
            </a:r>
            <a:endParaRPr lang="pt-BR" smtClean="0"/>
          </a:p>
          <a:p>
            <a:r>
              <a:rPr lang="pt-BR" smtClean="0">
                <a:hlinkClick r:id="rId3"/>
              </a:rPr>
              <a:t>3 - Objetivos organizacionais </a:t>
            </a:r>
            <a:endParaRPr lang="pt-BR" smtClean="0"/>
          </a:p>
          <a:p>
            <a:r>
              <a:rPr lang="pt-BR" smtClean="0">
                <a:hlinkClick r:id="rId3"/>
              </a:rPr>
              <a:t>4 - Estratégias organizacionais </a:t>
            </a:r>
            <a:endParaRPr lang="pt-BR" smtClean="0"/>
          </a:p>
          <a:p>
            <a:r>
              <a:rPr lang="pt-BR" smtClean="0">
                <a:hlinkClick r:id="rId3"/>
              </a:rPr>
              <a:t>5 - Finalizando o planejamento estratégico </a:t>
            </a:r>
            <a:endParaRPr lang="pt-BR" smtClean="0"/>
          </a:p>
        </p:txBody>
      </p:sp>
      <p:sp>
        <p:nvSpPr>
          <p:cNvPr id="30003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53FB744-AE47-4B8A-9884-E9BABF863EB6}" type="slidenum">
              <a:rPr lang="pt-BR" smtClean="0"/>
              <a:pPr eaLnBrk="1" hangingPunct="1"/>
              <a:t>113</a:t>
            </a:fld>
            <a:endParaRPr lang="pt-BR"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30106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BC36DB5-6237-40BE-846A-5572E02ECCC4}" type="slidenum">
              <a:rPr lang="pt-BR" smtClean="0"/>
              <a:pPr eaLnBrk="1" hangingPunct="1"/>
              <a:t>114</a:t>
            </a:fld>
            <a:endParaRPr lang="pt-BR"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A Microeconomia e o Pensamento Econômico  </a:t>
            </a:r>
            <a:endParaRPr lang="pt-BR" smtClean="0"/>
          </a:p>
          <a:p>
            <a:r>
              <a:rPr lang="pt-BR" smtClean="0"/>
              <a:t>Módulos</a:t>
            </a:r>
          </a:p>
          <a:p>
            <a:r>
              <a:rPr lang="pt-BR" b="1" smtClean="0">
                <a:hlinkClick r:id="rId3"/>
              </a:rPr>
              <a:t>1 - Conceitos Básicos </a:t>
            </a:r>
            <a:endParaRPr lang="pt-BR" smtClean="0"/>
          </a:p>
          <a:p>
            <a:r>
              <a:rPr lang="pt-BR" smtClean="0"/>
              <a:t>     </a:t>
            </a:r>
            <a:r>
              <a:rPr lang="pt-BR" smtClean="0">
                <a:hlinkClick r:id="rId4"/>
              </a:rPr>
              <a:t>Conceitos econômicos básicos</a:t>
            </a:r>
            <a:r>
              <a:rPr lang="pt-BR" smtClean="0"/>
              <a:t> </a:t>
            </a:r>
            <a:br>
              <a:rPr lang="pt-BR" smtClean="0"/>
            </a:br>
            <a:r>
              <a:rPr lang="pt-BR" smtClean="0"/>
              <a:t>     </a:t>
            </a:r>
            <a:r>
              <a:rPr lang="pt-BR" smtClean="0">
                <a:hlinkClick r:id="rId5"/>
              </a:rPr>
              <a:t>Sistemas econômicos</a:t>
            </a:r>
            <a:r>
              <a:rPr lang="pt-BR" smtClean="0"/>
              <a:t> </a:t>
            </a:r>
            <a:br>
              <a:rPr lang="pt-BR" smtClean="0"/>
            </a:br>
            <a:r>
              <a:rPr lang="pt-BR" smtClean="0"/>
              <a:t>     </a:t>
            </a:r>
            <a:r>
              <a:rPr lang="pt-BR" smtClean="0">
                <a:hlinkClick r:id="rId6"/>
              </a:rPr>
              <a:t>Problemas econômicos fundamentais</a:t>
            </a:r>
            <a:r>
              <a:rPr lang="pt-BR" smtClean="0"/>
              <a:t> </a:t>
            </a:r>
            <a:br>
              <a:rPr lang="pt-BR" smtClean="0"/>
            </a:br>
            <a:r>
              <a:rPr lang="pt-BR" smtClean="0"/>
              <a:t>     </a:t>
            </a:r>
            <a:r>
              <a:rPr lang="pt-BR" smtClean="0">
                <a:hlinkClick r:id="rId7"/>
              </a:rPr>
              <a:t>Curva de possibilidade de produção e custo de oportunidade</a:t>
            </a:r>
            <a:r>
              <a:rPr lang="pt-BR" smtClean="0"/>
              <a:t> </a:t>
            </a:r>
            <a:br>
              <a:rPr lang="pt-BR" smtClean="0"/>
            </a:br>
            <a:r>
              <a:rPr lang="pt-BR" smtClean="0"/>
              <a:t>     </a:t>
            </a:r>
            <a:r>
              <a:rPr lang="pt-BR" smtClean="0">
                <a:hlinkClick r:id="rId8"/>
              </a:rPr>
              <a:t>Resumo</a:t>
            </a:r>
            <a:r>
              <a:rPr lang="pt-BR" smtClean="0"/>
              <a:t> </a:t>
            </a:r>
          </a:p>
          <a:p>
            <a:r>
              <a:rPr lang="pt-BR" b="1" smtClean="0">
                <a:hlinkClick r:id="rId3"/>
              </a:rPr>
              <a:t>2 - Explorando a Ciência Econômica </a:t>
            </a:r>
            <a:endParaRPr lang="pt-BR" smtClean="0"/>
          </a:p>
          <a:p>
            <a:r>
              <a:rPr lang="pt-BR" b="1" smtClean="0">
                <a:hlinkClick r:id="rId3"/>
              </a:rPr>
              <a:t>3 - Breve histórico do Pensamento Econômico Antes de Keynes </a:t>
            </a:r>
            <a:endParaRPr lang="pt-BR" smtClean="0"/>
          </a:p>
          <a:p>
            <a:r>
              <a:rPr lang="pt-BR" b="1" smtClean="0">
                <a:hlinkClick r:id="rId3"/>
              </a:rPr>
              <a:t>4 - Breve histórico do Pensamento Econômico Após Keynes </a:t>
            </a:r>
            <a:endParaRPr lang="pt-BR" smtClean="0"/>
          </a:p>
        </p:txBody>
      </p:sp>
      <p:sp>
        <p:nvSpPr>
          <p:cNvPr id="30208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87DA6AA-C060-4CE8-BCF5-BB382D4D4D4A}" type="slidenum">
              <a:rPr lang="pt-BR" smtClean="0"/>
              <a:pPr eaLnBrk="1" hangingPunct="1"/>
              <a:t>115</a:t>
            </a:fld>
            <a:endParaRPr lang="pt-BR"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 Funcionamento dos Mercados</a:t>
            </a:r>
            <a:endParaRPr lang="pt-BR" smtClean="0"/>
          </a:p>
          <a:p>
            <a:r>
              <a:rPr lang="pt-BR" smtClean="0"/>
              <a:t>Módulos</a:t>
            </a:r>
          </a:p>
          <a:p>
            <a:r>
              <a:rPr lang="pt-BR" smtClean="0">
                <a:hlinkClick r:id="rId3"/>
              </a:rPr>
              <a:t>1 - Demanda </a:t>
            </a:r>
            <a:endParaRPr lang="pt-BR" smtClean="0"/>
          </a:p>
          <a:p>
            <a:r>
              <a:rPr lang="pt-BR" smtClean="0"/>
              <a:t>     </a:t>
            </a:r>
            <a:r>
              <a:rPr lang="pt-BR" smtClean="0">
                <a:hlinkClick r:id="rId4"/>
              </a:rPr>
              <a:t>Curva de demanda</a:t>
            </a:r>
            <a:r>
              <a:rPr lang="pt-BR" smtClean="0"/>
              <a:t> </a:t>
            </a:r>
            <a:br>
              <a:rPr lang="pt-BR" smtClean="0"/>
            </a:br>
            <a:r>
              <a:rPr lang="pt-BR" smtClean="0"/>
              <a:t>     </a:t>
            </a:r>
            <a:r>
              <a:rPr lang="pt-BR" smtClean="0">
                <a:hlinkClick r:id="rId5"/>
              </a:rPr>
              <a:t>Incentivos</a:t>
            </a:r>
            <a:r>
              <a:rPr lang="pt-BR" smtClean="0"/>
              <a:t> </a:t>
            </a:r>
            <a:br>
              <a:rPr lang="pt-BR" smtClean="0"/>
            </a:br>
            <a:r>
              <a:rPr lang="pt-BR" smtClean="0"/>
              <a:t>     </a:t>
            </a:r>
            <a:r>
              <a:rPr lang="pt-BR" smtClean="0">
                <a:hlinkClick r:id="rId6"/>
              </a:rPr>
              <a:t>Trocas</a:t>
            </a:r>
            <a:r>
              <a:rPr lang="pt-BR" smtClean="0"/>
              <a:t> </a:t>
            </a:r>
            <a:br>
              <a:rPr lang="pt-BR" smtClean="0"/>
            </a:br>
            <a:r>
              <a:rPr lang="pt-BR" smtClean="0"/>
              <a:t>     </a:t>
            </a:r>
            <a:r>
              <a:rPr lang="pt-BR" smtClean="0">
                <a:hlinkClick r:id="rId7"/>
              </a:rPr>
              <a:t>Informação</a:t>
            </a:r>
            <a:r>
              <a:rPr lang="pt-BR" smtClean="0"/>
              <a:t> </a:t>
            </a:r>
            <a:br>
              <a:rPr lang="pt-BR" smtClean="0"/>
            </a:br>
            <a:r>
              <a:rPr lang="pt-BR" smtClean="0"/>
              <a:t>     </a:t>
            </a:r>
            <a:r>
              <a:rPr lang="pt-BR" smtClean="0">
                <a:hlinkClick r:id="rId8"/>
              </a:rPr>
              <a:t>Distribuição</a:t>
            </a:r>
            <a:r>
              <a:rPr lang="pt-BR" smtClean="0"/>
              <a:t> </a:t>
            </a:r>
            <a:br>
              <a:rPr lang="pt-BR" smtClean="0"/>
            </a:br>
            <a:r>
              <a:rPr lang="pt-BR" smtClean="0"/>
              <a:t>     </a:t>
            </a:r>
            <a:r>
              <a:rPr lang="pt-BR" smtClean="0">
                <a:hlinkClick r:id="rId9"/>
              </a:rPr>
              <a:t>Escolha do consumidor</a:t>
            </a:r>
            <a:r>
              <a:rPr lang="pt-BR" smtClean="0"/>
              <a:t> </a:t>
            </a:r>
            <a:br>
              <a:rPr lang="pt-BR" smtClean="0"/>
            </a:br>
            <a:r>
              <a:rPr lang="pt-BR" smtClean="0"/>
              <a:t>     </a:t>
            </a:r>
            <a:r>
              <a:rPr lang="pt-BR" smtClean="0">
                <a:hlinkClick r:id="rId10"/>
              </a:rPr>
              <a:t>Resumo</a:t>
            </a:r>
            <a:r>
              <a:rPr lang="pt-BR" smtClean="0"/>
              <a:t> </a:t>
            </a:r>
          </a:p>
          <a:p>
            <a:r>
              <a:rPr lang="pt-BR" smtClean="0">
                <a:hlinkClick r:id="rId3"/>
              </a:rPr>
              <a:t>2 - Oferta e Equilíbrio de Mercado </a:t>
            </a:r>
            <a:endParaRPr lang="pt-BR" smtClean="0"/>
          </a:p>
          <a:p>
            <a:r>
              <a:rPr lang="pt-BR" smtClean="0">
                <a:hlinkClick r:id="rId3"/>
              </a:rPr>
              <a:t>3 - Elasticidades: O Uso da Demanda </a:t>
            </a:r>
            <a:endParaRPr lang="pt-BR" smtClean="0"/>
          </a:p>
          <a:p>
            <a:r>
              <a:rPr lang="pt-BR" smtClean="0">
                <a:hlinkClick r:id="rId3"/>
              </a:rPr>
              <a:t>4 - Elasticidades: O Uso da Oferta </a:t>
            </a:r>
            <a:r>
              <a:rPr lang="pt-BR" b="1" smtClean="0">
                <a:hlinkClick r:id="rId11"/>
              </a:rPr>
              <a:t> </a:t>
            </a:r>
            <a:endParaRPr lang="pt-BR" smtClean="0"/>
          </a:p>
        </p:txBody>
      </p:sp>
      <p:sp>
        <p:nvSpPr>
          <p:cNvPr id="30310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94F6FD2-8AEE-441E-8E03-2EFA88D05F2B}" type="slidenum">
              <a:rPr lang="pt-BR" smtClean="0"/>
              <a:pPr eaLnBrk="1" hangingPunct="1"/>
              <a:t>116</a:t>
            </a:fld>
            <a:endParaRPr lang="pt-BR"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30413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41CA297-2F59-4926-AA8F-01B79F8568B8}" type="slidenum">
              <a:rPr lang="pt-BR" smtClean="0"/>
              <a:pPr eaLnBrk="1" hangingPunct="1"/>
              <a:t>117</a:t>
            </a:fld>
            <a:endParaRPr lang="pt-BR"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Sistema de Materiais</a:t>
            </a:r>
            <a:r>
              <a:rPr lang="pt-BR" smtClean="0"/>
              <a:t/>
            </a:r>
            <a:br>
              <a:rPr lang="pt-BR" smtClean="0"/>
            </a:br>
            <a:r>
              <a:rPr lang="pt-BR" b="1" smtClean="0"/>
              <a:t>Módulos</a:t>
            </a:r>
            <a:endParaRPr lang="pt-BR" smtClean="0"/>
          </a:p>
          <a:p>
            <a:r>
              <a:rPr lang="pt-BR" b="1" smtClean="0">
                <a:hlinkClick r:id="rId3"/>
              </a:rPr>
              <a:t>1 - Administração de materiais na empresa </a:t>
            </a:r>
            <a:r>
              <a:rPr lang="pt-BR" b="1" smtClean="0"/>
              <a:t/>
            </a:r>
            <a:br>
              <a:rPr lang="pt-BR" b="1" smtClean="0"/>
            </a:br>
            <a:r>
              <a:rPr lang="pt-BR" smtClean="0"/>
              <a:t>     </a:t>
            </a:r>
            <a:r>
              <a:rPr lang="pt-BR" smtClean="0">
                <a:hlinkClick r:id="rId4"/>
              </a:rPr>
              <a:t>Administração de materiais na empresa</a:t>
            </a:r>
            <a:r>
              <a:rPr lang="pt-BR" smtClean="0"/>
              <a:t> </a:t>
            </a:r>
            <a:br>
              <a:rPr lang="pt-BR" smtClean="0"/>
            </a:br>
            <a:r>
              <a:rPr lang="pt-BR" smtClean="0"/>
              <a:t>     </a:t>
            </a:r>
            <a:r>
              <a:rPr lang="pt-BR" smtClean="0">
                <a:hlinkClick r:id="rId5"/>
              </a:rPr>
              <a:t>Sistema de Materiais</a:t>
            </a:r>
            <a:r>
              <a:rPr lang="pt-BR" smtClean="0"/>
              <a:t> </a:t>
            </a:r>
            <a:br>
              <a:rPr lang="pt-BR" smtClean="0"/>
            </a:br>
            <a:r>
              <a:rPr lang="pt-BR" smtClean="0"/>
              <a:t>     </a:t>
            </a:r>
            <a:r>
              <a:rPr lang="pt-BR" smtClean="0">
                <a:hlinkClick r:id="rId6"/>
              </a:rPr>
              <a:t>Administração de Recursos</a:t>
            </a:r>
            <a:r>
              <a:rPr lang="pt-BR" smtClean="0"/>
              <a:t> </a:t>
            </a:r>
            <a:br>
              <a:rPr lang="pt-BR" smtClean="0"/>
            </a:br>
            <a:r>
              <a:rPr lang="pt-BR" smtClean="0"/>
              <a:t>     </a:t>
            </a:r>
            <a:r>
              <a:rPr lang="pt-BR" smtClean="0">
                <a:hlinkClick r:id="rId7"/>
              </a:rPr>
              <a:t>Tecnologias: produtos, processos, gestão e informação</a:t>
            </a:r>
            <a:r>
              <a:rPr lang="pt-BR" smtClean="0"/>
              <a:t> </a:t>
            </a:r>
            <a:br>
              <a:rPr lang="pt-BR" smtClean="0"/>
            </a:br>
            <a:r>
              <a:rPr lang="pt-BR" smtClean="0"/>
              <a:t>     </a:t>
            </a:r>
            <a:r>
              <a:rPr lang="pt-BR" smtClean="0">
                <a:hlinkClick r:id="rId8"/>
              </a:rPr>
              <a:t>Resumo</a:t>
            </a:r>
            <a:r>
              <a:rPr lang="pt-BR" smtClean="0"/>
              <a:t> </a:t>
            </a:r>
            <a:br>
              <a:rPr lang="pt-BR" smtClean="0"/>
            </a:br>
            <a:r>
              <a:rPr lang="pt-BR" b="1" smtClean="0">
                <a:hlinkClick r:id="rId3"/>
              </a:rPr>
              <a:t>2 - Sistema de Planejamento da Produção </a:t>
            </a:r>
            <a:r>
              <a:rPr lang="pt-BR" b="1" smtClean="0"/>
              <a:t/>
            </a:r>
            <a:br>
              <a:rPr lang="pt-BR" b="1" smtClean="0"/>
            </a:br>
            <a:r>
              <a:rPr lang="pt-BR" b="1" smtClean="0">
                <a:hlinkClick r:id="rId3"/>
              </a:rPr>
              <a:t>3 - Classificação de Materiais </a:t>
            </a:r>
            <a:endParaRPr lang="pt-BR" smtClean="0"/>
          </a:p>
        </p:txBody>
      </p:sp>
      <p:sp>
        <p:nvSpPr>
          <p:cNvPr id="30515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0139061-70FC-4BF8-84D0-72DC75FC82AD}" type="slidenum">
              <a:rPr lang="pt-BR" smtClean="0"/>
              <a:pPr eaLnBrk="1" hangingPunct="1"/>
              <a:t>118</a:t>
            </a:fld>
            <a:endParaRPr lang="pt-BR"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Gestão de Estoques</a:t>
            </a:r>
            <a:r>
              <a:rPr lang="pt-BR" smtClean="0"/>
              <a:t/>
            </a:r>
            <a:br>
              <a:rPr lang="pt-BR" smtClean="0"/>
            </a:br>
            <a:r>
              <a:rPr lang="pt-BR" b="1" smtClean="0"/>
              <a:t>Módulos</a:t>
            </a:r>
            <a:endParaRPr lang="pt-BR" smtClean="0"/>
          </a:p>
          <a:p>
            <a:r>
              <a:rPr lang="pt-BR" smtClean="0">
                <a:hlinkClick r:id="rId3"/>
              </a:rPr>
              <a:t>1 - Fundamentos de Administração de Estoques </a:t>
            </a:r>
            <a:r>
              <a:rPr lang="pt-BR" smtClean="0"/>
              <a:t/>
            </a:r>
            <a:br>
              <a:rPr lang="pt-BR" smtClean="0"/>
            </a:br>
            <a:r>
              <a:rPr lang="pt-BR" smtClean="0"/>
              <a:t>     </a:t>
            </a:r>
            <a:r>
              <a:rPr lang="pt-BR" smtClean="0">
                <a:hlinkClick r:id="rId4"/>
              </a:rPr>
              <a:t>Planejamento de Estoques</a:t>
            </a:r>
            <a:r>
              <a:rPr lang="pt-BR" smtClean="0"/>
              <a:t> </a:t>
            </a:r>
            <a:br>
              <a:rPr lang="pt-BR" smtClean="0"/>
            </a:br>
            <a:r>
              <a:rPr lang="pt-BR" smtClean="0"/>
              <a:t>     </a:t>
            </a:r>
            <a:r>
              <a:rPr lang="pt-BR" smtClean="0">
                <a:hlinkClick r:id="rId5"/>
              </a:rPr>
              <a:t>Funções e classificação dos Estoques</a:t>
            </a:r>
            <a:r>
              <a:rPr lang="pt-BR" smtClean="0"/>
              <a:t> </a:t>
            </a:r>
            <a:br>
              <a:rPr lang="pt-BR" smtClean="0"/>
            </a:br>
            <a:r>
              <a:rPr lang="pt-BR" smtClean="0"/>
              <a:t>     </a:t>
            </a:r>
            <a:r>
              <a:rPr lang="pt-BR" smtClean="0">
                <a:hlinkClick r:id="rId6"/>
              </a:rPr>
              <a:t>Objetivos da Administração de Estoques</a:t>
            </a:r>
            <a:r>
              <a:rPr lang="pt-BR" smtClean="0"/>
              <a:t> </a:t>
            </a:r>
            <a:br>
              <a:rPr lang="pt-BR" smtClean="0"/>
            </a:br>
            <a:r>
              <a:rPr lang="pt-BR" smtClean="0"/>
              <a:t>     </a:t>
            </a:r>
            <a:r>
              <a:rPr lang="pt-BR" smtClean="0">
                <a:hlinkClick r:id="rId7"/>
              </a:rPr>
              <a:t>Custos de Estoque</a:t>
            </a:r>
            <a:r>
              <a:rPr lang="pt-BR" smtClean="0"/>
              <a:t> </a:t>
            </a:r>
            <a:br>
              <a:rPr lang="pt-BR" smtClean="0"/>
            </a:br>
            <a:r>
              <a:rPr lang="pt-BR" smtClean="0"/>
              <a:t>     </a:t>
            </a:r>
            <a:r>
              <a:rPr lang="pt-BR" smtClean="0">
                <a:hlinkClick r:id="rId8"/>
              </a:rPr>
              <a:t>Sistema ABC de controle de Estoques</a:t>
            </a:r>
            <a:r>
              <a:rPr lang="pt-BR" smtClean="0"/>
              <a:t> </a:t>
            </a:r>
            <a:br>
              <a:rPr lang="pt-BR" smtClean="0"/>
            </a:br>
            <a:r>
              <a:rPr lang="pt-BR" smtClean="0"/>
              <a:t>     </a:t>
            </a:r>
            <a:r>
              <a:rPr lang="pt-BR" smtClean="0">
                <a:hlinkClick r:id="rId9"/>
              </a:rPr>
              <a:t>Resumo</a:t>
            </a:r>
            <a:r>
              <a:rPr lang="pt-BR" smtClean="0"/>
              <a:t> </a:t>
            </a:r>
            <a:br>
              <a:rPr lang="pt-BR" smtClean="0"/>
            </a:br>
            <a:r>
              <a:rPr lang="pt-BR" smtClean="0">
                <a:hlinkClick r:id="rId3"/>
              </a:rPr>
              <a:t>2 - Lote Econômico de Compras - LEC </a:t>
            </a:r>
            <a:endParaRPr lang="pt-BR" smtClean="0"/>
          </a:p>
          <a:p>
            <a:r>
              <a:rPr lang="pt-BR" smtClean="0">
                <a:hlinkClick r:id="rId3"/>
              </a:rPr>
              <a:t>3 - Modelos de Estoques </a:t>
            </a:r>
            <a:endParaRPr lang="pt-BR" smtClean="0"/>
          </a:p>
        </p:txBody>
      </p:sp>
      <p:sp>
        <p:nvSpPr>
          <p:cNvPr id="30618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57351C-FB28-4E1F-AC88-13A3FB2EAB6C}" type="slidenum">
              <a:rPr lang="pt-BR" smtClean="0"/>
              <a:pPr eaLnBrk="1" hangingPunct="1"/>
              <a:t>119</a:t>
            </a:fld>
            <a:endParaRPr lang="pt-BR"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30720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B31DCA5-A1A8-4B1A-BFA2-B7421F089D7E}" type="slidenum">
              <a:rPr lang="pt-BR" smtClean="0"/>
              <a:pPr eaLnBrk="1" hangingPunct="1"/>
              <a:t>120</a:t>
            </a:fld>
            <a:endParaRPr lang="pt-BR"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Introdução ao Pensamento Sistêmico</a:t>
            </a:r>
            <a:endParaRPr lang="pt-BR" smtClean="0"/>
          </a:p>
          <a:p>
            <a:r>
              <a:rPr lang="pt-BR" b="1" smtClean="0"/>
              <a:t>Módulos</a:t>
            </a:r>
            <a:endParaRPr lang="pt-BR" smtClean="0"/>
          </a:p>
          <a:p>
            <a:r>
              <a:rPr lang="pt-BR" b="1" smtClean="0"/>
              <a:t>1 - Pensando, comunicando, aprendendo e agindo mais efetivamente </a:t>
            </a:r>
            <a:endParaRPr lang="pt-BR" smtClean="0"/>
          </a:p>
          <a:p>
            <a:r>
              <a:rPr lang="pt-BR" smtClean="0"/>
              <a:t>     Um mundo complexo </a:t>
            </a:r>
          </a:p>
          <a:p>
            <a:r>
              <a:rPr lang="pt-BR" smtClean="0"/>
              <a:t>     O que é o Pensamento Sistêmico? </a:t>
            </a:r>
          </a:p>
          <a:p>
            <a:r>
              <a:rPr lang="pt-BR" smtClean="0"/>
              <a:t>     Padrões </a:t>
            </a:r>
          </a:p>
          <a:p>
            <a:r>
              <a:rPr lang="pt-BR" smtClean="0"/>
              <a:t>     Dinâmica de Sistemas </a:t>
            </a:r>
          </a:p>
          <a:p>
            <a:r>
              <a:rPr lang="pt-BR" smtClean="0"/>
              <a:t>     Resumo </a:t>
            </a:r>
          </a:p>
          <a:p>
            <a:r>
              <a:rPr lang="pt-BR" b="1" smtClean="0"/>
              <a:t>2 - Comportamento dos sistemas </a:t>
            </a:r>
            <a:endParaRPr lang="pt-BR" smtClean="0"/>
          </a:p>
          <a:p>
            <a:r>
              <a:rPr lang="pt-BR" b="1" smtClean="0"/>
              <a:t>3 - Estabilidade dos Sistemas </a:t>
            </a:r>
            <a:endParaRPr lang="pt-BR" smtClean="0"/>
          </a:p>
          <a:p>
            <a:r>
              <a:rPr lang="pt-BR" b="1" smtClean="0"/>
              <a:t>4 - Padrões de Comportamento dos Sistemas </a:t>
            </a:r>
            <a:endParaRPr lang="pt-BR" smtClean="0"/>
          </a:p>
          <a:p>
            <a:r>
              <a:rPr lang="pt-BR" b="1" smtClean="0"/>
              <a:t>5 - Mudança e Crescimento </a:t>
            </a:r>
            <a:endParaRPr lang="pt-BR" smtClean="0"/>
          </a:p>
        </p:txBody>
      </p:sp>
      <p:sp>
        <p:nvSpPr>
          <p:cNvPr id="30822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104302A-0922-457D-A721-6115A5F68F6B}" type="slidenum">
              <a:rPr lang="pt-BR" smtClean="0"/>
              <a:pPr eaLnBrk="1" hangingPunct="1"/>
              <a:t>121</a:t>
            </a:fld>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a:t>
            </a:r>
            <a:r>
              <a:rPr lang="pt-BR" smtClean="0"/>
              <a:t>Método das Partidas Dobradas</a:t>
            </a:r>
          </a:p>
          <a:p>
            <a:r>
              <a:rPr lang="pt-BR" b="1" smtClean="0"/>
              <a:t>Módulos</a:t>
            </a:r>
            <a:endParaRPr lang="pt-BR" smtClean="0"/>
          </a:p>
          <a:p>
            <a:r>
              <a:rPr lang="pt-BR" b="1" smtClean="0">
                <a:hlinkClick r:id="rId3"/>
              </a:rPr>
              <a:t>1 - </a:t>
            </a:r>
            <a:r>
              <a:rPr lang="pt-BR" smtClean="0">
                <a:hlinkClick r:id="rId3"/>
              </a:rPr>
              <a:t>Contas </a:t>
            </a:r>
            <a:endParaRPr lang="pt-BR" smtClean="0"/>
          </a:p>
          <a:p>
            <a:r>
              <a:rPr lang="pt-BR" smtClean="0"/>
              <a:t>         </a:t>
            </a:r>
            <a:r>
              <a:rPr lang="pt-BR" smtClean="0">
                <a:hlinkClick r:id="rId4"/>
              </a:rPr>
              <a:t>Esquema dos Registros</a:t>
            </a:r>
            <a:r>
              <a:rPr lang="pt-BR" smtClean="0"/>
              <a:t> </a:t>
            </a:r>
            <a:br>
              <a:rPr lang="pt-BR" smtClean="0"/>
            </a:br>
            <a:r>
              <a:rPr lang="pt-BR" smtClean="0"/>
              <a:t>     </a:t>
            </a:r>
            <a:r>
              <a:rPr lang="pt-BR" smtClean="0">
                <a:hlinkClick r:id="rId5"/>
              </a:rPr>
              <a:t>Representação Gráfica da Conta</a:t>
            </a:r>
            <a:r>
              <a:rPr lang="pt-BR" smtClean="0"/>
              <a:t> </a:t>
            </a:r>
            <a:br>
              <a:rPr lang="pt-BR" smtClean="0"/>
            </a:br>
            <a:r>
              <a:rPr lang="pt-BR" smtClean="0"/>
              <a:t>     </a:t>
            </a:r>
            <a:r>
              <a:rPr lang="pt-BR" smtClean="0">
                <a:hlinkClick r:id="rId6"/>
              </a:rPr>
              <a:t>Conta T</a:t>
            </a:r>
            <a:r>
              <a:rPr lang="pt-BR" smtClean="0"/>
              <a:t> </a:t>
            </a:r>
            <a:br>
              <a:rPr lang="pt-BR" smtClean="0"/>
            </a:br>
            <a:r>
              <a:rPr lang="pt-BR" smtClean="0"/>
              <a:t>     </a:t>
            </a:r>
            <a:r>
              <a:rPr lang="pt-BR" smtClean="0">
                <a:hlinkClick r:id="rId7"/>
              </a:rPr>
              <a:t>Função das Contas</a:t>
            </a:r>
            <a:r>
              <a:rPr lang="pt-BR" smtClean="0"/>
              <a:t> </a:t>
            </a:r>
            <a:br>
              <a:rPr lang="pt-BR" smtClean="0"/>
            </a:br>
            <a:r>
              <a:rPr lang="pt-BR" smtClean="0"/>
              <a:t>     </a:t>
            </a:r>
            <a:r>
              <a:rPr lang="pt-BR" smtClean="0">
                <a:hlinkClick r:id="rId8"/>
              </a:rPr>
              <a:t>Contas Sintéticas e Analíticas</a:t>
            </a:r>
            <a:r>
              <a:rPr lang="pt-BR" smtClean="0"/>
              <a:t> </a:t>
            </a:r>
            <a:br>
              <a:rPr lang="pt-BR" smtClean="0"/>
            </a:br>
            <a:r>
              <a:rPr lang="pt-BR" smtClean="0"/>
              <a:t>     </a:t>
            </a:r>
            <a:r>
              <a:rPr lang="pt-BR" smtClean="0">
                <a:hlinkClick r:id="rId9"/>
              </a:rPr>
              <a:t>Resumo</a:t>
            </a:r>
            <a:r>
              <a:rPr lang="pt-BR" smtClean="0"/>
              <a:t> </a:t>
            </a:r>
          </a:p>
          <a:p>
            <a:r>
              <a:rPr lang="pt-BR" b="1" smtClean="0">
                <a:hlinkClick r:id="rId3"/>
              </a:rPr>
              <a:t>2 -</a:t>
            </a:r>
            <a:r>
              <a:rPr lang="pt-BR" smtClean="0">
                <a:hlinkClick r:id="rId3"/>
              </a:rPr>
              <a:t> Plano de Contas </a:t>
            </a:r>
            <a:endParaRPr lang="pt-BR" smtClean="0"/>
          </a:p>
          <a:p>
            <a:r>
              <a:rPr lang="pt-BR" b="1" smtClean="0">
                <a:hlinkClick r:id="rId3"/>
              </a:rPr>
              <a:t>3 -</a:t>
            </a:r>
            <a:r>
              <a:rPr lang="pt-BR" smtClean="0">
                <a:hlinkClick r:id="rId3"/>
              </a:rPr>
              <a:t> Manual de Contas </a:t>
            </a:r>
            <a:endParaRPr lang="pt-BR" smtClean="0"/>
          </a:p>
          <a:p>
            <a:r>
              <a:rPr lang="pt-BR" b="1" smtClean="0">
                <a:hlinkClick r:id="rId3"/>
              </a:rPr>
              <a:t>4 -</a:t>
            </a:r>
            <a:r>
              <a:rPr lang="pt-BR" smtClean="0">
                <a:hlinkClick r:id="rId3"/>
              </a:rPr>
              <a:t> Escrituração Contábil </a:t>
            </a:r>
            <a:endParaRPr lang="pt-BR" smtClean="0"/>
          </a:p>
          <a:p>
            <a:r>
              <a:rPr lang="pt-BR" b="1" smtClean="0">
                <a:hlinkClick r:id="rId3"/>
              </a:rPr>
              <a:t>5 -</a:t>
            </a:r>
            <a:r>
              <a:rPr lang="pt-BR" smtClean="0">
                <a:hlinkClick r:id="rId3"/>
              </a:rPr>
              <a:t> Livros Contábeis </a:t>
            </a:r>
            <a:endParaRPr lang="pt-BR" smtClean="0"/>
          </a:p>
        </p:txBody>
      </p:sp>
      <p:sp>
        <p:nvSpPr>
          <p:cNvPr id="19866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E107B8E-C10F-4C94-B3EA-C78C85202CEB}" type="slidenum">
              <a:rPr lang="pt-BR" smtClean="0"/>
              <a:pPr eaLnBrk="1" hangingPunct="1"/>
              <a:t>14</a:t>
            </a:fld>
            <a:endParaRPr lang="pt-BR"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Modelagem Básica</a:t>
            </a:r>
            <a:endParaRPr lang="pt-BR" smtClean="0"/>
          </a:p>
          <a:p>
            <a:r>
              <a:rPr lang="pt-BR" b="1" smtClean="0"/>
              <a:t>Modulos</a:t>
            </a:r>
            <a:endParaRPr lang="pt-BR" smtClean="0"/>
          </a:p>
          <a:p>
            <a:r>
              <a:rPr lang="pt-BR" smtClean="0"/>
              <a:t>1 - Estrutura e Comportamento de Sistemas Dinâmicos </a:t>
            </a:r>
          </a:p>
          <a:p>
            <a:r>
              <a:rPr lang="pt-BR" smtClean="0"/>
              <a:t>     Modos Fundamentais de Comportamento Dinâmico </a:t>
            </a:r>
          </a:p>
          <a:p>
            <a:r>
              <a:rPr lang="pt-BR" smtClean="0"/>
              <a:t>     Crescimento Exponencial </a:t>
            </a:r>
          </a:p>
          <a:p>
            <a:r>
              <a:rPr lang="pt-BR" smtClean="0"/>
              <a:t>     A busca de um objetivo </a:t>
            </a:r>
          </a:p>
          <a:p>
            <a:r>
              <a:rPr lang="pt-BR" smtClean="0"/>
              <a:t>     Oscilação </a:t>
            </a:r>
          </a:p>
          <a:p>
            <a:r>
              <a:rPr lang="pt-BR" smtClean="0"/>
              <a:t>     Interações dos modos fundamentais </a:t>
            </a:r>
          </a:p>
          <a:p>
            <a:r>
              <a:rPr lang="pt-BR" smtClean="0"/>
              <a:t>     Crescimento em forma de S </a:t>
            </a:r>
          </a:p>
          <a:p>
            <a:r>
              <a:rPr lang="pt-BR" smtClean="0"/>
              <a:t>     Crescimento em forma de S com oscilação </a:t>
            </a:r>
          </a:p>
          <a:p>
            <a:r>
              <a:rPr lang="pt-BR" smtClean="0"/>
              <a:t>     Crescimento e Colapso </a:t>
            </a:r>
          </a:p>
          <a:p>
            <a:r>
              <a:rPr lang="pt-BR" smtClean="0"/>
              <a:t>     Equilíbrio </a:t>
            </a:r>
          </a:p>
          <a:p>
            <a:r>
              <a:rPr lang="pt-BR" smtClean="0"/>
              <a:t>     Variação randômica </a:t>
            </a:r>
          </a:p>
          <a:p>
            <a:r>
              <a:rPr lang="pt-BR" smtClean="0"/>
              <a:t>     Resumo </a:t>
            </a:r>
          </a:p>
          <a:p>
            <a:r>
              <a:rPr lang="pt-BR" smtClean="0"/>
              <a:t>2 - Construindo modelos simples </a:t>
            </a:r>
          </a:p>
          <a:p>
            <a:r>
              <a:rPr lang="pt-BR" smtClean="0"/>
              <a:t>3 - Analisando o Vensim </a:t>
            </a:r>
          </a:p>
          <a:p>
            <a:r>
              <a:rPr lang="pt-BR" smtClean="0"/>
              <a:t>4 - Analisando um "modelo" com o Vensim </a:t>
            </a:r>
          </a:p>
        </p:txBody>
      </p:sp>
      <p:sp>
        <p:nvSpPr>
          <p:cNvPr id="30925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E98335B-1DBB-4B3E-A7E1-50762F678F38}" type="slidenum">
              <a:rPr lang="pt-BR" smtClean="0"/>
              <a:pPr eaLnBrk="1" hangingPunct="1"/>
              <a:t>122</a:t>
            </a:fld>
            <a:endParaRPr lang="pt-BR"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31027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7821E43-69CD-4837-A41B-BC26E39F3834}" type="slidenum">
              <a:rPr lang="pt-BR" smtClean="0"/>
              <a:pPr eaLnBrk="1" hangingPunct="1"/>
              <a:t>123</a:t>
            </a:fld>
            <a:endParaRPr lang="pt-BR"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a:t>
            </a:r>
            <a:r>
              <a:rPr lang="pt-BR" smtClean="0"/>
              <a:t>: </a:t>
            </a:r>
            <a:r>
              <a:rPr lang="pt-BR" b="1" smtClean="0"/>
              <a:t>Visão geral de AFO</a:t>
            </a:r>
            <a:r>
              <a:rPr lang="pt-BR" smtClean="0"/>
              <a:t/>
            </a:r>
            <a:br>
              <a:rPr lang="pt-BR" smtClean="0"/>
            </a:br>
            <a:r>
              <a:rPr lang="pt-BR" b="1" smtClean="0"/>
              <a:t>Módulos</a:t>
            </a:r>
            <a:br>
              <a:rPr lang="pt-BR" b="1" smtClean="0"/>
            </a:br>
            <a:r>
              <a:rPr lang="pt-BR" b="1" smtClean="0">
                <a:hlinkClick r:id="rId3"/>
              </a:rPr>
              <a:t>1 - Introdução às Finanças de Empresas </a:t>
            </a:r>
            <a:endParaRPr lang="pt-BR" smtClean="0"/>
          </a:p>
          <a:p>
            <a:r>
              <a:rPr lang="pt-BR" smtClean="0"/>
              <a:t>     </a:t>
            </a:r>
            <a:r>
              <a:rPr lang="pt-BR" smtClean="0">
                <a:hlinkClick r:id="rId4"/>
              </a:rPr>
              <a:t>Que são finanças de empresas?</a:t>
            </a:r>
            <a:r>
              <a:rPr lang="pt-BR" smtClean="0"/>
              <a:t> </a:t>
            </a:r>
            <a:br>
              <a:rPr lang="pt-BR" smtClean="0"/>
            </a:br>
            <a:r>
              <a:rPr lang="pt-BR" smtClean="0"/>
              <a:t>     </a:t>
            </a:r>
            <a:r>
              <a:rPr lang="pt-BR" smtClean="0">
                <a:hlinkClick r:id="rId5"/>
              </a:rPr>
              <a:t>Mercado monetário e não monetário</a:t>
            </a:r>
            <a:r>
              <a:rPr lang="pt-BR" smtClean="0"/>
              <a:t> </a:t>
            </a:r>
            <a:br>
              <a:rPr lang="pt-BR" smtClean="0"/>
            </a:br>
            <a:r>
              <a:rPr lang="pt-BR" smtClean="0"/>
              <a:t>     </a:t>
            </a:r>
            <a:r>
              <a:rPr lang="pt-BR" smtClean="0">
                <a:hlinkClick r:id="rId6"/>
              </a:rPr>
              <a:t>Oportunidades de carreira em finanças</a:t>
            </a:r>
            <a:r>
              <a:rPr lang="pt-BR" smtClean="0"/>
              <a:t> </a:t>
            </a:r>
            <a:br>
              <a:rPr lang="pt-BR" smtClean="0"/>
            </a:br>
            <a:r>
              <a:rPr lang="pt-BR" smtClean="0"/>
              <a:t>     </a:t>
            </a:r>
            <a:r>
              <a:rPr lang="pt-BR" smtClean="0">
                <a:hlinkClick r:id="rId7"/>
              </a:rPr>
              <a:t>Resumo</a:t>
            </a:r>
            <a:r>
              <a:rPr lang="pt-BR" smtClean="0"/>
              <a:t> </a:t>
            </a:r>
            <a:br>
              <a:rPr lang="pt-BR" smtClean="0"/>
            </a:br>
            <a:r>
              <a:rPr lang="pt-BR" b="1" smtClean="0">
                <a:hlinkClick r:id="rId3"/>
              </a:rPr>
              <a:t>2 - Mercado financeiro </a:t>
            </a:r>
            <a:endParaRPr lang="pt-BR" smtClean="0"/>
          </a:p>
          <a:p>
            <a:r>
              <a:rPr lang="pt-BR" b="1" smtClean="0">
                <a:hlinkClick r:id="rId3"/>
              </a:rPr>
              <a:t>3 - Ética em finanças / Cálculos Financeiros </a:t>
            </a:r>
            <a:endParaRPr lang="pt-BR" smtClean="0"/>
          </a:p>
        </p:txBody>
      </p:sp>
      <p:sp>
        <p:nvSpPr>
          <p:cNvPr id="31130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068DF75-CB74-43E0-BF75-DB97C16E5742}" type="slidenum">
              <a:rPr lang="pt-BR" smtClean="0"/>
              <a:pPr eaLnBrk="1" hangingPunct="1"/>
              <a:t>124</a:t>
            </a:fld>
            <a:endParaRPr lang="pt-BR"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a:t>
            </a:r>
            <a:r>
              <a:rPr lang="pt-BR" smtClean="0"/>
              <a:t>: </a:t>
            </a:r>
            <a:r>
              <a:rPr lang="pt-BR" b="1" smtClean="0"/>
              <a:t>Risco e retorno</a:t>
            </a:r>
            <a:r>
              <a:rPr lang="pt-BR" smtClean="0"/>
              <a:t/>
            </a:r>
            <a:br>
              <a:rPr lang="pt-BR" smtClean="0"/>
            </a:br>
            <a:r>
              <a:rPr lang="pt-BR" b="1" smtClean="0"/>
              <a:t>Módulos</a:t>
            </a:r>
            <a:endParaRPr lang="pt-BR" smtClean="0"/>
          </a:p>
          <a:p>
            <a:r>
              <a:rPr lang="pt-BR" smtClean="0">
                <a:hlinkClick r:id="rId3"/>
              </a:rPr>
              <a:t>1 - Investimento Individual </a:t>
            </a:r>
            <a:endParaRPr lang="pt-BR" smtClean="0"/>
          </a:p>
          <a:p>
            <a:r>
              <a:rPr lang="pt-BR" smtClean="0"/>
              <a:t>     </a:t>
            </a:r>
            <a:r>
              <a:rPr lang="pt-BR" smtClean="0">
                <a:hlinkClick r:id="rId4"/>
              </a:rPr>
              <a:t>Conceitos básicos</a:t>
            </a:r>
            <a:r>
              <a:rPr lang="pt-BR" smtClean="0"/>
              <a:t> </a:t>
            </a:r>
            <a:br>
              <a:rPr lang="pt-BR" smtClean="0"/>
            </a:br>
            <a:r>
              <a:rPr lang="pt-BR" smtClean="0"/>
              <a:t>     </a:t>
            </a:r>
            <a:r>
              <a:rPr lang="pt-BR" smtClean="0">
                <a:hlinkClick r:id="rId5"/>
              </a:rPr>
              <a:t>Exemplos</a:t>
            </a:r>
            <a:r>
              <a:rPr lang="pt-BR" smtClean="0"/>
              <a:t> </a:t>
            </a:r>
            <a:br>
              <a:rPr lang="pt-BR" smtClean="0"/>
            </a:br>
            <a:r>
              <a:rPr lang="pt-BR" smtClean="0"/>
              <a:t>     </a:t>
            </a:r>
            <a:r>
              <a:rPr lang="pt-BR" smtClean="0">
                <a:hlinkClick r:id="rId6"/>
              </a:rPr>
              <a:t>A preferência com relação ao risco</a:t>
            </a:r>
            <a:r>
              <a:rPr lang="pt-BR" smtClean="0"/>
              <a:t> </a:t>
            </a:r>
            <a:br>
              <a:rPr lang="pt-BR" smtClean="0"/>
            </a:br>
            <a:r>
              <a:rPr lang="pt-BR" smtClean="0"/>
              <a:t>     </a:t>
            </a:r>
            <a:r>
              <a:rPr lang="pt-BR" smtClean="0">
                <a:hlinkClick r:id="rId7"/>
              </a:rPr>
              <a:t>Exemplos</a:t>
            </a:r>
            <a:r>
              <a:rPr lang="pt-BR" smtClean="0"/>
              <a:t> </a:t>
            </a:r>
            <a:br>
              <a:rPr lang="pt-BR" smtClean="0"/>
            </a:br>
            <a:r>
              <a:rPr lang="pt-BR" smtClean="0"/>
              <a:t>     </a:t>
            </a:r>
            <a:r>
              <a:rPr lang="pt-BR" smtClean="0">
                <a:hlinkClick r:id="rId8"/>
              </a:rPr>
              <a:t>Conceitos básicos de risco: um ativo individual</a:t>
            </a:r>
            <a:r>
              <a:rPr lang="pt-BR" smtClean="0"/>
              <a:t> </a:t>
            </a:r>
            <a:br>
              <a:rPr lang="pt-BR" smtClean="0"/>
            </a:br>
            <a:r>
              <a:rPr lang="pt-BR" smtClean="0"/>
              <a:t>     </a:t>
            </a:r>
            <a:r>
              <a:rPr lang="pt-BR" smtClean="0">
                <a:hlinkClick r:id="rId9"/>
              </a:rPr>
              <a:t>Exemplos</a:t>
            </a:r>
            <a:r>
              <a:rPr lang="pt-BR" smtClean="0"/>
              <a:t> </a:t>
            </a:r>
            <a:br>
              <a:rPr lang="pt-BR" smtClean="0"/>
            </a:br>
            <a:r>
              <a:rPr lang="pt-BR" smtClean="0"/>
              <a:t>     </a:t>
            </a:r>
            <a:r>
              <a:rPr lang="pt-BR" smtClean="0">
                <a:hlinkClick r:id="rId10"/>
              </a:rPr>
              <a:t>Resumo</a:t>
            </a:r>
            <a:endParaRPr lang="pt-BR" smtClean="0"/>
          </a:p>
          <a:p>
            <a:r>
              <a:rPr lang="pt-BR" smtClean="0">
                <a:hlinkClick r:id="rId3"/>
              </a:rPr>
              <a:t>2 - Risco no Contexto de Carteira </a:t>
            </a:r>
            <a:endParaRPr lang="pt-BR" smtClean="0"/>
          </a:p>
          <a:p>
            <a:r>
              <a:rPr lang="pt-BR" smtClean="0">
                <a:hlinkClick r:id="rId3"/>
              </a:rPr>
              <a:t>3 - Modelo de precificação de ativos – CAPM </a:t>
            </a:r>
            <a:endParaRPr lang="pt-BR" smtClean="0"/>
          </a:p>
        </p:txBody>
      </p:sp>
      <p:sp>
        <p:nvSpPr>
          <p:cNvPr id="31232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8E0EED9-885D-4362-B176-D77B58CE82A5}" type="slidenum">
              <a:rPr lang="pt-BR" smtClean="0"/>
              <a:pPr eaLnBrk="1" hangingPunct="1"/>
              <a:t>125</a:t>
            </a:fld>
            <a:endParaRPr lang="pt-BR"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31334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674F3A0-4B69-4615-BDDD-CCC9AB586833}" type="slidenum">
              <a:rPr lang="pt-BR" smtClean="0"/>
              <a:pPr eaLnBrk="1" hangingPunct="1"/>
              <a:t>126</a:t>
            </a:fld>
            <a:endParaRPr lang="pt-BR"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a:t>
            </a:r>
            <a:r>
              <a:rPr lang="pt-BR" smtClean="0"/>
              <a:t>A Crise do Estado</a:t>
            </a:r>
          </a:p>
          <a:p>
            <a:r>
              <a:rPr lang="pt-BR" b="1" smtClean="0"/>
              <a:t>Módulos</a:t>
            </a:r>
            <a:endParaRPr lang="pt-BR" smtClean="0"/>
          </a:p>
          <a:p>
            <a:r>
              <a:rPr lang="pt-BR" smtClean="0">
                <a:hlinkClick r:id="rId3"/>
              </a:rPr>
              <a:t>1 - A Crise do Estado e do Governo </a:t>
            </a:r>
            <a:endParaRPr lang="pt-BR" smtClean="0"/>
          </a:p>
          <a:p>
            <a:r>
              <a:rPr lang="pt-BR" smtClean="0"/>
              <a:t>     </a:t>
            </a:r>
            <a:r>
              <a:rPr lang="pt-BR" smtClean="0">
                <a:hlinkClick r:id="rId4"/>
              </a:rPr>
              <a:t>Funções do Estado</a:t>
            </a:r>
            <a:r>
              <a:rPr lang="pt-BR" smtClean="0"/>
              <a:t> </a:t>
            </a:r>
            <a:br>
              <a:rPr lang="pt-BR" smtClean="0"/>
            </a:br>
            <a:r>
              <a:rPr lang="pt-BR" smtClean="0"/>
              <a:t>     </a:t>
            </a:r>
            <a:r>
              <a:rPr lang="pt-BR" smtClean="0">
                <a:hlinkClick r:id="rId5"/>
              </a:rPr>
              <a:t>O Estado-nação e a “nova ordem mundial”</a:t>
            </a:r>
            <a:r>
              <a:rPr lang="pt-BR" smtClean="0"/>
              <a:t> </a:t>
            </a:r>
            <a:br>
              <a:rPr lang="pt-BR" smtClean="0"/>
            </a:br>
            <a:r>
              <a:rPr lang="pt-BR" smtClean="0"/>
              <a:t>     </a:t>
            </a:r>
            <a:r>
              <a:rPr lang="pt-BR" smtClean="0">
                <a:hlinkClick r:id="rId6"/>
              </a:rPr>
              <a:t>O Governo</a:t>
            </a:r>
            <a:r>
              <a:rPr lang="pt-BR" smtClean="0"/>
              <a:t> </a:t>
            </a:r>
            <a:br>
              <a:rPr lang="pt-BR" smtClean="0"/>
            </a:br>
            <a:r>
              <a:rPr lang="pt-BR" smtClean="0"/>
              <a:t>     </a:t>
            </a:r>
            <a:r>
              <a:rPr lang="pt-BR" smtClean="0">
                <a:hlinkClick r:id="rId7"/>
              </a:rPr>
              <a:t>Resumo</a:t>
            </a:r>
            <a:r>
              <a:rPr lang="pt-BR" smtClean="0"/>
              <a:t> </a:t>
            </a:r>
          </a:p>
          <a:p>
            <a:r>
              <a:rPr lang="pt-BR" b="1" smtClean="0">
                <a:hlinkClick r:id="rId3"/>
              </a:rPr>
              <a:t>2 -</a:t>
            </a:r>
            <a:r>
              <a:rPr lang="pt-BR" smtClean="0">
                <a:hlinkClick r:id="rId3"/>
              </a:rPr>
              <a:t> Os Novos Paradigmas Para o Governo e o Estado </a:t>
            </a:r>
            <a:endParaRPr lang="pt-BR" smtClean="0"/>
          </a:p>
          <a:p>
            <a:r>
              <a:rPr lang="pt-BR" b="1" smtClean="0">
                <a:hlinkClick r:id="rId3"/>
              </a:rPr>
              <a:t>3 - </a:t>
            </a:r>
            <a:r>
              <a:rPr lang="pt-BR" smtClean="0">
                <a:hlinkClick r:id="rId3"/>
              </a:rPr>
              <a:t>Governabilidade </a:t>
            </a:r>
            <a:endParaRPr lang="pt-BR" smtClean="0"/>
          </a:p>
          <a:p>
            <a:r>
              <a:rPr lang="pt-BR" b="1" smtClean="0">
                <a:hlinkClick r:id="rId3"/>
              </a:rPr>
              <a:t>4 -</a:t>
            </a:r>
            <a:r>
              <a:rPr lang="pt-BR" smtClean="0">
                <a:hlinkClick r:id="rId3"/>
              </a:rPr>
              <a:t> A Moeda, o Mercado e Globalização </a:t>
            </a:r>
            <a:endParaRPr lang="pt-BR" smtClean="0"/>
          </a:p>
        </p:txBody>
      </p:sp>
      <p:sp>
        <p:nvSpPr>
          <p:cNvPr id="3143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28CF591-64C7-4A48-A9BD-8D4D0432A9DC}" type="slidenum">
              <a:rPr lang="pt-BR" smtClean="0"/>
              <a:pPr eaLnBrk="1" hangingPunct="1"/>
              <a:t>127</a:t>
            </a:fld>
            <a:endParaRPr lang="pt-BR"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a:t>
            </a:r>
            <a:r>
              <a:rPr lang="pt-BR" smtClean="0"/>
              <a:t>Democracia, Cidadania e a Organização da Sociedade Civil.</a:t>
            </a:r>
          </a:p>
          <a:p>
            <a:r>
              <a:rPr lang="pt-BR" b="1" smtClean="0"/>
              <a:t>Módulos</a:t>
            </a:r>
            <a:endParaRPr lang="pt-BR" smtClean="0"/>
          </a:p>
          <a:p>
            <a:r>
              <a:rPr lang="pt-BR" b="1" smtClean="0">
                <a:hlinkClick r:id="rId3"/>
              </a:rPr>
              <a:t>1 -</a:t>
            </a:r>
            <a:r>
              <a:rPr lang="pt-BR" smtClean="0">
                <a:hlinkClick r:id="rId3"/>
              </a:rPr>
              <a:t> Os Primórdios da Democracia </a:t>
            </a:r>
            <a:endParaRPr lang="pt-BR" smtClean="0"/>
          </a:p>
          <a:p>
            <a:r>
              <a:rPr lang="pt-BR" smtClean="0"/>
              <a:t>     </a:t>
            </a:r>
            <a:r>
              <a:rPr lang="pt-BR" smtClean="0">
                <a:hlinkClick r:id="rId4"/>
              </a:rPr>
              <a:t>Origens da Democracia Grega</a:t>
            </a:r>
            <a:r>
              <a:rPr lang="pt-BR" smtClean="0"/>
              <a:t> </a:t>
            </a:r>
            <a:br>
              <a:rPr lang="pt-BR" smtClean="0"/>
            </a:br>
            <a:r>
              <a:rPr lang="pt-BR" smtClean="0"/>
              <a:t>     </a:t>
            </a:r>
            <a:r>
              <a:rPr lang="pt-BR" smtClean="0">
                <a:hlinkClick r:id="rId5"/>
              </a:rPr>
              <a:t>Complexidade e a superioridade da polis</a:t>
            </a:r>
            <a:r>
              <a:rPr lang="pt-BR" smtClean="0"/>
              <a:t> </a:t>
            </a:r>
            <a:br>
              <a:rPr lang="pt-BR" smtClean="0"/>
            </a:br>
            <a:r>
              <a:rPr lang="pt-BR" smtClean="0"/>
              <a:t>     </a:t>
            </a:r>
            <a:r>
              <a:rPr lang="pt-BR" smtClean="0">
                <a:hlinkClick r:id="rId6"/>
              </a:rPr>
              <a:t>Bem viver e a virtude</a:t>
            </a:r>
            <a:r>
              <a:rPr lang="pt-BR" smtClean="0"/>
              <a:t> </a:t>
            </a:r>
            <a:br>
              <a:rPr lang="pt-BR" smtClean="0"/>
            </a:br>
            <a:r>
              <a:rPr lang="pt-BR" smtClean="0"/>
              <a:t>     </a:t>
            </a:r>
            <a:r>
              <a:rPr lang="pt-BR" smtClean="0">
                <a:hlinkClick r:id="rId7"/>
              </a:rPr>
              <a:t>Resumo</a:t>
            </a:r>
            <a:r>
              <a:rPr lang="pt-BR" smtClean="0"/>
              <a:t> </a:t>
            </a:r>
          </a:p>
          <a:p>
            <a:r>
              <a:rPr lang="pt-BR" b="1" smtClean="0">
                <a:hlinkClick r:id="rId3"/>
              </a:rPr>
              <a:t>2 -</a:t>
            </a:r>
            <a:r>
              <a:rPr lang="pt-BR" smtClean="0">
                <a:hlinkClick r:id="rId3"/>
              </a:rPr>
              <a:t> Democracia e Cidadania </a:t>
            </a:r>
            <a:endParaRPr lang="pt-BR" smtClean="0"/>
          </a:p>
          <a:p>
            <a:r>
              <a:rPr lang="pt-BR" b="1" smtClean="0">
                <a:hlinkClick r:id="rId3"/>
              </a:rPr>
              <a:t>3 -</a:t>
            </a:r>
            <a:r>
              <a:rPr lang="pt-BR" smtClean="0">
                <a:hlinkClick r:id="rId3"/>
              </a:rPr>
              <a:t> Cidadania e Sociedade Civil </a:t>
            </a:r>
            <a:endParaRPr lang="pt-BR" smtClean="0"/>
          </a:p>
          <a:p>
            <a:r>
              <a:rPr lang="pt-BR" b="1" smtClean="0">
                <a:hlinkClick r:id="rId3"/>
              </a:rPr>
              <a:t>4 -</a:t>
            </a:r>
            <a:r>
              <a:rPr lang="pt-BR" smtClean="0">
                <a:hlinkClick r:id="rId3"/>
              </a:rPr>
              <a:t> A Sociedade Civil </a:t>
            </a:r>
            <a:endParaRPr lang="pt-BR" smtClean="0"/>
          </a:p>
        </p:txBody>
      </p:sp>
      <p:sp>
        <p:nvSpPr>
          <p:cNvPr id="31539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4CC859F-8372-4457-BE76-3504C516ADA1}" type="slidenum">
              <a:rPr lang="pt-BR" smtClean="0"/>
              <a:pPr eaLnBrk="1" hangingPunct="1"/>
              <a:t>128</a:t>
            </a:fld>
            <a:endParaRPr lang="pt-BR"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31642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8E6DA74-3CF1-411D-981F-FBE24B454BDC}" type="slidenum">
              <a:rPr lang="pt-BR" smtClean="0"/>
              <a:pPr eaLnBrk="1" hangingPunct="1"/>
              <a:t>129</a:t>
            </a:fld>
            <a:endParaRPr lang="pt-BR"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 Conceitos Básicos</a:t>
            </a:r>
            <a:endParaRPr lang="pt-BR" smtClean="0"/>
          </a:p>
          <a:p>
            <a:r>
              <a:rPr lang="pt-BR" b="1" smtClean="0"/>
              <a:t>Módulos</a:t>
            </a:r>
            <a:endParaRPr lang="pt-BR" smtClean="0"/>
          </a:p>
          <a:p>
            <a:r>
              <a:rPr lang="pt-BR" b="1" smtClean="0">
                <a:hlinkClick r:id="rId3"/>
              </a:rPr>
              <a:t>1 - Moeda </a:t>
            </a:r>
            <a:endParaRPr lang="pt-BR" smtClean="0"/>
          </a:p>
          <a:p>
            <a:r>
              <a:rPr lang="pt-BR" smtClean="0"/>
              <a:t>     </a:t>
            </a:r>
            <a:r>
              <a:rPr lang="pt-BR" smtClean="0">
                <a:hlinkClick r:id="rId4"/>
              </a:rPr>
              <a:t>Origem da Moeda</a:t>
            </a:r>
            <a:r>
              <a:rPr lang="pt-BR" smtClean="0"/>
              <a:t> </a:t>
            </a:r>
            <a:br>
              <a:rPr lang="pt-BR" smtClean="0"/>
            </a:br>
            <a:r>
              <a:rPr lang="pt-BR" smtClean="0"/>
              <a:t>     </a:t>
            </a:r>
            <a:r>
              <a:rPr lang="pt-BR" smtClean="0">
                <a:hlinkClick r:id="rId5"/>
              </a:rPr>
              <a:t>Funções da Moeda</a:t>
            </a:r>
            <a:r>
              <a:rPr lang="pt-BR" smtClean="0"/>
              <a:t> </a:t>
            </a:r>
            <a:br>
              <a:rPr lang="pt-BR" smtClean="0"/>
            </a:br>
            <a:r>
              <a:rPr lang="pt-BR" smtClean="0"/>
              <a:t>     </a:t>
            </a:r>
            <a:r>
              <a:rPr lang="pt-BR" smtClean="0">
                <a:hlinkClick r:id="rId6"/>
              </a:rPr>
              <a:t>Sistema de Pagamentos</a:t>
            </a:r>
            <a:r>
              <a:rPr lang="pt-BR" smtClean="0"/>
              <a:t> </a:t>
            </a:r>
            <a:br>
              <a:rPr lang="pt-BR" smtClean="0"/>
            </a:br>
            <a:r>
              <a:rPr lang="pt-BR" smtClean="0"/>
              <a:t>     </a:t>
            </a:r>
            <a:r>
              <a:rPr lang="pt-BR" smtClean="0">
                <a:hlinkClick r:id="rId7"/>
              </a:rPr>
              <a:t>Resumo</a:t>
            </a:r>
            <a:endParaRPr lang="pt-BR" smtClean="0"/>
          </a:p>
          <a:p>
            <a:r>
              <a:rPr lang="pt-BR" b="1" smtClean="0">
                <a:hlinkClick r:id="rId3"/>
              </a:rPr>
              <a:t>2 - Intermediação Financeira </a:t>
            </a:r>
            <a:endParaRPr lang="pt-BR" smtClean="0"/>
          </a:p>
          <a:p>
            <a:r>
              <a:rPr lang="pt-BR" b="1" smtClean="0">
                <a:hlinkClick r:id="rId3"/>
              </a:rPr>
              <a:t>3 - Sistema Financeiro </a:t>
            </a:r>
            <a:endParaRPr lang="pt-BR" smtClean="0"/>
          </a:p>
          <a:p>
            <a:r>
              <a:rPr lang="pt-BR" b="1" smtClean="0">
                <a:hlinkClick r:id="rId3"/>
              </a:rPr>
              <a:t>4 - Órgãos Gestores </a:t>
            </a:r>
            <a:endParaRPr lang="pt-BR" smtClean="0"/>
          </a:p>
        </p:txBody>
      </p:sp>
      <p:sp>
        <p:nvSpPr>
          <p:cNvPr id="3174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BEA6DD8-D676-410D-A6D3-F0B75B6E8466}" type="slidenum">
              <a:rPr lang="pt-BR" smtClean="0"/>
              <a:pPr eaLnBrk="1" hangingPunct="1"/>
              <a:t>130</a:t>
            </a:fld>
            <a:endParaRPr lang="pt-BR"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 Formas de Financiamento</a:t>
            </a:r>
            <a:endParaRPr lang="pt-BR" smtClean="0"/>
          </a:p>
          <a:p>
            <a:r>
              <a:rPr lang="pt-BR" b="1" smtClean="0"/>
              <a:t>Módulos</a:t>
            </a:r>
            <a:endParaRPr lang="pt-BR" smtClean="0"/>
          </a:p>
          <a:p>
            <a:r>
              <a:rPr lang="pt-BR" smtClean="0">
                <a:hlinkClick r:id="rId3"/>
              </a:rPr>
              <a:t>1 - Tipos De Empréstimos </a:t>
            </a:r>
            <a:endParaRPr lang="pt-BR" smtClean="0"/>
          </a:p>
          <a:p>
            <a:r>
              <a:rPr lang="pt-BR" smtClean="0"/>
              <a:t>     </a:t>
            </a:r>
            <a:r>
              <a:rPr lang="pt-BR" smtClean="0">
                <a:hlinkClick r:id="rId4"/>
              </a:rPr>
              <a:t>Formas de obtenção de fundos</a:t>
            </a:r>
            <a:r>
              <a:rPr lang="pt-BR" smtClean="0"/>
              <a:t> </a:t>
            </a:r>
            <a:br>
              <a:rPr lang="pt-BR" smtClean="0"/>
            </a:br>
            <a:r>
              <a:rPr lang="pt-BR" smtClean="0"/>
              <a:t>     </a:t>
            </a:r>
            <a:r>
              <a:rPr lang="pt-BR" smtClean="0">
                <a:hlinkClick r:id="rId5"/>
              </a:rPr>
              <a:t>Principais tipos de operações de crédito</a:t>
            </a:r>
            <a:r>
              <a:rPr lang="pt-BR" smtClean="0"/>
              <a:t> </a:t>
            </a:r>
            <a:br>
              <a:rPr lang="pt-BR" smtClean="0"/>
            </a:br>
            <a:r>
              <a:rPr lang="pt-BR" smtClean="0"/>
              <a:t>     </a:t>
            </a:r>
            <a:r>
              <a:rPr lang="pt-BR" smtClean="0">
                <a:hlinkClick r:id="rId6"/>
              </a:rPr>
              <a:t>Resumo</a:t>
            </a:r>
            <a:r>
              <a:rPr lang="pt-BR" smtClean="0"/>
              <a:t> </a:t>
            </a:r>
          </a:p>
          <a:p>
            <a:r>
              <a:rPr lang="pt-BR" smtClean="0">
                <a:hlinkClick r:id="rId3"/>
              </a:rPr>
              <a:t>2 - Outras Modalidades De Empréstimo </a:t>
            </a:r>
            <a:endParaRPr lang="pt-BR" smtClean="0"/>
          </a:p>
          <a:p>
            <a:r>
              <a:rPr lang="pt-BR" smtClean="0">
                <a:hlinkClick r:id="rId3"/>
              </a:rPr>
              <a:t>3 - Abertura De Capital </a:t>
            </a:r>
            <a:endParaRPr lang="pt-BR" smtClean="0"/>
          </a:p>
          <a:p>
            <a:r>
              <a:rPr lang="pt-BR" smtClean="0">
                <a:hlinkClick r:id="rId3"/>
              </a:rPr>
              <a:t>4 - Os Mercados de Oferta Pública de Ações e Debêntures </a:t>
            </a:r>
            <a:endParaRPr lang="pt-BR" smtClean="0"/>
          </a:p>
        </p:txBody>
      </p:sp>
      <p:sp>
        <p:nvSpPr>
          <p:cNvPr id="31846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FEFAA33-E607-4795-A1A4-8E9A567A7A9C}" type="slidenum">
              <a:rPr lang="pt-BR" smtClean="0"/>
              <a:pPr eaLnBrk="1" hangingPunct="1"/>
              <a:t>131</a:t>
            </a:fld>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3: </a:t>
            </a:r>
            <a:r>
              <a:rPr lang="pt-BR" smtClean="0">
                <a:hlinkClick r:id="rId3"/>
              </a:rPr>
              <a:t> Estática Patrimonial</a:t>
            </a:r>
            <a:r>
              <a:rPr lang="pt-BR" b="1" smtClean="0">
                <a:hlinkClick r:id="rId3"/>
              </a:rPr>
              <a:t> </a:t>
            </a:r>
            <a:endParaRPr lang="pt-BR" smtClean="0"/>
          </a:p>
          <a:p>
            <a:r>
              <a:rPr lang="pt-BR" b="1" smtClean="0"/>
              <a:t> Módulos</a:t>
            </a:r>
            <a:endParaRPr lang="pt-BR" smtClean="0"/>
          </a:p>
          <a:p>
            <a:r>
              <a:rPr lang="pt-BR" b="1" smtClean="0">
                <a:hlinkClick r:id="rId4"/>
              </a:rPr>
              <a:t>1 - </a:t>
            </a:r>
            <a:r>
              <a:rPr lang="pt-BR" smtClean="0">
                <a:hlinkClick r:id="rId4"/>
              </a:rPr>
              <a:t>Patrimônio E Capital </a:t>
            </a:r>
            <a:endParaRPr lang="pt-BR" smtClean="0"/>
          </a:p>
          <a:p>
            <a:r>
              <a:rPr lang="pt-BR" smtClean="0"/>
              <a:t>     </a:t>
            </a:r>
            <a:r>
              <a:rPr lang="pt-BR" smtClean="0">
                <a:hlinkClick r:id="rId5"/>
              </a:rPr>
              <a:t>Patrimônio e Seus Elementos</a:t>
            </a:r>
            <a:r>
              <a:rPr lang="pt-BR" smtClean="0"/>
              <a:t> </a:t>
            </a:r>
            <a:br>
              <a:rPr lang="pt-BR" smtClean="0"/>
            </a:br>
            <a:r>
              <a:rPr lang="pt-BR" smtClean="0"/>
              <a:t>     </a:t>
            </a:r>
            <a:r>
              <a:rPr lang="pt-BR" smtClean="0">
                <a:hlinkClick r:id="rId6"/>
              </a:rPr>
              <a:t>Bem</a:t>
            </a:r>
            <a:r>
              <a:rPr lang="pt-BR" smtClean="0"/>
              <a:t> </a:t>
            </a:r>
            <a:br>
              <a:rPr lang="pt-BR" smtClean="0"/>
            </a:br>
            <a:r>
              <a:rPr lang="pt-BR" smtClean="0"/>
              <a:t>     </a:t>
            </a:r>
            <a:r>
              <a:rPr lang="pt-BR" smtClean="0">
                <a:hlinkClick r:id="rId7"/>
              </a:rPr>
              <a:t>Direitos e Obrigações</a:t>
            </a:r>
            <a:r>
              <a:rPr lang="pt-BR" smtClean="0"/>
              <a:t> </a:t>
            </a:r>
            <a:br>
              <a:rPr lang="pt-BR" smtClean="0"/>
            </a:br>
            <a:r>
              <a:rPr lang="pt-BR" smtClean="0"/>
              <a:t>     </a:t>
            </a:r>
            <a:r>
              <a:rPr lang="pt-BR" smtClean="0">
                <a:hlinkClick r:id="rId8"/>
              </a:rPr>
              <a:t>Ativo/Passivo</a:t>
            </a:r>
            <a:r>
              <a:rPr lang="pt-BR" smtClean="0"/>
              <a:t> </a:t>
            </a:r>
            <a:br>
              <a:rPr lang="pt-BR" smtClean="0"/>
            </a:br>
            <a:r>
              <a:rPr lang="pt-BR" smtClean="0"/>
              <a:t>     </a:t>
            </a:r>
            <a:r>
              <a:rPr lang="pt-BR" smtClean="0">
                <a:hlinkClick r:id="rId9"/>
              </a:rPr>
              <a:t>Universalidade do Patrimônio</a:t>
            </a:r>
            <a:r>
              <a:rPr lang="pt-BR" smtClean="0"/>
              <a:t> </a:t>
            </a:r>
            <a:br>
              <a:rPr lang="pt-BR" smtClean="0"/>
            </a:br>
            <a:r>
              <a:rPr lang="pt-BR" smtClean="0"/>
              <a:t>     </a:t>
            </a:r>
            <a:r>
              <a:rPr lang="pt-BR" smtClean="0">
                <a:hlinkClick r:id="rId10"/>
              </a:rPr>
              <a:t>Aspectos Estáticos e Dinâmicos do Patrimônio</a:t>
            </a:r>
            <a:r>
              <a:rPr lang="pt-BR" smtClean="0"/>
              <a:t> </a:t>
            </a:r>
            <a:br>
              <a:rPr lang="pt-BR" smtClean="0"/>
            </a:br>
            <a:r>
              <a:rPr lang="pt-BR" smtClean="0"/>
              <a:t>     </a:t>
            </a:r>
            <a:r>
              <a:rPr lang="pt-BR" smtClean="0">
                <a:hlinkClick r:id="rId11"/>
              </a:rPr>
              <a:t>Resumo</a:t>
            </a:r>
            <a:r>
              <a:rPr lang="pt-BR" smtClean="0"/>
              <a:t> </a:t>
            </a:r>
          </a:p>
          <a:p>
            <a:r>
              <a:rPr lang="pt-BR" b="1" smtClean="0">
                <a:hlinkClick r:id="rId4"/>
              </a:rPr>
              <a:t>2 -</a:t>
            </a:r>
            <a:r>
              <a:rPr lang="pt-BR" smtClean="0">
                <a:hlinkClick r:id="rId4"/>
              </a:rPr>
              <a:t> Equações Patrimoniais e Patrimônio Líquido </a:t>
            </a:r>
            <a:endParaRPr lang="pt-BR" smtClean="0"/>
          </a:p>
          <a:p>
            <a:endParaRPr lang="pt-BR" smtClean="0"/>
          </a:p>
        </p:txBody>
      </p:sp>
      <p:sp>
        <p:nvSpPr>
          <p:cNvPr id="19968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C892EE3-D225-4DA5-9192-4CC97AC92F24}" type="slidenum">
              <a:rPr lang="pt-BR" smtClean="0"/>
              <a:pPr eaLnBrk="1" hangingPunct="1"/>
              <a:t>15</a:t>
            </a:fld>
            <a:endParaRPr lang="pt-BR"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31949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24E2206-ADDA-4D58-AC8B-B862A0131189}" type="slidenum">
              <a:rPr lang="pt-BR" smtClean="0"/>
              <a:pPr eaLnBrk="1" hangingPunct="1"/>
              <a:t>132</a:t>
            </a:fld>
            <a:endParaRPr lang="pt-BR"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Visão Geral da Logística  </a:t>
            </a:r>
            <a:endParaRPr lang="pt-BR" smtClean="0"/>
          </a:p>
          <a:p>
            <a:r>
              <a:rPr lang="pt-BR" b="1" smtClean="0"/>
              <a:t>Módulos</a:t>
            </a:r>
            <a:endParaRPr lang="pt-BR" smtClean="0"/>
          </a:p>
          <a:p>
            <a:r>
              <a:rPr lang="pt-BR" smtClean="0">
                <a:hlinkClick r:id="rId3"/>
              </a:rPr>
              <a:t>1 - Introdução </a:t>
            </a:r>
            <a:endParaRPr lang="pt-BR" smtClean="0"/>
          </a:p>
          <a:p>
            <a:r>
              <a:rPr lang="pt-BR" smtClean="0"/>
              <a:t>     </a:t>
            </a:r>
            <a:r>
              <a:rPr lang="pt-BR" smtClean="0">
                <a:hlinkClick r:id="rId4"/>
              </a:rPr>
              <a:t>A logística definida</a:t>
            </a:r>
            <a:r>
              <a:rPr lang="pt-BR" smtClean="0"/>
              <a:t> </a:t>
            </a:r>
            <a:br>
              <a:rPr lang="pt-BR" smtClean="0"/>
            </a:br>
            <a:r>
              <a:rPr lang="pt-BR" smtClean="0"/>
              <a:t>     </a:t>
            </a:r>
            <a:r>
              <a:rPr lang="pt-BR" smtClean="0">
                <a:hlinkClick r:id="rId5"/>
              </a:rPr>
              <a:t>O porquê de estudar logística</a:t>
            </a:r>
            <a:r>
              <a:rPr lang="pt-BR" smtClean="0"/>
              <a:t> </a:t>
            </a:r>
            <a:br>
              <a:rPr lang="pt-BR" smtClean="0"/>
            </a:br>
            <a:r>
              <a:rPr lang="pt-BR" smtClean="0"/>
              <a:t>     </a:t>
            </a:r>
            <a:r>
              <a:rPr lang="pt-BR" smtClean="0">
                <a:hlinkClick r:id="rId6"/>
              </a:rPr>
              <a:t>Logística: importância e evolução</a:t>
            </a:r>
            <a:r>
              <a:rPr lang="pt-BR" smtClean="0"/>
              <a:t> </a:t>
            </a:r>
            <a:br>
              <a:rPr lang="pt-BR" smtClean="0"/>
            </a:br>
            <a:r>
              <a:rPr lang="pt-BR" smtClean="0"/>
              <a:t>     </a:t>
            </a:r>
            <a:r>
              <a:rPr lang="pt-BR" smtClean="0">
                <a:hlinkClick r:id="rId7"/>
              </a:rPr>
              <a:t>Atividades desenvolvidas na logística</a:t>
            </a:r>
            <a:r>
              <a:rPr lang="pt-BR" smtClean="0"/>
              <a:t> </a:t>
            </a:r>
            <a:br>
              <a:rPr lang="pt-BR" smtClean="0"/>
            </a:br>
            <a:r>
              <a:rPr lang="pt-BR" smtClean="0"/>
              <a:t>     </a:t>
            </a:r>
            <a:r>
              <a:rPr lang="pt-BR" smtClean="0">
                <a:hlinkClick r:id="rId8"/>
              </a:rPr>
              <a:t>Atividades de interface com a logística</a:t>
            </a:r>
            <a:r>
              <a:rPr lang="pt-BR" smtClean="0"/>
              <a:t> </a:t>
            </a:r>
            <a:br>
              <a:rPr lang="pt-BR" smtClean="0"/>
            </a:br>
            <a:r>
              <a:rPr lang="pt-BR" smtClean="0"/>
              <a:t>     </a:t>
            </a:r>
            <a:r>
              <a:rPr lang="pt-BR" smtClean="0">
                <a:hlinkClick r:id="rId9"/>
              </a:rPr>
              <a:t>Objetivos e manifesto da missão</a:t>
            </a:r>
            <a:r>
              <a:rPr lang="pt-BR" smtClean="0"/>
              <a:t> </a:t>
            </a:r>
            <a:br>
              <a:rPr lang="pt-BR" smtClean="0"/>
            </a:br>
            <a:r>
              <a:rPr lang="pt-BR" smtClean="0"/>
              <a:t>     </a:t>
            </a:r>
            <a:r>
              <a:rPr lang="pt-BR" smtClean="0">
                <a:hlinkClick r:id="rId10"/>
              </a:rPr>
              <a:t>Resumo</a:t>
            </a:r>
            <a:r>
              <a:rPr lang="pt-BR" smtClean="0"/>
              <a:t> </a:t>
            </a:r>
          </a:p>
          <a:p>
            <a:r>
              <a:rPr lang="pt-BR" smtClean="0">
                <a:hlinkClick r:id="rId3"/>
              </a:rPr>
              <a:t>2 - Planejamento Logístico </a:t>
            </a:r>
            <a:endParaRPr lang="pt-BR" smtClean="0"/>
          </a:p>
          <a:p>
            <a:r>
              <a:rPr lang="pt-BR" smtClean="0">
                <a:hlinkClick r:id="rId3"/>
              </a:rPr>
              <a:t>3 - Noções Básicas de Sistema Logístico </a:t>
            </a:r>
            <a:endParaRPr lang="pt-BR" smtClean="0"/>
          </a:p>
          <a:p>
            <a:r>
              <a:rPr lang="pt-BR" smtClean="0">
                <a:hlinkClick r:id="rId3"/>
              </a:rPr>
              <a:t>4 - Noções de Sistema de Informação </a:t>
            </a:r>
            <a:endParaRPr lang="pt-BR" smtClean="0"/>
          </a:p>
          <a:p>
            <a:r>
              <a:rPr lang="pt-BR" smtClean="0">
                <a:hlinkClick r:id="rId3"/>
              </a:rPr>
              <a:t>5 - Serviço ao Cliente : Diferencial Competitivo </a:t>
            </a:r>
            <a:endParaRPr lang="pt-BR" smtClean="0"/>
          </a:p>
          <a:p>
            <a:r>
              <a:rPr lang="pt-BR" smtClean="0">
                <a:hlinkClick r:id="rId3"/>
              </a:rPr>
              <a:t>6 - A Logística e a Globalização </a:t>
            </a:r>
            <a:endParaRPr lang="pt-BR" smtClean="0"/>
          </a:p>
          <a:p>
            <a:r>
              <a:rPr lang="pt-BR" smtClean="0">
                <a:hlinkClick r:id="rId3"/>
              </a:rPr>
              <a:t>7 - Tendências em Logística </a:t>
            </a:r>
            <a:endParaRPr lang="pt-BR" smtClean="0"/>
          </a:p>
        </p:txBody>
      </p:sp>
      <p:sp>
        <p:nvSpPr>
          <p:cNvPr id="32051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D16156-60BE-4BEF-B389-60FE9AA25DE5}" type="slidenum">
              <a:rPr lang="pt-BR" smtClean="0"/>
              <a:pPr eaLnBrk="1" hangingPunct="1"/>
              <a:t>133</a:t>
            </a:fld>
            <a:endParaRPr lang="pt-BR"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3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 Visão Geral da Logística de Suprimento</a:t>
            </a:r>
            <a:endParaRPr lang="pt-BR" smtClean="0"/>
          </a:p>
          <a:p>
            <a:r>
              <a:rPr lang="pt-BR" b="1" smtClean="0"/>
              <a:t>Módulos</a:t>
            </a:r>
            <a:endParaRPr lang="pt-BR" smtClean="0"/>
          </a:p>
          <a:p>
            <a:r>
              <a:rPr lang="pt-BR" smtClean="0">
                <a:hlinkClick r:id="rId3"/>
              </a:rPr>
              <a:t>1 - Introdução </a:t>
            </a:r>
            <a:endParaRPr lang="pt-BR" smtClean="0"/>
          </a:p>
          <a:p>
            <a:r>
              <a:rPr lang="pt-BR" smtClean="0"/>
              <a:t>     </a:t>
            </a:r>
            <a:r>
              <a:rPr lang="pt-BR" smtClean="0">
                <a:hlinkClick r:id="rId4"/>
              </a:rPr>
              <a:t>A logística de suprimento</a:t>
            </a:r>
            <a:r>
              <a:rPr lang="pt-BR" smtClean="0"/>
              <a:t> </a:t>
            </a:r>
            <a:br>
              <a:rPr lang="pt-BR" smtClean="0"/>
            </a:br>
            <a:r>
              <a:rPr lang="pt-BR" smtClean="0"/>
              <a:t>     </a:t>
            </a:r>
            <a:r>
              <a:rPr lang="pt-BR" smtClean="0">
                <a:hlinkClick r:id="rId5"/>
              </a:rPr>
              <a:t>O canal de suprimento e seu ciclo</a:t>
            </a:r>
            <a:r>
              <a:rPr lang="pt-BR" smtClean="0"/>
              <a:t> </a:t>
            </a:r>
            <a:br>
              <a:rPr lang="pt-BR" smtClean="0"/>
            </a:br>
            <a:r>
              <a:rPr lang="pt-BR" smtClean="0"/>
              <a:t>     </a:t>
            </a:r>
            <a:r>
              <a:rPr lang="pt-BR" smtClean="0">
                <a:hlinkClick r:id="rId6"/>
              </a:rPr>
              <a:t>Resumo</a:t>
            </a:r>
            <a:r>
              <a:rPr lang="pt-BR" smtClean="0"/>
              <a:t> </a:t>
            </a:r>
          </a:p>
          <a:p>
            <a:r>
              <a:rPr lang="pt-BR" smtClean="0">
                <a:hlinkClick r:id="rId3"/>
              </a:rPr>
              <a:t>2 - Noções Básicas de Cadeia de Suprimento (Suplly Chain) </a:t>
            </a:r>
            <a:endParaRPr lang="pt-BR" smtClean="0"/>
          </a:p>
          <a:p>
            <a:r>
              <a:rPr lang="pt-BR" smtClean="0">
                <a:hlinkClick r:id="rId3"/>
              </a:rPr>
              <a:t>3 - Noções Básicas de Estoque I </a:t>
            </a:r>
            <a:endParaRPr lang="pt-BR" smtClean="0"/>
          </a:p>
          <a:p>
            <a:r>
              <a:rPr lang="pt-BR" smtClean="0">
                <a:hlinkClick r:id="rId3"/>
              </a:rPr>
              <a:t>4 - Noções Básicas de Estoque II </a:t>
            </a:r>
            <a:endParaRPr lang="pt-BR" smtClean="0"/>
          </a:p>
          <a:p>
            <a:r>
              <a:rPr lang="en-US" smtClean="0">
                <a:hlinkClick r:id="rId3"/>
              </a:rPr>
              <a:t>5 - Just In Time (Jit): Informações Gerais </a:t>
            </a:r>
            <a:endParaRPr lang="pt-BR" smtClean="0"/>
          </a:p>
        </p:txBody>
      </p:sp>
      <p:sp>
        <p:nvSpPr>
          <p:cNvPr id="32154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8AE2B8AB-A353-45EB-A876-A68AD8E6D6DE}" type="slidenum">
              <a:rPr lang="pt-BR" smtClean="0"/>
              <a:pPr eaLnBrk="1" hangingPunct="1"/>
              <a:t>134</a:t>
            </a:fld>
            <a:endParaRPr lang="pt-BR"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32256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AF90226-ADD3-4F2D-94AB-D628EFCD986A}" type="slidenum">
              <a:rPr lang="pt-BR" smtClean="0"/>
              <a:pPr eaLnBrk="1" hangingPunct="1"/>
              <a:t>135</a:t>
            </a:fld>
            <a:endParaRPr lang="pt-BR"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Princípios Básicos de Macro</a:t>
            </a:r>
            <a:r>
              <a:rPr lang="pt-BR" smtClean="0"/>
              <a:t/>
            </a:r>
            <a:br>
              <a:rPr lang="pt-BR" smtClean="0"/>
            </a:br>
            <a:r>
              <a:rPr lang="pt-BR" b="1" smtClean="0"/>
              <a:t>Módulos</a:t>
            </a:r>
            <a:endParaRPr lang="pt-BR" smtClean="0"/>
          </a:p>
          <a:p>
            <a:r>
              <a:rPr lang="pt-BR" smtClean="0">
                <a:hlinkClick r:id="rId3"/>
              </a:rPr>
              <a:t>1 - Princípios Básicos de Economia </a:t>
            </a:r>
            <a:r>
              <a:rPr lang="pt-BR" smtClean="0"/>
              <a:t/>
            </a:r>
            <a:br>
              <a:rPr lang="pt-BR" smtClean="0"/>
            </a:br>
            <a:r>
              <a:rPr lang="pt-BR" smtClean="0"/>
              <a:t>     </a:t>
            </a:r>
            <a:r>
              <a:rPr lang="pt-BR" smtClean="0">
                <a:hlinkClick r:id="rId4"/>
              </a:rPr>
              <a:t>O Problema da Escassez</a:t>
            </a:r>
            <a:r>
              <a:rPr lang="pt-BR" smtClean="0"/>
              <a:t> </a:t>
            </a:r>
            <a:br>
              <a:rPr lang="pt-BR" smtClean="0"/>
            </a:br>
            <a:r>
              <a:rPr lang="pt-BR" smtClean="0"/>
              <a:t>     </a:t>
            </a:r>
            <a:r>
              <a:rPr lang="pt-BR" smtClean="0">
                <a:hlinkClick r:id="rId5"/>
              </a:rPr>
              <a:t>A Curva de Possibilidade de Produção – CPP</a:t>
            </a:r>
            <a:r>
              <a:rPr lang="pt-BR" smtClean="0"/>
              <a:t> </a:t>
            </a:r>
            <a:br>
              <a:rPr lang="pt-BR" smtClean="0"/>
            </a:br>
            <a:r>
              <a:rPr lang="pt-BR" smtClean="0"/>
              <a:t>     </a:t>
            </a:r>
            <a:r>
              <a:rPr lang="pt-BR" smtClean="0">
                <a:hlinkClick r:id="rId6"/>
              </a:rPr>
              <a:t>O Custo de Oportunidade</a:t>
            </a:r>
            <a:r>
              <a:rPr lang="pt-BR" smtClean="0"/>
              <a:t> </a:t>
            </a:r>
            <a:br>
              <a:rPr lang="pt-BR" smtClean="0"/>
            </a:br>
            <a:r>
              <a:rPr lang="pt-BR" smtClean="0"/>
              <a:t>     </a:t>
            </a:r>
            <a:r>
              <a:rPr lang="pt-BR" smtClean="0">
                <a:hlinkClick r:id="rId7"/>
              </a:rPr>
              <a:t>Definição de Economia</a:t>
            </a:r>
            <a:r>
              <a:rPr lang="pt-BR" smtClean="0"/>
              <a:t> </a:t>
            </a:r>
            <a:br>
              <a:rPr lang="pt-BR" smtClean="0"/>
            </a:br>
            <a:r>
              <a:rPr lang="pt-BR" smtClean="0"/>
              <a:t>     </a:t>
            </a:r>
            <a:r>
              <a:rPr lang="pt-BR" smtClean="0">
                <a:hlinkClick r:id="rId8"/>
              </a:rPr>
              <a:t>Os grandes problemas econômicos</a:t>
            </a:r>
            <a:r>
              <a:rPr lang="pt-BR" smtClean="0"/>
              <a:t> </a:t>
            </a:r>
            <a:br>
              <a:rPr lang="pt-BR" smtClean="0"/>
            </a:br>
            <a:r>
              <a:rPr lang="pt-BR" smtClean="0"/>
              <a:t>     </a:t>
            </a:r>
            <a:r>
              <a:rPr lang="pt-BR" smtClean="0">
                <a:hlinkClick r:id="rId9"/>
              </a:rPr>
              <a:t>Resumo</a:t>
            </a:r>
            <a:r>
              <a:rPr lang="pt-BR" smtClean="0"/>
              <a:t> </a:t>
            </a:r>
            <a:br>
              <a:rPr lang="pt-BR" smtClean="0"/>
            </a:br>
            <a:r>
              <a:rPr lang="pt-BR" smtClean="0">
                <a:hlinkClick r:id="rId3"/>
              </a:rPr>
              <a:t>2 - A contabilidade nacional </a:t>
            </a:r>
            <a:r>
              <a:rPr lang="pt-BR" smtClean="0"/>
              <a:t/>
            </a:r>
            <a:br>
              <a:rPr lang="pt-BR" smtClean="0"/>
            </a:br>
            <a:r>
              <a:rPr lang="pt-BR" smtClean="0">
                <a:hlinkClick r:id="rId3"/>
              </a:rPr>
              <a:t>3 - O índice de custo de vida </a:t>
            </a:r>
            <a:endParaRPr lang="pt-BR" smtClean="0"/>
          </a:p>
        </p:txBody>
      </p:sp>
      <p:sp>
        <p:nvSpPr>
          <p:cNvPr id="32358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EB17ABA-32E4-4FD8-9596-AA3B118F68DE}" type="slidenum">
              <a:rPr lang="pt-BR" smtClean="0"/>
              <a:pPr eaLnBrk="1" hangingPunct="1"/>
              <a:t>136</a:t>
            </a:fld>
            <a:endParaRPr lang="pt-BR"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Políticas Monetária e Fiscal no Modelo de Oferta de Demanda Agregadas</a:t>
            </a:r>
            <a:r>
              <a:rPr lang="pt-BR" smtClean="0"/>
              <a:t/>
            </a:r>
            <a:br>
              <a:rPr lang="pt-BR" smtClean="0"/>
            </a:br>
            <a:r>
              <a:rPr lang="pt-BR" b="1" smtClean="0"/>
              <a:t>Módulos</a:t>
            </a:r>
            <a:br>
              <a:rPr lang="pt-BR" b="1" smtClean="0"/>
            </a:br>
            <a:r>
              <a:rPr lang="pt-BR" smtClean="0">
                <a:hlinkClick r:id="rId3"/>
              </a:rPr>
              <a:t>1 - O Modelo de Demanda e Oferta Agregada </a:t>
            </a:r>
            <a:r>
              <a:rPr lang="pt-BR" smtClean="0"/>
              <a:t/>
            </a:r>
            <a:br>
              <a:rPr lang="pt-BR" smtClean="0"/>
            </a:br>
            <a:r>
              <a:rPr lang="pt-BR" smtClean="0"/>
              <a:t>     </a:t>
            </a:r>
            <a:r>
              <a:rPr lang="pt-BR" smtClean="0">
                <a:hlinkClick r:id="rId4"/>
              </a:rPr>
              <a:t>Construindo um modelo</a:t>
            </a:r>
            <a:r>
              <a:rPr lang="pt-BR" smtClean="0"/>
              <a:t> </a:t>
            </a:r>
            <a:br>
              <a:rPr lang="pt-BR" smtClean="0"/>
            </a:br>
            <a:r>
              <a:rPr lang="pt-BR" smtClean="0"/>
              <a:t>     </a:t>
            </a:r>
            <a:r>
              <a:rPr lang="pt-BR" smtClean="0">
                <a:hlinkClick r:id="rId5"/>
              </a:rPr>
              <a:t>Explicando a Oferta Agregada</a:t>
            </a:r>
            <a:r>
              <a:rPr lang="pt-BR" smtClean="0"/>
              <a:t> </a:t>
            </a:r>
            <a:br>
              <a:rPr lang="pt-BR" smtClean="0"/>
            </a:br>
            <a:r>
              <a:rPr lang="pt-BR" smtClean="0"/>
              <a:t>     </a:t>
            </a:r>
            <a:r>
              <a:rPr lang="pt-BR" smtClean="0">
                <a:hlinkClick r:id="rId6"/>
              </a:rPr>
              <a:t>Explicando a Demanda Agregada</a:t>
            </a:r>
            <a:r>
              <a:rPr lang="pt-BR" smtClean="0"/>
              <a:t> </a:t>
            </a:r>
            <a:br>
              <a:rPr lang="pt-BR" smtClean="0"/>
            </a:br>
            <a:r>
              <a:rPr lang="pt-BR" smtClean="0"/>
              <a:t>     </a:t>
            </a:r>
            <a:r>
              <a:rPr lang="pt-BR" smtClean="0">
                <a:hlinkClick r:id="rId7"/>
              </a:rPr>
              <a:t>Deslocamentos nas curvas de Demanda e Oferta </a:t>
            </a:r>
            <a:br>
              <a:rPr lang="pt-BR" smtClean="0">
                <a:hlinkClick r:id="rId7"/>
              </a:rPr>
            </a:br>
            <a:r>
              <a:rPr lang="pt-BR" smtClean="0">
                <a:hlinkClick r:id="rId7"/>
              </a:rPr>
              <a:t>     Agregadas</a:t>
            </a:r>
            <a:r>
              <a:rPr lang="pt-BR" smtClean="0"/>
              <a:t> </a:t>
            </a:r>
            <a:br>
              <a:rPr lang="pt-BR" smtClean="0"/>
            </a:br>
            <a:r>
              <a:rPr lang="pt-BR" smtClean="0"/>
              <a:t>     </a:t>
            </a:r>
            <a:r>
              <a:rPr lang="pt-BR" smtClean="0">
                <a:hlinkClick r:id="rId8"/>
              </a:rPr>
              <a:t>Resumo</a:t>
            </a:r>
            <a:r>
              <a:rPr lang="pt-BR" smtClean="0"/>
              <a:t> </a:t>
            </a:r>
          </a:p>
          <a:p>
            <a:r>
              <a:rPr lang="pt-BR" smtClean="0">
                <a:hlinkClick r:id="rId3"/>
              </a:rPr>
              <a:t>2 - Os Equilíbrios Com Inflação e Com Desemprego </a:t>
            </a:r>
            <a:r>
              <a:rPr lang="pt-BR" smtClean="0"/>
              <a:t/>
            </a:r>
            <a:br>
              <a:rPr lang="pt-BR" smtClean="0"/>
            </a:br>
            <a:r>
              <a:rPr lang="pt-BR" smtClean="0">
                <a:hlinkClick r:id="rId3"/>
              </a:rPr>
              <a:t>3 - Política Monetária </a:t>
            </a:r>
            <a:r>
              <a:rPr lang="pt-BR" smtClean="0"/>
              <a:t/>
            </a:r>
            <a:br>
              <a:rPr lang="pt-BR" smtClean="0"/>
            </a:br>
            <a:r>
              <a:rPr lang="pt-BR" smtClean="0">
                <a:hlinkClick r:id="rId3"/>
              </a:rPr>
              <a:t>4 - A Política Fiscal </a:t>
            </a:r>
            <a:endParaRPr lang="pt-BR" smtClean="0"/>
          </a:p>
        </p:txBody>
      </p:sp>
      <p:sp>
        <p:nvSpPr>
          <p:cNvPr id="32461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4F0CB67-7E18-471C-B7D5-718F5AF23E6A}" type="slidenum">
              <a:rPr lang="pt-BR" smtClean="0"/>
              <a:pPr eaLnBrk="1" hangingPunct="1"/>
              <a:t>137</a:t>
            </a:fld>
            <a:endParaRPr lang="pt-BR"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32563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3107A1F-375E-4D28-A332-2C0440C5A90E}" type="slidenum">
              <a:rPr lang="pt-BR" smtClean="0"/>
              <a:pPr eaLnBrk="1" hangingPunct="1"/>
              <a:t>138</a:t>
            </a:fld>
            <a:endParaRPr lang="pt-BR"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Abordagens Atuais de Marketing e Competitividade  </a:t>
            </a:r>
            <a:endParaRPr lang="pt-BR" smtClean="0"/>
          </a:p>
          <a:p>
            <a:r>
              <a:rPr lang="pt-BR" b="1" smtClean="0"/>
              <a:t>Módulos</a:t>
            </a:r>
            <a:endParaRPr lang="pt-BR" smtClean="0"/>
          </a:p>
          <a:p>
            <a:r>
              <a:rPr lang="pt-BR" smtClean="0">
                <a:hlinkClick r:id="rId3"/>
              </a:rPr>
              <a:t>1 - Revisão dos Principais Conceitos de Marketing </a:t>
            </a:r>
            <a:endParaRPr lang="pt-BR" smtClean="0"/>
          </a:p>
          <a:p>
            <a:r>
              <a:rPr lang="pt-BR" smtClean="0"/>
              <a:t>     </a:t>
            </a:r>
            <a:r>
              <a:rPr lang="pt-BR" smtClean="0">
                <a:hlinkClick r:id="rId4"/>
              </a:rPr>
              <a:t>O que é Marketing?</a:t>
            </a:r>
            <a:r>
              <a:rPr lang="pt-BR" smtClean="0"/>
              <a:t> </a:t>
            </a:r>
            <a:br>
              <a:rPr lang="pt-BR" smtClean="0"/>
            </a:br>
            <a:r>
              <a:rPr lang="pt-BR" smtClean="0"/>
              <a:t>     </a:t>
            </a:r>
            <a:r>
              <a:rPr lang="pt-BR" smtClean="0">
                <a:hlinkClick r:id="rId5"/>
              </a:rPr>
              <a:t>Administração de Marketing</a:t>
            </a:r>
            <a:r>
              <a:rPr lang="pt-BR" smtClean="0"/>
              <a:t> </a:t>
            </a:r>
            <a:br>
              <a:rPr lang="pt-BR" smtClean="0"/>
            </a:br>
            <a:r>
              <a:rPr lang="pt-BR" smtClean="0"/>
              <a:t>     </a:t>
            </a:r>
            <a:r>
              <a:rPr lang="pt-BR" smtClean="0">
                <a:hlinkClick r:id="rId6"/>
              </a:rPr>
              <a:t>O Ambiente de Marketing</a:t>
            </a:r>
            <a:r>
              <a:rPr lang="pt-BR" smtClean="0"/>
              <a:t> </a:t>
            </a:r>
            <a:br>
              <a:rPr lang="pt-BR" smtClean="0"/>
            </a:br>
            <a:r>
              <a:rPr lang="pt-BR" smtClean="0"/>
              <a:t>     </a:t>
            </a:r>
            <a:r>
              <a:rPr lang="pt-BR" smtClean="0">
                <a:hlinkClick r:id="rId7"/>
              </a:rPr>
              <a:t>O Comportamento do Consumidor</a:t>
            </a:r>
            <a:r>
              <a:rPr lang="pt-BR" smtClean="0"/>
              <a:t> </a:t>
            </a:r>
            <a:br>
              <a:rPr lang="pt-BR" smtClean="0"/>
            </a:br>
            <a:r>
              <a:rPr lang="pt-BR" smtClean="0"/>
              <a:t>     </a:t>
            </a:r>
            <a:r>
              <a:rPr lang="pt-BR" smtClean="0">
                <a:hlinkClick r:id="rId8"/>
              </a:rPr>
              <a:t>Segmentação de mercado</a:t>
            </a:r>
            <a:r>
              <a:rPr lang="pt-BR" smtClean="0"/>
              <a:t> </a:t>
            </a:r>
            <a:br>
              <a:rPr lang="pt-BR" smtClean="0"/>
            </a:br>
            <a:r>
              <a:rPr lang="pt-BR" smtClean="0"/>
              <a:t>     </a:t>
            </a:r>
            <a:r>
              <a:rPr lang="pt-BR" smtClean="0">
                <a:hlinkClick r:id="rId9"/>
              </a:rPr>
              <a:t>Variáveis de Decisão de Marketing: Os 4 P’s</a:t>
            </a:r>
            <a:r>
              <a:rPr lang="pt-BR" smtClean="0"/>
              <a:t> </a:t>
            </a:r>
            <a:br>
              <a:rPr lang="pt-BR" smtClean="0"/>
            </a:br>
            <a:r>
              <a:rPr lang="pt-BR" smtClean="0"/>
              <a:t>     </a:t>
            </a:r>
            <a:r>
              <a:rPr lang="pt-BR" smtClean="0">
                <a:hlinkClick r:id="rId10"/>
              </a:rPr>
              <a:t>Resumo</a:t>
            </a:r>
            <a:r>
              <a:rPr lang="pt-BR" smtClean="0"/>
              <a:t> </a:t>
            </a:r>
          </a:p>
          <a:p>
            <a:r>
              <a:rPr lang="pt-BR" smtClean="0">
                <a:hlinkClick r:id="rId3"/>
              </a:rPr>
              <a:t>2 - Análise Competitiva </a:t>
            </a:r>
            <a:endParaRPr lang="pt-BR" smtClean="0"/>
          </a:p>
          <a:p>
            <a:r>
              <a:rPr lang="pt-BR" smtClean="0">
                <a:hlinkClick r:id="rId3"/>
              </a:rPr>
              <a:t>3 - Projetando e Fornecendo Mais Valor ao Cliente </a:t>
            </a:r>
            <a:endParaRPr lang="pt-BR" smtClean="0"/>
          </a:p>
          <a:p>
            <a:r>
              <a:rPr lang="pt-BR" smtClean="0">
                <a:hlinkClick r:id="rId3"/>
              </a:rPr>
              <a:t>4 - Os Desafios do Marketing Para o Século XXI </a:t>
            </a:r>
            <a:endParaRPr lang="pt-BR" smtClean="0"/>
          </a:p>
        </p:txBody>
      </p:sp>
      <p:sp>
        <p:nvSpPr>
          <p:cNvPr id="32666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A945D40-C6A7-4942-A063-62C8365EEA2F}" type="slidenum">
              <a:rPr lang="pt-BR" smtClean="0"/>
              <a:pPr eaLnBrk="1" hangingPunct="1"/>
              <a:t>139</a:t>
            </a:fld>
            <a:endParaRPr lang="pt-BR"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 Atendimento e Endomarketing</a:t>
            </a:r>
            <a:endParaRPr lang="pt-BR" smtClean="0"/>
          </a:p>
          <a:p>
            <a:r>
              <a:rPr lang="pt-BR" b="1" smtClean="0"/>
              <a:t>Módulos</a:t>
            </a:r>
            <a:endParaRPr lang="pt-BR" smtClean="0"/>
          </a:p>
          <a:p>
            <a:r>
              <a:rPr lang="pt-BR" smtClean="0">
                <a:hlinkClick r:id="rId3"/>
              </a:rPr>
              <a:t>1 - O Marketing de Relacionamento Começa na Empresa </a:t>
            </a:r>
            <a:endParaRPr lang="pt-BR" smtClean="0"/>
          </a:p>
          <a:p>
            <a:r>
              <a:rPr lang="pt-BR" smtClean="0"/>
              <a:t>     </a:t>
            </a:r>
            <a:r>
              <a:rPr lang="pt-BR" smtClean="0">
                <a:hlinkClick r:id="rId4"/>
              </a:rPr>
              <a:t>O pós-marketing</a:t>
            </a:r>
            <a:r>
              <a:rPr lang="pt-BR" smtClean="0"/>
              <a:t> </a:t>
            </a:r>
            <a:br>
              <a:rPr lang="pt-BR" smtClean="0"/>
            </a:br>
            <a:r>
              <a:rPr lang="pt-BR" smtClean="0"/>
              <a:t>     </a:t>
            </a:r>
            <a:r>
              <a:rPr lang="pt-BR" smtClean="0">
                <a:hlinkClick r:id="rId5"/>
              </a:rPr>
              <a:t>Resultados dos programas de satisfação de clientes</a:t>
            </a:r>
            <a:r>
              <a:rPr lang="pt-BR" smtClean="0"/>
              <a:t> </a:t>
            </a:r>
            <a:br>
              <a:rPr lang="pt-BR" smtClean="0"/>
            </a:br>
            <a:r>
              <a:rPr lang="pt-BR" smtClean="0"/>
              <a:t>     </a:t>
            </a:r>
            <a:r>
              <a:rPr lang="pt-BR" smtClean="0">
                <a:hlinkClick r:id="rId6"/>
              </a:rPr>
              <a:t>Percepções da administração em relação à satisfação dos clientes</a:t>
            </a:r>
            <a:r>
              <a:rPr lang="pt-BR" smtClean="0"/>
              <a:t> </a:t>
            </a:r>
            <a:br>
              <a:rPr lang="pt-BR" smtClean="0"/>
            </a:br>
            <a:r>
              <a:rPr lang="pt-BR" smtClean="0"/>
              <a:t>     </a:t>
            </a:r>
            <a:r>
              <a:rPr lang="pt-BR" smtClean="0">
                <a:hlinkClick r:id="rId7"/>
              </a:rPr>
              <a:t>Auditorias por compradores / clientes fantasmas</a:t>
            </a:r>
            <a:r>
              <a:rPr lang="pt-BR" smtClean="0"/>
              <a:t> </a:t>
            </a:r>
            <a:br>
              <a:rPr lang="pt-BR" smtClean="0"/>
            </a:br>
            <a:r>
              <a:rPr lang="pt-BR" smtClean="0"/>
              <a:t>     </a:t>
            </a:r>
            <a:r>
              <a:rPr lang="pt-BR" smtClean="0">
                <a:hlinkClick r:id="rId8"/>
              </a:rPr>
              <a:t>Visitas aos clientes</a:t>
            </a:r>
            <a:r>
              <a:rPr lang="pt-BR" smtClean="0"/>
              <a:t> </a:t>
            </a:r>
            <a:br>
              <a:rPr lang="pt-BR" smtClean="0"/>
            </a:br>
            <a:r>
              <a:rPr lang="pt-BR" smtClean="0"/>
              <a:t>     </a:t>
            </a:r>
            <a:r>
              <a:rPr lang="pt-BR" smtClean="0">
                <a:hlinkClick r:id="rId9"/>
              </a:rPr>
              <a:t>Mudança de orientação da administração de marketing</a:t>
            </a:r>
            <a:r>
              <a:rPr lang="pt-BR" smtClean="0"/>
              <a:t> </a:t>
            </a:r>
            <a:br>
              <a:rPr lang="pt-BR" smtClean="0"/>
            </a:br>
            <a:r>
              <a:rPr lang="pt-BR" smtClean="0"/>
              <a:t>     </a:t>
            </a:r>
            <a:r>
              <a:rPr lang="pt-BR" smtClean="0">
                <a:hlinkClick r:id="rId10"/>
              </a:rPr>
              <a:t>Resumo</a:t>
            </a:r>
            <a:r>
              <a:rPr lang="pt-BR" smtClean="0"/>
              <a:t> </a:t>
            </a:r>
          </a:p>
          <a:p>
            <a:r>
              <a:rPr lang="pt-BR" smtClean="0">
                <a:hlinkClick r:id="rId3"/>
              </a:rPr>
              <a:t>2 - Atendimento - O Grande Momento da Verdade </a:t>
            </a:r>
            <a:endParaRPr lang="pt-BR" smtClean="0"/>
          </a:p>
          <a:p>
            <a:r>
              <a:rPr lang="pt-BR" smtClean="0">
                <a:hlinkClick r:id="rId3"/>
              </a:rPr>
              <a:t>3 - Endomarketing </a:t>
            </a:r>
            <a:endParaRPr lang="pt-BR" smtClean="0"/>
          </a:p>
        </p:txBody>
      </p:sp>
      <p:sp>
        <p:nvSpPr>
          <p:cNvPr id="32768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2632E3A-714C-4D8B-8B2F-59FF3D374802}" type="slidenum">
              <a:rPr lang="pt-BR" smtClean="0"/>
              <a:pPr eaLnBrk="1" hangingPunct="1"/>
              <a:t>140</a:t>
            </a:fld>
            <a:endParaRPr lang="pt-BR"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32870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E851640-7CB0-4335-BB7A-CA6BCAFC04EB}" type="slidenum">
              <a:rPr lang="pt-BR" smtClean="0"/>
              <a:pPr eaLnBrk="1" hangingPunct="1"/>
              <a:t>141</a:t>
            </a:fld>
            <a:endParaRPr lang="pt-B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4: </a:t>
            </a:r>
            <a:r>
              <a:rPr lang="pt-BR" smtClean="0">
                <a:hlinkClick r:id="rId3"/>
              </a:rPr>
              <a:t> Resultado do Exercício e Demonstrações Contábeis</a:t>
            </a:r>
            <a:endParaRPr lang="pt-BR" smtClean="0"/>
          </a:p>
          <a:p>
            <a:r>
              <a:rPr lang="pt-BR" b="1" smtClean="0"/>
              <a:t>Módulos</a:t>
            </a:r>
            <a:endParaRPr lang="pt-BR" smtClean="0"/>
          </a:p>
          <a:p>
            <a:r>
              <a:rPr lang="pt-BR" b="1" smtClean="0">
                <a:hlinkClick r:id="rId4"/>
              </a:rPr>
              <a:t>1 -</a:t>
            </a:r>
            <a:r>
              <a:rPr lang="pt-BR" smtClean="0">
                <a:hlinkClick r:id="rId4"/>
              </a:rPr>
              <a:t> Encerramento do Exercício e Balancete de Verificação </a:t>
            </a:r>
            <a:endParaRPr lang="pt-BR" smtClean="0"/>
          </a:p>
          <a:p>
            <a:r>
              <a:rPr lang="pt-BR" smtClean="0"/>
              <a:t>     </a:t>
            </a:r>
            <a:r>
              <a:rPr lang="pt-BR" smtClean="0">
                <a:hlinkClick r:id="rId5"/>
              </a:rPr>
              <a:t>Contas patrimoniais e contas de resultado</a:t>
            </a:r>
            <a:r>
              <a:rPr lang="pt-BR" smtClean="0"/>
              <a:t> </a:t>
            </a:r>
            <a:br>
              <a:rPr lang="pt-BR" smtClean="0"/>
            </a:br>
            <a:r>
              <a:rPr lang="pt-BR" smtClean="0"/>
              <a:t>     </a:t>
            </a:r>
            <a:r>
              <a:rPr lang="pt-BR" smtClean="0">
                <a:hlinkClick r:id="rId6"/>
              </a:rPr>
              <a:t>Balancete de Verificação</a:t>
            </a:r>
            <a:r>
              <a:rPr lang="pt-BR" smtClean="0"/>
              <a:t> </a:t>
            </a:r>
            <a:br>
              <a:rPr lang="pt-BR" smtClean="0"/>
            </a:br>
            <a:r>
              <a:rPr lang="pt-BR" smtClean="0"/>
              <a:t>     </a:t>
            </a:r>
            <a:r>
              <a:rPr lang="pt-BR" smtClean="0">
                <a:hlinkClick r:id="rId7"/>
              </a:rPr>
              <a:t>O Processo de Encerramento</a:t>
            </a:r>
            <a:r>
              <a:rPr lang="pt-BR" smtClean="0"/>
              <a:t> </a:t>
            </a:r>
            <a:br>
              <a:rPr lang="pt-BR" smtClean="0"/>
            </a:br>
            <a:r>
              <a:rPr lang="pt-BR" smtClean="0"/>
              <a:t>     </a:t>
            </a:r>
            <a:r>
              <a:rPr lang="pt-BR" smtClean="0">
                <a:hlinkClick r:id="rId8"/>
              </a:rPr>
              <a:t>Resumo</a:t>
            </a:r>
            <a:r>
              <a:rPr lang="pt-BR" smtClean="0"/>
              <a:t> </a:t>
            </a:r>
          </a:p>
          <a:p>
            <a:r>
              <a:rPr lang="pt-BR" b="1" smtClean="0">
                <a:hlinkClick r:id="rId4"/>
              </a:rPr>
              <a:t>2 -</a:t>
            </a:r>
            <a:r>
              <a:rPr lang="pt-BR" smtClean="0">
                <a:hlinkClick r:id="rId4"/>
              </a:rPr>
              <a:t> Demonstração do Resultado do Exercício (DRE) </a:t>
            </a:r>
            <a:endParaRPr lang="pt-BR" smtClean="0"/>
          </a:p>
          <a:p>
            <a:r>
              <a:rPr lang="pt-BR" b="1" smtClean="0">
                <a:hlinkClick r:id="rId4"/>
              </a:rPr>
              <a:t>3 - </a:t>
            </a:r>
            <a:r>
              <a:rPr lang="pt-BR" smtClean="0">
                <a:hlinkClick r:id="rId4"/>
              </a:rPr>
              <a:t>Balanço Patrimonial </a:t>
            </a:r>
            <a:endParaRPr lang="pt-BR" smtClean="0"/>
          </a:p>
          <a:p>
            <a:r>
              <a:rPr lang="pt-BR" b="1" smtClean="0">
                <a:hlinkClick r:id="rId4"/>
              </a:rPr>
              <a:t>4 -</a:t>
            </a:r>
            <a:r>
              <a:rPr lang="pt-BR" smtClean="0">
                <a:hlinkClick r:id="rId4"/>
              </a:rPr>
              <a:t> DLPA e DMPL </a:t>
            </a:r>
            <a:endParaRPr lang="pt-BR" smtClean="0"/>
          </a:p>
          <a:p>
            <a:r>
              <a:rPr lang="pt-BR" b="1" smtClean="0">
                <a:hlinkClick r:id="rId4"/>
              </a:rPr>
              <a:t>5 -</a:t>
            </a:r>
            <a:r>
              <a:rPr lang="pt-BR" smtClean="0">
                <a:hlinkClick r:id="rId4"/>
              </a:rPr>
              <a:t> Demonstração das Origens e Aplicações de Recursos (DOAR) </a:t>
            </a:r>
            <a:endParaRPr lang="pt-BR" smtClean="0"/>
          </a:p>
          <a:p>
            <a:r>
              <a:rPr lang="pt-BR" b="1" smtClean="0">
                <a:hlinkClick r:id="rId4"/>
              </a:rPr>
              <a:t>6 -</a:t>
            </a:r>
            <a:r>
              <a:rPr lang="pt-BR" smtClean="0">
                <a:hlinkClick r:id="rId4"/>
              </a:rPr>
              <a:t> Informações Contábeis e Novas Tendências Profissionais </a:t>
            </a:r>
            <a:endParaRPr lang="pt-BR" smtClean="0"/>
          </a:p>
        </p:txBody>
      </p:sp>
      <p:sp>
        <p:nvSpPr>
          <p:cNvPr id="20070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7D1ED6D-50A3-42AE-A868-2383494C9F34}" type="slidenum">
              <a:rPr lang="pt-BR" smtClean="0"/>
              <a:pPr eaLnBrk="1" hangingPunct="1"/>
              <a:t>16</a:t>
            </a:fld>
            <a:endParaRPr lang="pt-BR"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Plano de Negócios e Gestão Empreendedora</a:t>
            </a:r>
            <a:r>
              <a:rPr lang="pt-BR" smtClean="0"/>
              <a:t/>
            </a:r>
            <a:br>
              <a:rPr lang="pt-BR" smtClean="0"/>
            </a:br>
            <a:r>
              <a:rPr lang="pt-BR" b="1" smtClean="0"/>
              <a:t>Módulos</a:t>
            </a:r>
            <a:endParaRPr lang="pt-BR" smtClean="0"/>
          </a:p>
          <a:p>
            <a:r>
              <a:rPr lang="pt-BR" smtClean="0">
                <a:hlinkClick r:id="rId3"/>
              </a:rPr>
              <a:t>1 - Plano de Negócios: Definição e Aplicações </a:t>
            </a:r>
            <a:r>
              <a:rPr lang="pt-BR" smtClean="0"/>
              <a:t/>
            </a:r>
            <a:br>
              <a:rPr lang="pt-BR" smtClean="0"/>
            </a:br>
            <a:r>
              <a:rPr lang="pt-BR" smtClean="0"/>
              <a:t>     </a:t>
            </a:r>
            <a:r>
              <a:rPr lang="pt-BR" smtClean="0">
                <a:hlinkClick r:id="rId4"/>
              </a:rPr>
              <a:t>A Importância do Plano de Negócios</a:t>
            </a:r>
            <a:r>
              <a:rPr lang="pt-BR" smtClean="0"/>
              <a:t> </a:t>
            </a:r>
            <a:br>
              <a:rPr lang="pt-BR" smtClean="0"/>
            </a:br>
            <a:r>
              <a:rPr lang="pt-BR" smtClean="0"/>
              <a:t>     </a:t>
            </a:r>
            <a:r>
              <a:rPr lang="pt-BR" smtClean="0">
                <a:hlinkClick r:id="rId5"/>
              </a:rPr>
              <a:t>Definição de plano de negócios</a:t>
            </a:r>
            <a:r>
              <a:rPr lang="pt-BR" smtClean="0"/>
              <a:t> </a:t>
            </a:r>
            <a:br>
              <a:rPr lang="pt-BR" smtClean="0"/>
            </a:br>
            <a:r>
              <a:rPr lang="pt-BR" smtClean="0"/>
              <a:t>     </a:t>
            </a:r>
            <a:r>
              <a:rPr lang="pt-BR" smtClean="0">
                <a:hlinkClick r:id="rId6"/>
              </a:rPr>
              <a:t>Aplicações do plano de negócios</a:t>
            </a:r>
            <a:r>
              <a:rPr lang="pt-BR" smtClean="0"/>
              <a:t> </a:t>
            </a:r>
            <a:br>
              <a:rPr lang="pt-BR" smtClean="0"/>
            </a:br>
            <a:r>
              <a:rPr lang="pt-BR" smtClean="0"/>
              <a:t>     </a:t>
            </a:r>
            <a:r>
              <a:rPr lang="pt-BR" smtClean="0">
                <a:hlinkClick r:id="rId7"/>
              </a:rPr>
              <a:t>Resumo</a:t>
            </a:r>
            <a:r>
              <a:rPr lang="pt-BR" smtClean="0"/>
              <a:t> </a:t>
            </a:r>
            <a:br>
              <a:rPr lang="pt-BR" smtClean="0"/>
            </a:br>
            <a:r>
              <a:rPr lang="pt-BR" smtClean="0">
                <a:hlinkClick r:id="rId3"/>
              </a:rPr>
              <a:t>2 - Estrutura do Plano de Negócio </a:t>
            </a:r>
            <a:r>
              <a:rPr lang="pt-BR" smtClean="0"/>
              <a:t/>
            </a:r>
            <a:br>
              <a:rPr lang="pt-BR" smtClean="0"/>
            </a:br>
            <a:r>
              <a:rPr lang="pt-BR" smtClean="0">
                <a:hlinkClick r:id="rId3"/>
              </a:rPr>
              <a:t>3 - Identificando Oportunidades de Negócio </a:t>
            </a:r>
            <a:r>
              <a:rPr lang="pt-BR" smtClean="0"/>
              <a:t/>
            </a:r>
            <a:br>
              <a:rPr lang="pt-BR" smtClean="0"/>
            </a:br>
            <a:r>
              <a:rPr lang="pt-BR" smtClean="0">
                <a:hlinkClick r:id="rId3"/>
              </a:rPr>
              <a:t>4 - Definição do Negócio </a:t>
            </a:r>
            <a:endParaRPr lang="pt-BR" smtClean="0"/>
          </a:p>
        </p:txBody>
      </p:sp>
      <p:sp>
        <p:nvSpPr>
          <p:cNvPr id="32973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8548786-005F-4B1D-B603-1A848DE3B6BC}" type="slidenum">
              <a:rPr lang="pt-BR" smtClean="0"/>
              <a:pPr eaLnBrk="1" hangingPunct="1"/>
              <a:t>142</a:t>
            </a:fld>
            <a:endParaRPr lang="pt-BR"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Elaborando o Plano de Negócios</a:t>
            </a:r>
          </a:p>
          <a:p>
            <a:r>
              <a:rPr lang="pt-BR" b="1" smtClean="0"/>
              <a:t>Módulos</a:t>
            </a:r>
            <a:endParaRPr lang="pt-BR" smtClean="0"/>
          </a:p>
          <a:p>
            <a:r>
              <a:rPr lang="pt-BR" smtClean="0">
                <a:hlinkClick r:id="rId3"/>
              </a:rPr>
              <a:t>1 - Descrição da Empresa </a:t>
            </a:r>
            <a:endParaRPr lang="pt-BR" smtClean="0"/>
          </a:p>
          <a:p>
            <a:r>
              <a:rPr lang="pt-BR" smtClean="0"/>
              <a:t>     </a:t>
            </a:r>
            <a:r>
              <a:rPr lang="pt-BR" smtClean="0">
                <a:hlinkClick r:id="rId4"/>
              </a:rPr>
              <a:t>Descrição da Oportunidade de Negócio</a:t>
            </a:r>
            <a:r>
              <a:rPr lang="pt-BR" smtClean="0"/>
              <a:t> </a:t>
            </a:r>
            <a:br>
              <a:rPr lang="pt-BR" smtClean="0"/>
            </a:br>
            <a:r>
              <a:rPr lang="pt-BR" smtClean="0"/>
              <a:t>     </a:t>
            </a:r>
            <a:r>
              <a:rPr lang="pt-BR" smtClean="0">
                <a:hlinkClick r:id="rId5"/>
              </a:rPr>
              <a:t>Caracterização Geral da Empresa</a:t>
            </a:r>
            <a:r>
              <a:rPr lang="pt-BR" smtClean="0"/>
              <a:t> </a:t>
            </a:r>
            <a:br>
              <a:rPr lang="pt-BR" smtClean="0"/>
            </a:br>
            <a:r>
              <a:rPr lang="pt-BR" smtClean="0"/>
              <a:t>     </a:t>
            </a:r>
            <a:r>
              <a:rPr lang="pt-BR" smtClean="0">
                <a:hlinkClick r:id="rId6"/>
              </a:rPr>
              <a:t>Ciclo de vida de um produto ou serviço</a:t>
            </a:r>
            <a:r>
              <a:rPr lang="pt-BR" smtClean="0"/>
              <a:t> </a:t>
            </a:r>
            <a:br>
              <a:rPr lang="pt-BR" smtClean="0"/>
            </a:br>
            <a:r>
              <a:rPr lang="pt-BR" smtClean="0"/>
              <a:t>     </a:t>
            </a:r>
            <a:r>
              <a:rPr lang="pt-BR" smtClean="0">
                <a:hlinkClick r:id="rId7"/>
              </a:rPr>
              <a:t>Resumo</a:t>
            </a:r>
            <a:r>
              <a:rPr lang="pt-BR" smtClean="0"/>
              <a:t> </a:t>
            </a:r>
            <a:br>
              <a:rPr lang="pt-BR" smtClean="0"/>
            </a:br>
            <a:r>
              <a:rPr lang="pt-BR" smtClean="0">
                <a:hlinkClick r:id="rId3"/>
              </a:rPr>
              <a:t>2 - Análise de Mercado </a:t>
            </a:r>
            <a:endParaRPr lang="pt-BR" smtClean="0"/>
          </a:p>
          <a:p>
            <a:r>
              <a:rPr lang="pt-BR" smtClean="0">
                <a:hlinkClick r:id="rId3"/>
              </a:rPr>
              <a:t>3 - Análise Estratégica </a:t>
            </a:r>
            <a:endParaRPr lang="pt-BR" smtClean="0"/>
          </a:p>
          <a:p>
            <a:r>
              <a:rPr lang="pt-BR" smtClean="0">
                <a:hlinkClick r:id="rId3"/>
              </a:rPr>
              <a:t>4 - Plano de Marketing </a:t>
            </a:r>
            <a:endParaRPr lang="pt-BR" smtClean="0"/>
          </a:p>
        </p:txBody>
      </p:sp>
      <p:sp>
        <p:nvSpPr>
          <p:cNvPr id="33075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5F59385-35D3-4DD0-9D67-4436B45EEED4}" type="slidenum">
              <a:rPr lang="pt-BR" smtClean="0"/>
              <a:pPr eaLnBrk="1" hangingPunct="1"/>
              <a:t>143</a:t>
            </a:fld>
            <a:endParaRPr lang="pt-BR"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7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33178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02EDDE6-B6D6-4B56-9754-34371D1F7425}" type="slidenum">
              <a:rPr lang="pt-BR" smtClean="0"/>
              <a:pPr eaLnBrk="1" hangingPunct="1"/>
              <a:t>144</a:t>
            </a:fld>
            <a:endParaRPr lang="pt-BR"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a:t>
            </a:r>
            <a:r>
              <a:rPr lang="pt-BR" smtClean="0"/>
              <a:t>: </a:t>
            </a:r>
            <a:r>
              <a:rPr lang="pt-BR" b="1" smtClean="0"/>
              <a:t>Os fundamentos da negociação</a:t>
            </a:r>
            <a:r>
              <a:rPr lang="pt-BR" smtClean="0"/>
              <a:t/>
            </a:r>
            <a:br>
              <a:rPr lang="pt-BR" smtClean="0"/>
            </a:br>
            <a:r>
              <a:rPr lang="pt-BR" b="1" smtClean="0"/>
              <a:t>Módulos</a:t>
            </a:r>
            <a:endParaRPr lang="pt-BR" smtClean="0"/>
          </a:p>
          <a:p>
            <a:r>
              <a:rPr lang="pt-BR" smtClean="0">
                <a:hlinkClick r:id="rId3"/>
              </a:rPr>
              <a:t>1 - Relações e conflitos interpessoais </a:t>
            </a:r>
            <a:endParaRPr lang="pt-BR" smtClean="0"/>
          </a:p>
          <a:p>
            <a:r>
              <a:rPr lang="pt-BR" smtClean="0"/>
              <a:t>     </a:t>
            </a:r>
            <a:r>
              <a:rPr lang="pt-BR" smtClean="0">
                <a:hlinkClick r:id="rId4"/>
              </a:rPr>
              <a:t>Relações Interpessoais</a:t>
            </a:r>
            <a:r>
              <a:rPr lang="pt-BR" smtClean="0"/>
              <a:t> </a:t>
            </a:r>
            <a:br>
              <a:rPr lang="pt-BR" smtClean="0"/>
            </a:br>
            <a:r>
              <a:rPr lang="pt-BR" smtClean="0"/>
              <a:t>     </a:t>
            </a:r>
            <a:r>
              <a:rPr lang="pt-BR" smtClean="0">
                <a:hlinkClick r:id="rId5"/>
              </a:rPr>
              <a:t>Conflitos: conceitos e diversidade</a:t>
            </a:r>
            <a:r>
              <a:rPr lang="pt-BR" smtClean="0"/>
              <a:t> </a:t>
            </a:r>
            <a:br>
              <a:rPr lang="pt-BR" smtClean="0"/>
            </a:br>
            <a:r>
              <a:rPr lang="pt-BR" smtClean="0"/>
              <a:t>     </a:t>
            </a:r>
            <a:r>
              <a:rPr lang="pt-BR" smtClean="0">
                <a:hlinkClick r:id="rId6"/>
              </a:rPr>
              <a:t>Solução de conflitos interpessoais</a:t>
            </a:r>
            <a:r>
              <a:rPr lang="pt-BR" smtClean="0"/>
              <a:t> </a:t>
            </a:r>
            <a:br>
              <a:rPr lang="pt-BR" smtClean="0"/>
            </a:br>
            <a:r>
              <a:rPr lang="pt-BR" smtClean="0"/>
              <a:t>     </a:t>
            </a:r>
            <a:r>
              <a:rPr lang="pt-BR" smtClean="0">
                <a:hlinkClick r:id="rId7"/>
              </a:rPr>
              <a:t>Resumo</a:t>
            </a:r>
            <a:r>
              <a:rPr lang="pt-BR" smtClean="0"/>
              <a:t> </a:t>
            </a:r>
            <a:br>
              <a:rPr lang="pt-BR" smtClean="0"/>
            </a:br>
            <a:r>
              <a:rPr lang="pt-BR" smtClean="0">
                <a:hlinkClick r:id="rId3"/>
              </a:rPr>
              <a:t>2 - Conceito e importância da negociação </a:t>
            </a:r>
            <a:r>
              <a:rPr lang="pt-BR" smtClean="0"/>
              <a:t/>
            </a:r>
            <a:br>
              <a:rPr lang="pt-BR" smtClean="0"/>
            </a:br>
            <a:r>
              <a:rPr lang="pt-BR" smtClean="0">
                <a:hlinkClick r:id="rId3"/>
              </a:rPr>
              <a:t>3 - Comunicação e linguagem nas negociações </a:t>
            </a:r>
            <a:endParaRPr lang="pt-BR" smtClean="0"/>
          </a:p>
          <a:p>
            <a:r>
              <a:rPr lang="pt-BR" smtClean="0">
                <a:hlinkClick r:id="rId3"/>
              </a:rPr>
              <a:t>4 - Variáveis básicas do processo de negociação </a:t>
            </a:r>
            <a:endParaRPr lang="pt-BR" smtClean="0"/>
          </a:p>
        </p:txBody>
      </p:sp>
      <p:sp>
        <p:nvSpPr>
          <p:cNvPr id="33280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4DFED35-7B35-4761-ACE8-FFA2D47A20BD}" type="slidenum">
              <a:rPr lang="pt-BR" smtClean="0"/>
              <a:pPr eaLnBrk="1" hangingPunct="1"/>
              <a:t>145</a:t>
            </a:fld>
            <a:endParaRPr lang="pt-BR"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a:t>
            </a:r>
            <a:r>
              <a:rPr lang="pt-BR" smtClean="0"/>
              <a:t>: </a:t>
            </a:r>
            <a:r>
              <a:rPr lang="pt-BR" b="1" smtClean="0"/>
              <a:t>Metodologia de negociação</a:t>
            </a:r>
            <a:r>
              <a:rPr lang="pt-BR" smtClean="0"/>
              <a:t/>
            </a:r>
            <a:br>
              <a:rPr lang="pt-BR" smtClean="0"/>
            </a:br>
            <a:r>
              <a:rPr lang="pt-BR" b="1" smtClean="0"/>
              <a:t>Módulos</a:t>
            </a:r>
            <a:br>
              <a:rPr lang="pt-BR" b="1" smtClean="0"/>
            </a:br>
            <a:r>
              <a:rPr lang="pt-BR" smtClean="0">
                <a:hlinkClick r:id="rId3"/>
              </a:rPr>
              <a:t>1 - Etapas do processo de negociação </a:t>
            </a:r>
            <a:endParaRPr lang="pt-BR" smtClean="0"/>
          </a:p>
          <a:p>
            <a:r>
              <a:rPr lang="pt-BR" smtClean="0"/>
              <a:t>     </a:t>
            </a:r>
            <a:r>
              <a:rPr lang="pt-BR" smtClean="0">
                <a:hlinkClick r:id="rId4"/>
              </a:rPr>
              <a:t>O processo de negociação como objeto de estudo</a:t>
            </a:r>
            <a:r>
              <a:rPr lang="pt-BR" smtClean="0"/>
              <a:t> </a:t>
            </a:r>
            <a:br>
              <a:rPr lang="pt-BR" smtClean="0"/>
            </a:br>
            <a:r>
              <a:rPr lang="pt-BR" smtClean="0"/>
              <a:t>     </a:t>
            </a:r>
            <a:r>
              <a:rPr lang="pt-BR" smtClean="0">
                <a:hlinkClick r:id="rId5"/>
              </a:rPr>
              <a:t>Diferentes modelos de negociação</a:t>
            </a:r>
            <a:r>
              <a:rPr lang="pt-BR" smtClean="0"/>
              <a:t> </a:t>
            </a:r>
            <a:br>
              <a:rPr lang="pt-BR" smtClean="0"/>
            </a:br>
            <a:r>
              <a:rPr lang="pt-BR" smtClean="0"/>
              <a:t>     </a:t>
            </a:r>
            <a:r>
              <a:rPr lang="pt-BR" smtClean="0">
                <a:hlinkClick r:id="rId6"/>
              </a:rPr>
              <a:t>Construindo um modelo síntese de negociação</a:t>
            </a:r>
            <a:r>
              <a:rPr lang="pt-BR" smtClean="0"/>
              <a:t> </a:t>
            </a:r>
            <a:br>
              <a:rPr lang="pt-BR" smtClean="0"/>
            </a:br>
            <a:r>
              <a:rPr lang="pt-BR" smtClean="0"/>
              <a:t>     </a:t>
            </a:r>
            <a:r>
              <a:rPr lang="pt-BR" smtClean="0">
                <a:hlinkClick r:id="rId7"/>
              </a:rPr>
              <a:t>Resumo</a:t>
            </a:r>
            <a:r>
              <a:rPr lang="pt-BR" smtClean="0"/>
              <a:t> </a:t>
            </a:r>
          </a:p>
          <a:p>
            <a:r>
              <a:rPr lang="pt-BR" smtClean="0">
                <a:hlinkClick r:id="rId3"/>
              </a:rPr>
              <a:t>2 - Tipos de negociação </a:t>
            </a:r>
            <a:endParaRPr lang="pt-BR" smtClean="0"/>
          </a:p>
          <a:p>
            <a:r>
              <a:rPr lang="pt-BR" smtClean="0">
                <a:hlinkClick r:id="rId3"/>
              </a:rPr>
              <a:t>3 - Técnicas de negociação </a:t>
            </a:r>
            <a:endParaRPr lang="pt-BR" smtClean="0"/>
          </a:p>
          <a:p>
            <a:r>
              <a:rPr lang="pt-BR" smtClean="0">
                <a:hlinkClick r:id="rId3"/>
              </a:rPr>
              <a:t>4 - Erros mais comuns em negociação </a:t>
            </a:r>
            <a:endParaRPr lang="pt-BR" smtClean="0"/>
          </a:p>
        </p:txBody>
      </p:sp>
      <p:sp>
        <p:nvSpPr>
          <p:cNvPr id="33382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2610A1D-838B-47DE-81B5-27CD8DD6EC70}" type="slidenum">
              <a:rPr lang="pt-BR" smtClean="0"/>
              <a:pPr eaLnBrk="1" hangingPunct="1"/>
              <a:t>146</a:t>
            </a:fld>
            <a:endParaRPr lang="pt-BR"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33485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A25D495-43C3-439A-876F-DD4F222FCC4D}" type="slidenum">
              <a:rPr lang="pt-BR" smtClean="0"/>
              <a:pPr eaLnBrk="1" hangingPunct="1"/>
              <a:t>147</a:t>
            </a:fld>
            <a:endParaRPr lang="pt-BR"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A Gestão de pessoas  </a:t>
            </a:r>
            <a:endParaRPr lang="pt-BR" smtClean="0"/>
          </a:p>
          <a:p>
            <a:r>
              <a:rPr lang="pt-BR" b="1" smtClean="0"/>
              <a:t>Módulos</a:t>
            </a:r>
            <a:endParaRPr lang="pt-BR" smtClean="0"/>
          </a:p>
          <a:p>
            <a:r>
              <a:rPr lang="pt-BR" smtClean="0">
                <a:hlinkClick r:id="rId3"/>
              </a:rPr>
              <a:t>1 - A Gestão de Pessoas e suas perspectivas </a:t>
            </a:r>
            <a:endParaRPr lang="pt-BR" smtClean="0"/>
          </a:p>
          <a:p>
            <a:r>
              <a:rPr lang="pt-BR" smtClean="0"/>
              <a:t>     </a:t>
            </a:r>
            <a:r>
              <a:rPr lang="pt-BR" smtClean="0">
                <a:hlinkClick r:id="rId4"/>
              </a:rPr>
              <a:t>Antecedentes históricos</a:t>
            </a:r>
            <a:r>
              <a:rPr lang="pt-BR" smtClean="0"/>
              <a:t> </a:t>
            </a:r>
            <a:br>
              <a:rPr lang="pt-BR" smtClean="0"/>
            </a:br>
            <a:r>
              <a:rPr lang="pt-BR" smtClean="0"/>
              <a:t>     </a:t>
            </a:r>
            <a:r>
              <a:rPr lang="pt-BR" smtClean="0">
                <a:hlinkClick r:id="rId5"/>
              </a:rPr>
              <a:t>A Gestão de Pessoas</a:t>
            </a:r>
            <a:r>
              <a:rPr lang="pt-BR" smtClean="0"/>
              <a:t> </a:t>
            </a:r>
            <a:br>
              <a:rPr lang="pt-BR" smtClean="0"/>
            </a:br>
            <a:r>
              <a:rPr lang="pt-BR" smtClean="0"/>
              <a:t>     </a:t>
            </a:r>
            <a:r>
              <a:rPr lang="pt-BR" smtClean="0">
                <a:hlinkClick r:id="rId6"/>
              </a:rPr>
              <a:t>A Gestão de Pessoas no Brasil</a:t>
            </a:r>
            <a:r>
              <a:rPr lang="pt-BR" smtClean="0"/>
              <a:t> </a:t>
            </a:r>
            <a:br>
              <a:rPr lang="pt-BR" smtClean="0"/>
            </a:br>
            <a:r>
              <a:rPr lang="pt-BR" smtClean="0"/>
              <a:t>     </a:t>
            </a:r>
            <a:r>
              <a:rPr lang="pt-BR" smtClean="0">
                <a:hlinkClick r:id="rId7"/>
              </a:rPr>
              <a:t>Resumo</a:t>
            </a:r>
            <a:r>
              <a:rPr lang="pt-BR" smtClean="0"/>
              <a:t> </a:t>
            </a:r>
          </a:p>
          <a:p>
            <a:r>
              <a:rPr lang="pt-BR" smtClean="0">
                <a:hlinkClick r:id="rId3"/>
              </a:rPr>
              <a:t>2 - A gestão de pessoas nas organizações </a:t>
            </a:r>
            <a:endParaRPr lang="pt-BR" smtClean="0"/>
          </a:p>
        </p:txBody>
      </p:sp>
      <p:sp>
        <p:nvSpPr>
          <p:cNvPr id="33587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ACB2B9B-DA12-4146-AB83-B7C696F35821}" type="slidenum">
              <a:rPr lang="pt-BR" smtClean="0"/>
              <a:pPr eaLnBrk="1" hangingPunct="1"/>
              <a:t>148</a:t>
            </a:fld>
            <a:endParaRPr lang="pt-BR"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 As vantagens competitivas das organizações</a:t>
            </a:r>
            <a:endParaRPr lang="pt-BR" smtClean="0"/>
          </a:p>
          <a:p>
            <a:r>
              <a:rPr lang="pt-BR" smtClean="0"/>
              <a:t>Módulos</a:t>
            </a:r>
          </a:p>
          <a:p>
            <a:r>
              <a:rPr lang="pt-BR" smtClean="0">
                <a:hlinkClick r:id="rId3"/>
              </a:rPr>
              <a:t>1 - A criatividade no mundo organizacional </a:t>
            </a:r>
            <a:endParaRPr lang="pt-BR" smtClean="0"/>
          </a:p>
          <a:p>
            <a:r>
              <a:rPr lang="pt-BR" smtClean="0"/>
              <a:t>     </a:t>
            </a:r>
            <a:r>
              <a:rPr lang="pt-BR" smtClean="0">
                <a:hlinkClick r:id="rId4"/>
              </a:rPr>
              <a:t>Criatividade</a:t>
            </a:r>
            <a:r>
              <a:rPr lang="pt-BR" smtClean="0"/>
              <a:t> </a:t>
            </a:r>
            <a:br>
              <a:rPr lang="pt-BR" smtClean="0"/>
            </a:br>
            <a:r>
              <a:rPr lang="pt-BR" smtClean="0"/>
              <a:t>     </a:t>
            </a:r>
            <a:r>
              <a:rPr lang="pt-BR" smtClean="0">
                <a:hlinkClick r:id="rId5"/>
              </a:rPr>
              <a:t>As organizações e o processo de criatividade</a:t>
            </a:r>
            <a:r>
              <a:rPr lang="pt-BR" smtClean="0"/>
              <a:t> </a:t>
            </a:r>
            <a:br>
              <a:rPr lang="pt-BR" smtClean="0"/>
            </a:br>
            <a:r>
              <a:rPr lang="pt-BR" smtClean="0"/>
              <a:t>     </a:t>
            </a:r>
            <a:r>
              <a:rPr lang="pt-BR" smtClean="0">
                <a:hlinkClick r:id="rId6"/>
              </a:rPr>
              <a:t>Fases do processo criativo</a:t>
            </a:r>
            <a:r>
              <a:rPr lang="pt-BR" smtClean="0"/>
              <a:t> </a:t>
            </a:r>
            <a:br>
              <a:rPr lang="pt-BR" smtClean="0"/>
            </a:br>
            <a:r>
              <a:rPr lang="pt-BR" smtClean="0"/>
              <a:t>     </a:t>
            </a:r>
            <a:r>
              <a:rPr lang="pt-BR" smtClean="0">
                <a:hlinkClick r:id="rId7"/>
              </a:rPr>
              <a:t>A Criatividade e a competitividade</a:t>
            </a:r>
            <a:r>
              <a:rPr lang="pt-BR" smtClean="0"/>
              <a:t> </a:t>
            </a:r>
            <a:br>
              <a:rPr lang="pt-BR" smtClean="0"/>
            </a:br>
            <a:r>
              <a:rPr lang="pt-BR" smtClean="0"/>
              <a:t>     </a:t>
            </a:r>
            <a:r>
              <a:rPr lang="pt-BR" smtClean="0">
                <a:hlinkClick r:id="rId8"/>
              </a:rPr>
              <a:t>Resumo</a:t>
            </a:r>
            <a:r>
              <a:rPr lang="pt-BR" smtClean="0"/>
              <a:t> </a:t>
            </a:r>
          </a:p>
          <a:p>
            <a:r>
              <a:rPr lang="pt-BR" smtClean="0">
                <a:hlinkClick r:id="rId3"/>
              </a:rPr>
              <a:t>2 - A Inovação e seus reflexos no ambiente organizacional </a:t>
            </a:r>
            <a:endParaRPr lang="pt-BR" smtClean="0"/>
          </a:p>
          <a:p>
            <a:r>
              <a:rPr lang="pt-BR" smtClean="0">
                <a:hlinkClick r:id="rId3"/>
              </a:rPr>
              <a:t>3 - Identificando Talentos </a:t>
            </a:r>
            <a:endParaRPr lang="pt-BR" smtClean="0"/>
          </a:p>
          <a:p>
            <a:r>
              <a:rPr lang="pt-BR" smtClean="0">
                <a:hlinkClick r:id="rId3"/>
              </a:rPr>
              <a:t>4 - A entrevista como vantagem competitiva </a:t>
            </a:r>
            <a:endParaRPr lang="pt-BR" smtClean="0"/>
          </a:p>
        </p:txBody>
      </p:sp>
      <p:sp>
        <p:nvSpPr>
          <p:cNvPr id="33690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53F3078-0E26-4C99-846C-175C72336196}" type="slidenum">
              <a:rPr lang="pt-BR" smtClean="0"/>
              <a:pPr eaLnBrk="1" hangingPunct="1"/>
              <a:t>149</a:t>
            </a:fld>
            <a:endParaRPr lang="pt-BR"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2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33792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D374613-6DE7-4D1A-AE1A-7E1717AFFD78}" type="slidenum">
              <a:rPr lang="pt-BR" smtClean="0"/>
              <a:pPr eaLnBrk="1" hangingPunct="1"/>
              <a:t>150</a:t>
            </a:fld>
            <a:endParaRPr lang="pt-BR"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894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Marketing virtual e aliança  </a:t>
            </a:r>
            <a:endParaRPr lang="pt-BR" smtClean="0"/>
          </a:p>
          <a:p>
            <a:r>
              <a:rPr lang="pt-BR" b="1" smtClean="0"/>
              <a:t>Módulos</a:t>
            </a:r>
            <a:endParaRPr lang="pt-BR" smtClean="0"/>
          </a:p>
          <a:p>
            <a:r>
              <a:rPr lang="pt-BR" smtClean="0">
                <a:hlinkClick r:id="rId3"/>
              </a:rPr>
              <a:t>1 - Marketing Virtual </a:t>
            </a:r>
            <a:endParaRPr lang="pt-BR" smtClean="0"/>
          </a:p>
          <a:p>
            <a:r>
              <a:rPr lang="pt-BR" smtClean="0"/>
              <a:t>     </a:t>
            </a:r>
            <a:r>
              <a:rPr lang="pt-BR" smtClean="0">
                <a:hlinkClick r:id="rId4"/>
              </a:rPr>
              <a:t>A Força das tecnologias</a:t>
            </a:r>
            <a:r>
              <a:rPr lang="pt-BR" smtClean="0"/>
              <a:t> </a:t>
            </a:r>
            <a:br>
              <a:rPr lang="pt-BR" smtClean="0"/>
            </a:br>
            <a:r>
              <a:rPr lang="pt-BR" smtClean="0"/>
              <a:t>     </a:t>
            </a:r>
            <a:r>
              <a:rPr lang="pt-BR" smtClean="0">
                <a:hlinkClick r:id="rId5"/>
              </a:rPr>
              <a:t>Novo ambiente</a:t>
            </a:r>
            <a:r>
              <a:rPr lang="pt-BR" smtClean="0"/>
              <a:t> </a:t>
            </a:r>
            <a:br>
              <a:rPr lang="pt-BR" smtClean="0"/>
            </a:br>
            <a:r>
              <a:rPr lang="pt-BR" smtClean="0"/>
              <a:t>     </a:t>
            </a:r>
            <a:r>
              <a:rPr lang="pt-BR" smtClean="0">
                <a:hlinkClick r:id="rId6"/>
              </a:rPr>
              <a:t>Regra 1: A subestrutura digital muda tudo</a:t>
            </a:r>
            <a:r>
              <a:rPr lang="pt-BR" smtClean="0"/>
              <a:t> </a:t>
            </a:r>
            <a:br>
              <a:rPr lang="pt-BR" smtClean="0"/>
            </a:br>
            <a:r>
              <a:rPr lang="pt-BR" smtClean="0"/>
              <a:t>     </a:t>
            </a:r>
            <a:r>
              <a:rPr lang="pt-BR" smtClean="0">
                <a:hlinkClick r:id="rId7"/>
              </a:rPr>
              <a:t>Regra 2: A fidelidade à marca desaparece</a:t>
            </a:r>
            <a:r>
              <a:rPr lang="pt-BR" smtClean="0"/>
              <a:t> </a:t>
            </a:r>
            <a:br>
              <a:rPr lang="pt-BR" smtClean="0"/>
            </a:br>
            <a:r>
              <a:rPr lang="pt-BR" smtClean="0"/>
              <a:t>     </a:t>
            </a:r>
            <a:r>
              <a:rPr lang="pt-BR" smtClean="0">
                <a:hlinkClick r:id="rId8"/>
              </a:rPr>
              <a:t>Regra 3: Redefine-se o conceito de imagem</a:t>
            </a:r>
            <a:r>
              <a:rPr lang="pt-BR" smtClean="0"/>
              <a:t> </a:t>
            </a:r>
            <a:br>
              <a:rPr lang="pt-BR" smtClean="0"/>
            </a:br>
            <a:r>
              <a:rPr lang="pt-BR" smtClean="0"/>
              <a:t>     </a:t>
            </a:r>
            <a:r>
              <a:rPr lang="pt-BR" smtClean="0">
                <a:hlinkClick r:id="rId9"/>
              </a:rPr>
              <a:t>Regra 4: O cliente torna-se seu próprio “marketeiro”</a:t>
            </a:r>
            <a:r>
              <a:rPr lang="pt-BR" smtClean="0"/>
              <a:t> </a:t>
            </a:r>
            <a:br>
              <a:rPr lang="pt-BR" smtClean="0"/>
            </a:br>
            <a:r>
              <a:rPr lang="pt-BR" smtClean="0"/>
              <a:t>     </a:t>
            </a:r>
            <a:r>
              <a:rPr lang="pt-BR" smtClean="0">
                <a:hlinkClick r:id="rId10"/>
              </a:rPr>
              <a:t>Regra 5: O marketing será centrado na tecnologia da informação</a:t>
            </a:r>
            <a:r>
              <a:rPr lang="pt-BR" smtClean="0"/>
              <a:t> </a:t>
            </a:r>
            <a:br>
              <a:rPr lang="pt-BR" smtClean="0"/>
            </a:br>
            <a:r>
              <a:rPr lang="pt-BR" smtClean="0"/>
              <a:t>     </a:t>
            </a:r>
            <a:r>
              <a:rPr lang="pt-BR" smtClean="0">
                <a:hlinkClick r:id="rId11"/>
              </a:rPr>
              <a:t>Resumo</a:t>
            </a:r>
            <a:r>
              <a:rPr lang="pt-BR" smtClean="0"/>
              <a:t> </a:t>
            </a:r>
          </a:p>
          <a:p>
            <a:r>
              <a:rPr lang="pt-BR" smtClean="0">
                <a:hlinkClick r:id="rId3"/>
              </a:rPr>
              <a:t>2 - Fidelidade na Internet </a:t>
            </a:r>
            <a:endParaRPr lang="pt-BR" smtClean="0"/>
          </a:p>
          <a:p>
            <a:r>
              <a:rPr lang="pt-BR" smtClean="0">
                <a:hlinkClick r:id="rId3"/>
              </a:rPr>
              <a:t>3 - Alianças Estratégicas </a:t>
            </a:r>
            <a:endParaRPr lang="pt-BR" smtClean="0"/>
          </a:p>
          <a:p>
            <a:r>
              <a:rPr lang="pt-BR" smtClean="0">
                <a:hlinkClick r:id="rId3"/>
              </a:rPr>
              <a:t>4 - Alianças Eletrônicas </a:t>
            </a:r>
            <a:endParaRPr lang="pt-BR" smtClean="0"/>
          </a:p>
        </p:txBody>
      </p:sp>
      <p:sp>
        <p:nvSpPr>
          <p:cNvPr id="33894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98911EB-E9A1-4163-8D6B-DA852D2193DF}" type="slidenum">
              <a:rPr lang="pt-BR" smtClean="0"/>
              <a:pPr eaLnBrk="1" hangingPunct="1"/>
              <a:t>151</a:t>
            </a:fld>
            <a:endParaRPr 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20173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40FEDA1-541B-4B7C-869C-F65B22D56BCC}" type="slidenum">
              <a:rPr lang="pt-BR" smtClean="0"/>
              <a:pPr eaLnBrk="1" hangingPunct="1"/>
              <a:t>17</a:t>
            </a:fld>
            <a:endParaRPr lang="pt-BR"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99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 Gerenciamento do cliente</a:t>
            </a:r>
            <a:endParaRPr lang="pt-BR" smtClean="0"/>
          </a:p>
          <a:p>
            <a:r>
              <a:rPr lang="pt-BR" smtClean="0"/>
              <a:t>Módulos</a:t>
            </a:r>
          </a:p>
          <a:p>
            <a:r>
              <a:rPr lang="pt-BR" smtClean="0">
                <a:hlinkClick r:id="rId3"/>
              </a:rPr>
              <a:t>1 - Valor para o cliente </a:t>
            </a:r>
            <a:endParaRPr lang="pt-BR" smtClean="0"/>
          </a:p>
          <a:p>
            <a:r>
              <a:rPr lang="pt-BR" smtClean="0"/>
              <a:t>     </a:t>
            </a:r>
            <a:r>
              <a:rPr lang="pt-BR" smtClean="0">
                <a:hlinkClick r:id="rId4"/>
              </a:rPr>
              <a:t>Fidelidade</a:t>
            </a:r>
            <a:r>
              <a:rPr lang="pt-BR" smtClean="0"/>
              <a:t> </a:t>
            </a:r>
            <a:br>
              <a:rPr lang="pt-BR" smtClean="0"/>
            </a:br>
            <a:r>
              <a:rPr lang="pt-BR" smtClean="0"/>
              <a:t>     </a:t>
            </a:r>
            <a:r>
              <a:rPr lang="pt-BR" smtClean="0">
                <a:hlinkClick r:id="rId5"/>
              </a:rPr>
              <a:t>Gerenciamento baseado na fidelidade</a:t>
            </a:r>
            <a:r>
              <a:rPr lang="pt-BR" smtClean="0"/>
              <a:t> </a:t>
            </a:r>
            <a:br>
              <a:rPr lang="pt-BR" smtClean="0"/>
            </a:br>
            <a:r>
              <a:rPr lang="pt-BR" smtClean="0"/>
              <a:t>     </a:t>
            </a:r>
            <a:r>
              <a:rPr lang="pt-BR" smtClean="0">
                <a:hlinkClick r:id="rId6"/>
              </a:rPr>
              <a:t>Fidelidade e liderança</a:t>
            </a:r>
            <a:r>
              <a:rPr lang="pt-BR" smtClean="0"/>
              <a:t> </a:t>
            </a:r>
            <a:br>
              <a:rPr lang="pt-BR" smtClean="0"/>
            </a:br>
            <a:r>
              <a:rPr lang="pt-BR" smtClean="0"/>
              <a:t>     </a:t>
            </a:r>
            <a:r>
              <a:rPr lang="pt-BR" smtClean="0">
                <a:hlinkClick r:id="rId7"/>
              </a:rPr>
              <a:t>Fidelidade e valor</a:t>
            </a:r>
            <a:r>
              <a:rPr lang="pt-BR" smtClean="0"/>
              <a:t> </a:t>
            </a:r>
            <a:br>
              <a:rPr lang="pt-BR" smtClean="0"/>
            </a:br>
            <a:r>
              <a:rPr lang="pt-BR" smtClean="0"/>
              <a:t>     </a:t>
            </a:r>
            <a:r>
              <a:rPr lang="pt-BR" smtClean="0">
                <a:hlinkClick r:id="rId8"/>
              </a:rPr>
              <a:t>Resumo</a:t>
            </a:r>
            <a:r>
              <a:rPr lang="pt-BR" smtClean="0"/>
              <a:t> </a:t>
            </a:r>
          </a:p>
          <a:p>
            <a:r>
              <a:rPr lang="pt-BR" smtClean="0">
                <a:hlinkClick r:id="rId3"/>
              </a:rPr>
              <a:t>2 - Satisfação de clientes </a:t>
            </a:r>
            <a:endParaRPr lang="pt-BR" smtClean="0"/>
          </a:p>
          <a:p>
            <a:r>
              <a:rPr lang="pt-BR" smtClean="0">
                <a:hlinkClick r:id="rId3"/>
              </a:rPr>
              <a:t>3 - Ações estratégicas no gerenciamento do cliente </a:t>
            </a:r>
            <a:endParaRPr lang="pt-BR" smtClean="0"/>
          </a:p>
        </p:txBody>
      </p:sp>
      <p:sp>
        <p:nvSpPr>
          <p:cNvPr id="3399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8448F5C9-7130-4826-851B-477709F81B3B}" type="slidenum">
              <a:rPr lang="pt-BR" smtClean="0"/>
              <a:pPr eaLnBrk="1" hangingPunct="1"/>
              <a:t>152</a:t>
            </a:fld>
            <a:endParaRPr lang="pt-BR"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34099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ACB444B-360A-472E-A982-ED9E0C7DC9C5}" type="slidenum">
              <a:rPr lang="pt-BR" smtClean="0"/>
              <a:pPr eaLnBrk="1" hangingPunct="1"/>
              <a:t>153</a:t>
            </a:fld>
            <a:endParaRPr lang="pt-BR"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Contexto de Negócios e Novos Modelos de Gestão  </a:t>
            </a:r>
            <a:endParaRPr lang="pt-BR" smtClean="0"/>
          </a:p>
          <a:p>
            <a:r>
              <a:rPr lang="pt-BR" smtClean="0"/>
              <a:t>Módulos</a:t>
            </a:r>
          </a:p>
          <a:p>
            <a:r>
              <a:rPr lang="pt-BR" smtClean="0">
                <a:hlinkClick r:id="rId3"/>
              </a:rPr>
              <a:t>1 - Revendo a Teoria Organizacional Clássica </a:t>
            </a:r>
            <a:endParaRPr lang="pt-BR" smtClean="0"/>
          </a:p>
          <a:p>
            <a:r>
              <a:rPr lang="pt-BR" smtClean="0"/>
              <a:t>     </a:t>
            </a:r>
            <a:r>
              <a:rPr lang="pt-BR" smtClean="0">
                <a:hlinkClick r:id="rId4"/>
              </a:rPr>
              <a:t>A Era Industrial</a:t>
            </a:r>
            <a:r>
              <a:rPr lang="pt-BR" smtClean="0"/>
              <a:t> </a:t>
            </a:r>
            <a:br>
              <a:rPr lang="pt-BR" smtClean="0"/>
            </a:br>
            <a:r>
              <a:rPr lang="pt-BR" smtClean="0"/>
              <a:t>     </a:t>
            </a:r>
            <a:r>
              <a:rPr lang="pt-BR" smtClean="0">
                <a:hlinkClick r:id="rId5"/>
              </a:rPr>
              <a:t>Modelo de gestão da Era Industrial: A Escola Clássica de Administração</a:t>
            </a:r>
            <a:r>
              <a:rPr lang="pt-BR" smtClean="0"/>
              <a:t> </a:t>
            </a:r>
            <a:br>
              <a:rPr lang="pt-BR" smtClean="0"/>
            </a:br>
            <a:r>
              <a:rPr lang="pt-BR" smtClean="0"/>
              <a:t>     </a:t>
            </a:r>
            <a:r>
              <a:rPr lang="pt-BR" smtClean="0">
                <a:hlinkClick r:id="rId6"/>
              </a:rPr>
              <a:t>O Modelo de Produção Industrial</a:t>
            </a:r>
            <a:r>
              <a:rPr lang="pt-BR" smtClean="0"/>
              <a:t> </a:t>
            </a:r>
            <a:br>
              <a:rPr lang="pt-BR" smtClean="0"/>
            </a:br>
            <a:r>
              <a:rPr lang="pt-BR" smtClean="0"/>
              <a:t>     </a:t>
            </a:r>
            <a:r>
              <a:rPr lang="pt-BR" smtClean="0">
                <a:hlinkClick r:id="rId7"/>
              </a:rPr>
              <a:t>Resumo</a:t>
            </a:r>
            <a:r>
              <a:rPr lang="pt-BR" smtClean="0"/>
              <a:t> </a:t>
            </a:r>
          </a:p>
          <a:p>
            <a:r>
              <a:rPr lang="pt-BR" smtClean="0">
                <a:hlinkClick r:id="rId3"/>
              </a:rPr>
              <a:t>2 - Reestruturação produtiva e suas implicações para os modelos de gestão </a:t>
            </a:r>
            <a:endParaRPr lang="pt-BR" smtClean="0"/>
          </a:p>
          <a:p>
            <a:r>
              <a:rPr lang="pt-BR" smtClean="0">
                <a:hlinkClick r:id="rId3"/>
              </a:rPr>
              <a:t>3 - Estrutura Organizacional e o Conhecimento </a:t>
            </a:r>
            <a:endParaRPr lang="pt-BR" smtClean="0"/>
          </a:p>
        </p:txBody>
      </p:sp>
      <p:sp>
        <p:nvSpPr>
          <p:cNvPr id="34202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8339684-D67C-402F-9071-F3E7D5B262D9}" type="slidenum">
              <a:rPr lang="pt-BR" smtClean="0"/>
              <a:pPr eaLnBrk="1" hangingPunct="1"/>
              <a:t>154</a:t>
            </a:fld>
            <a:endParaRPr lang="pt-BR"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 Gestão de Competências: O capital intelectual </a:t>
            </a:r>
            <a:endParaRPr lang="pt-BR" smtClean="0"/>
          </a:p>
          <a:p>
            <a:r>
              <a:rPr lang="pt-BR" b="1" smtClean="0"/>
              <a:t>Módulos</a:t>
            </a:r>
            <a:endParaRPr lang="pt-BR" smtClean="0"/>
          </a:p>
          <a:p>
            <a:r>
              <a:rPr lang="pt-BR" smtClean="0">
                <a:hlinkClick r:id="rId3"/>
              </a:rPr>
              <a:t>1 - O desafio da gestão de pessoas na Era do Conhecimento </a:t>
            </a:r>
            <a:endParaRPr lang="pt-BR" smtClean="0"/>
          </a:p>
          <a:p>
            <a:r>
              <a:rPr lang="pt-BR" smtClean="0"/>
              <a:t>     </a:t>
            </a:r>
            <a:r>
              <a:rPr lang="pt-BR" smtClean="0">
                <a:hlinkClick r:id="rId4"/>
              </a:rPr>
              <a:t>De Recursos Humanos a Gestão de Pessoas</a:t>
            </a:r>
            <a:r>
              <a:rPr lang="pt-BR" smtClean="0"/>
              <a:t> </a:t>
            </a:r>
            <a:br>
              <a:rPr lang="pt-BR" smtClean="0"/>
            </a:br>
            <a:r>
              <a:rPr lang="pt-BR" smtClean="0"/>
              <a:t>     </a:t>
            </a:r>
            <a:r>
              <a:rPr lang="pt-BR" smtClean="0">
                <a:hlinkClick r:id="rId5"/>
              </a:rPr>
              <a:t>Gestão de Pessoas: princípios e escopo de atuação</a:t>
            </a:r>
            <a:r>
              <a:rPr lang="pt-BR" smtClean="0"/>
              <a:t> </a:t>
            </a:r>
            <a:br>
              <a:rPr lang="pt-BR" smtClean="0"/>
            </a:br>
            <a:r>
              <a:rPr lang="pt-BR" smtClean="0"/>
              <a:t>     </a:t>
            </a:r>
            <a:r>
              <a:rPr lang="pt-BR" smtClean="0">
                <a:hlinkClick r:id="rId6"/>
              </a:rPr>
              <a:t>Gestão de Pessoas Integrada: Convergência e coerência</a:t>
            </a:r>
            <a:r>
              <a:rPr lang="pt-BR" smtClean="0"/>
              <a:t> </a:t>
            </a:r>
            <a:br>
              <a:rPr lang="pt-BR" smtClean="0"/>
            </a:br>
            <a:r>
              <a:rPr lang="pt-BR" smtClean="0"/>
              <a:t>     </a:t>
            </a:r>
            <a:r>
              <a:rPr lang="pt-BR" smtClean="0">
                <a:hlinkClick r:id="rId7"/>
              </a:rPr>
              <a:t>Resumo</a:t>
            </a:r>
            <a:r>
              <a:rPr lang="pt-BR" smtClean="0"/>
              <a:t> </a:t>
            </a:r>
          </a:p>
          <a:p>
            <a:r>
              <a:rPr lang="pt-BR" smtClean="0">
                <a:hlinkClick r:id="rId3"/>
              </a:rPr>
              <a:t>2 - Competência: um novo conceito? </a:t>
            </a:r>
            <a:endParaRPr lang="pt-BR" smtClean="0"/>
          </a:p>
          <a:p>
            <a:r>
              <a:rPr lang="pt-BR" smtClean="0">
                <a:hlinkClick r:id="rId3"/>
              </a:rPr>
              <a:t>3 - Aprendizagem e Inovação: promovendo o capital intelectual </a:t>
            </a:r>
            <a:r>
              <a:rPr lang="pt-BR" smtClean="0">
                <a:hlinkClick r:id="rId8"/>
              </a:rPr>
              <a:t> </a:t>
            </a:r>
            <a:endParaRPr lang="pt-BR" smtClean="0"/>
          </a:p>
        </p:txBody>
      </p:sp>
      <p:sp>
        <p:nvSpPr>
          <p:cNvPr id="3430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495F52A-C888-498C-9D53-EE58785C6BCD}" type="slidenum">
              <a:rPr lang="pt-BR" smtClean="0"/>
              <a:pPr eaLnBrk="1" hangingPunct="1"/>
              <a:t>155</a:t>
            </a:fld>
            <a:endParaRPr lang="pt-BR"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34406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A437427-AFD9-45B7-B772-2AA4562E9E34}" type="slidenum">
              <a:rPr lang="pt-BR" smtClean="0"/>
              <a:pPr eaLnBrk="1" hangingPunct="1"/>
              <a:t>156</a:t>
            </a:fld>
            <a:endParaRPr lang="pt-BR"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 Teorias de Economia Internacional</a:t>
            </a:r>
            <a:endParaRPr lang="pt-BR" smtClean="0"/>
          </a:p>
          <a:p>
            <a:r>
              <a:rPr lang="pt-BR" b="1" smtClean="0"/>
              <a:t>Módulos</a:t>
            </a:r>
            <a:endParaRPr lang="pt-BR" smtClean="0"/>
          </a:p>
          <a:p>
            <a:r>
              <a:rPr lang="pt-BR" b="1" smtClean="0">
                <a:hlinkClick r:id="rId3"/>
              </a:rPr>
              <a:t>1 - Teoria das Vantagens Comparativas </a:t>
            </a:r>
            <a:endParaRPr lang="pt-BR" smtClean="0"/>
          </a:p>
          <a:p>
            <a:r>
              <a:rPr lang="pt-BR" smtClean="0"/>
              <a:t>     </a:t>
            </a:r>
            <a:r>
              <a:rPr lang="pt-BR" smtClean="0">
                <a:hlinkClick r:id="rId4"/>
              </a:rPr>
              <a:t>Comércio Internacional</a:t>
            </a:r>
            <a:r>
              <a:rPr lang="pt-BR" smtClean="0"/>
              <a:t> </a:t>
            </a:r>
            <a:br>
              <a:rPr lang="pt-BR" smtClean="0"/>
            </a:br>
            <a:r>
              <a:rPr lang="pt-BR" smtClean="0"/>
              <a:t>     </a:t>
            </a:r>
            <a:r>
              <a:rPr lang="pt-BR" smtClean="0">
                <a:hlinkClick r:id="rId5"/>
              </a:rPr>
              <a:t>Vantagens Comparativas das Nações</a:t>
            </a:r>
            <a:r>
              <a:rPr lang="pt-BR" smtClean="0"/>
              <a:t> </a:t>
            </a:r>
            <a:br>
              <a:rPr lang="pt-BR" smtClean="0"/>
            </a:br>
            <a:r>
              <a:rPr lang="pt-BR" smtClean="0"/>
              <a:t>     </a:t>
            </a:r>
            <a:r>
              <a:rPr lang="pt-BR" smtClean="0">
                <a:hlinkClick r:id="rId6"/>
              </a:rPr>
              <a:t>Resumo</a:t>
            </a:r>
            <a:r>
              <a:rPr lang="pt-BR" smtClean="0"/>
              <a:t> </a:t>
            </a:r>
          </a:p>
          <a:p>
            <a:r>
              <a:rPr lang="pt-BR" b="1" smtClean="0">
                <a:hlinkClick r:id="rId3"/>
              </a:rPr>
              <a:t>2 - Relação Entre Recursos e Comércio Internacional </a:t>
            </a:r>
            <a:endParaRPr lang="pt-BR" smtClean="0"/>
          </a:p>
          <a:p>
            <a:r>
              <a:rPr lang="pt-BR" b="1" smtClean="0">
                <a:hlinkClick r:id="rId3"/>
              </a:rPr>
              <a:t>3 - Mercado De Câmbio </a:t>
            </a:r>
            <a:endParaRPr lang="pt-BR" smtClean="0"/>
          </a:p>
          <a:p>
            <a:r>
              <a:rPr lang="pt-BR" b="1" smtClean="0">
                <a:hlinkClick r:id="rId3"/>
              </a:rPr>
              <a:t>4 - Protecionismo </a:t>
            </a:r>
            <a:endParaRPr lang="pt-BR" smtClean="0"/>
          </a:p>
          <a:p>
            <a:r>
              <a:rPr lang="pt-BR" b="1" smtClean="0">
                <a:hlinkClick r:id="rId3"/>
              </a:rPr>
              <a:t>5 - Política Comercial </a:t>
            </a:r>
            <a:endParaRPr lang="pt-BR" smtClean="0"/>
          </a:p>
        </p:txBody>
      </p:sp>
      <p:sp>
        <p:nvSpPr>
          <p:cNvPr id="34509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91FB78B-9260-41E1-84DB-B00C559F61E8}" type="slidenum">
              <a:rPr lang="pt-BR" smtClean="0"/>
              <a:pPr eaLnBrk="1" hangingPunct="1"/>
              <a:t>157</a:t>
            </a:fld>
            <a:endParaRPr lang="pt-BR"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 Integração Econômica</a:t>
            </a:r>
            <a:endParaRPr lang="pt-BR" smtClean="0"/>
          </a:p>
          <a:p>
            <a:r>
              <a:rPr lang="pt-BR" b="1" smtClean="0"/>
              <a:t>Módulos</a:t>
            </a:r>
            <a:endParaRPr lang="pt-BR" smtClean="0"/>
          </a:p>
          <a:p>
            <a:r>
              <a:rPr lang="pt-BR" smtClean="0">
                <a:hlinkClick r:id="rId3"/>
              </a:rPr>
              <a:t>1 - Organização Do Comércio Mundial </a:t>
            </a:r>
            <a:endParaRPr lang="pt-BR" smtClean="0"/>
          </a:p>
          <a:p>
            <a:r>
              <a:rPr lang="pt-BR" smtClean="0"/>
              <a:t>     </a:t>
            </a:r>
            <a:r>
              <a:rPr lang="pt-BR" smtClean="0">
                <a:hlinkClick r:id="rId4"/>
              </a:rPr>
              <a:t>Acordo Geral sobre Tarifas e Comércio – GATT</a:t>
            </a:r>
            <a:r>
              <a:rPr lang="pt-BR" smtClean="0"/>
              <a:t> </a:t>
            </a:r>
            <a:br>
              <a:rPr lang="pt-BR" smtClean="0"/>
            </a:br>
            <a:r>
              <a:rPr lang="pt-BR" smtClean="0"/>
              <a:t>     </a:t>
            </a:r>
            <a:r>
              <a:rPr lang="pt-BR" smtClean="0">
                <a:hlinkClick r:id="rId5"/>
              </a:rPr>
              <a:t>Organização Mundial do Comércio – OMC</a:t>
            </a:r>
            <a:r>
              <a:rPr lang="pt-BR" smtClean="0"/>
              <a:t> </a:t>
            </a:r>
            <a:br>
              <a:rPr lang="pt-BR" smtClean="0"/>
            </a:br>
            <a:r>
              <a:rPr lang="pt-BR" smtClean="0"/>
              <a:t>     </a:t>
            </a:r>
            <a:r>
              <a:rPr lang="pt-BR" smtClean="0">
                <a:hlinkClick r:id="rId6"/>
              </a:rPr>
              <a:t>Resumo</a:t>
            </a:r>
            <a:r>
              <a:rPr lang="pt-BR" smtClean="0"/>
              <a:t> </a:t>
            </a:r>
          </a:p>
          <a:p>
            <a:r>
              <a:rPr lang="pt-BR" smtClean="0">
                <a:hlinkClick r:id="rId3"/>
              </a:rPr>
              <a:t>2 - Blocos Regionais de Comércio </a:t>
            </a:r>
            <a:endParaRPr lang="pt-BR" smtClean="0"/>
          </a:p>
          <a:p>
            <a:r>
              <a:rPr lang="pt-BR" smtClean="0">
                <a:hlinkClick r:id="rId3"/>
              </a:rPr>
              <a:t>3 - Mercado Comum do Sul (Mercosul) </a:t>
            </a:r>
            <a:endParaRPr lang="pt-BR" smtClean="0"/>
          </a:p>
          <a:p>
            <a:r>
              <a:rPr lang="pt-BR" smtClean="0">
                <a:hlinkClick r:id="rId3"/>
              </a:rPr>
              <a:t>4 - União Econômica E Monetária (Uem) </a:t>
            </a:r>
            <a:endParaRPr lang="pt-BR" smtClean="0"/>
          </a:p>
        </p:txBody>
      </p:sp>
      <p:sp>
        <p:nvSpPr>
          <p:cNvPr id="34611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6E9D96-D3D1-4FF0-9F69-09C489416DB0}" type="slidenum">
              <a:rPr lang="pt-BR" smtClean="0"/>
              <a:pPr eaLnBrk="1" hangingPunct="1"/>
              <a:t>158</a:t>
            </a:fld>
            <a:endParaRPr lang="pt-BR"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713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34714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BD392F2-0391-47D1-B9FA-20802AFF19C3}" type="slidenum">
              <a:rPr lang="pt-BR" smtClean="0"/>
              <a:pPr eaLnBrk="1" hangingPunct="1"/>
              <a:t>159</a:t>
            </a:fld>
            <a:endParaRPr lang="pt-BR"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6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O negócio  </a:t>
            </a:r>
            <a:endParaRPr lang="pt-BR" smtClean="0"/>
          </a:p>
          <a:p>
            <a:r>
              <a:rPr lang="pt-BR" smtClean="0"/>
              <a:t> </a:t>
            </a:r>
            <a:r>
              <a:rPr lang="pt-BR" b="1" smtClean="0"/>
              <a:t>Módulos</a:t>
            </a:r>
            <a:endParaRPr lang="pt-BR" smtClean="0"/>
          </a:p>
          <a:p>
            <a:r>
              <a:rPr lang="pt-BR" smtClean="0">
                <a:hlinkClick r:id="rId3"/>
              </a:rPr>
              <a:t>1 - A empresa e seus produtos e serviços </a:t>
            </a:r>
            <a:endParaRPr lang="pt-BR" smtClean="0"/>
          </a:p>
          <a:p>
            <a:r>
              <a:rPr lang="pt-BR" smtClean="0"/>
              <a:t>     </a:t>
            </a:r>
            <a:r>
              <a:rPr lang="pt-BR" smtClean="0">
                <a:hlinkClick r:id="rId4"/>
              </a:rPr>
              <a:t>A empresa e seus produtos e serviços</a:t>
            </a:r>
            <a:endParaRPr lang="pt-BR" smtClean="0"/>
          </a:p>
          <a:p>
            <a:r>
              <a:rPr lang="pt-BR" smtClean="0"/>
              <a:t>  </a:t>
            </a:r>
            <a:r>
              <a:rPr lang="pt-BR" smtClean="0">
                <a:hlinkClick r:id="rId3"/>
              </a:rPr>
              <a:t>2 - Processo de Fabricação / Operações </a:t>
            </a:r>
            <a:endParaRPr lang="pt-BR" smtClean="0"/>
          </a:p>
          <a:p>
            <a:r>
              <a:rPr lang="pt-BR" smtClean="0"/>
              <a:t>     </a:t>
            </a:r>
            <a:r>
              <a:rPr lang="pt-BR" smtClean="0">
                <a:hlinkClick r:id="rId5"/>
              </a:rPr>
              <a:t>Processo de Fabricação / Operações</a:t>
            </a:r>
            <a:r>
              <a:rPr lang="pt-BR" smtClean="0"/>
              <a:t> </a:t>
            </a:r>
          </a:p>
        </p:txBody>
      </p:sp>
      <p:sp>
        <p:nvSpPr>
          <p:cNvPr id="34816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6AB4CD7-333E-4F25-B193-7C79356018B1}" type="slidenum">
              <a:rPr lang="pt-BR" smtClean="0"/>
              <a:pPr eaLnBrk="1" hangingPunct="1"/>
              <a:t>160</a:t>
            </a:fld>
            <a:endParaRPr lang="pt-BR"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918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 Mercado, Concorrência e Marketing</a:t>
            </a:r>
            <a:endParaRPr lang="pt-BR" smtClean="0"/>
          </a:p>
          <a:p>
            <a:r>
              <a:rPr lang="pt-BR" b="1" smtClean="0"/>
              <a:t>Módulos</a:t>
            </a:r>
            <a:endParaRPr lang="pt-BR" smtClean="0"/>
          </a:p>
          <a:p>
            <a:r>
              <a:rPr lang="pt-BR" smtClean="0">
                <a:hlinkClick r:id="rId3"/>
              </a:rPr>
              <a:t>1 - Análise de Mercado </a:t>
            </a:r>
            <a:endParaRPr lang="pt-BR" smtClean="0"/>
          </a:p>
          <a:p>
            <a:r>
              <a:rPr lang="pt-BR" smtClean="0"/>
              <a:t>     </a:t>
            </a:r>
            <a:r>
              <a:rPr lang="pt-BR" smtClean="0">
                <a:hlinkClick r:id="rId4"/>
              </a:rPr>
              <a:t>Análise de mercado</a:t>
            </a:r>
            <a:r>
              <a:rPr lang="pt-BR" smtClean="0"/>
              <a:t> </a:t>
            </a:r>
          </a:p>
          <a:p>
            <a:r>
              <a:rPr lang="pt-BR" smtClean="0">
                <a:hlinkClick r:id="rId3"/>
              </a:rPr>
              <a:t>2 - Análise da Concorrência </a:t>
            </a:r>
            <a:endParaRPr lang="pt-BR" smtClean="0"/>
          </a:p>
          <a:p>
            <a:r>
              <a:rPr lang="pt-BR" smtClean="0"/>
              <a:t>     </a:t>
            </a:r>
            <a:r>
              <a:rPr lang="pt-BR" smtClean="0">
                <a:hlinkClick r:id="rId5"/>
              </a:rPr>
              <a:t>Análise da Concorrência</a:t>
            </a:r>
            <a:r>
              <a:rPr lang="pt-BR" smtClean="0"/>
              <a:t> </a:t>
            </a:r>
          </a:p>
          <a:p>
            <a:r>
              <a:rPr lang="pt-BR" smtClean="0">
                <a:hlinkClick r:id="rId3"/>
              </a:rPr>
              <a:t>3 - Estratégia de Marketing </a:t>
            </a:r>
            <a:endParaRPr lang="pt-BR" smtClean="0"/>
          </a:p>
          <a:p>
            <a:r>
              <a:rPr lang="pt-BR" smtClean="0"/>
              <a:t>     </a:t>
            </a:r>
            <a:r>
              <a:rPr lang="pt-BR" smtClean="0">
                <a:hlinkClick r:id="rId6"/>
              </a:rPr>
              <a:t>Estratégia de Marketing</a:t>
            </a:r>
            <a:r>
              <a:rPr lang="pt-BR" smtClean="0"/>
              <a:t> </a:t>
            </a:r>
          </a:p>
        </p:txBody>
      </p:sp>
      <p:sp>
        <p:nvSpPr>
          <p:cNvPr id="34918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CC6E1EE-C48B-437F-993E-062890F76BAB}" type="slidenum">
              <a:rPr lang="pt-BR" smtClean="0"/>
              <a:pPr eaLnBrk="1" hangingPunct="1"/>
              <a:t>161</a:t>
            </a:fld>
            <a:endParaRPr lang="pt-B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a:t>
            </a:r>
            <a:r>
              <a:rPr lang="pt-BR" smtClean="0"/>
              <a:t>Evolução do Conhecimento Científico</a:t>
            </a:r>
          </a:p>
          <a:p>
            <a:r>
              <a:rPr lang="pt-BR" b="1" smtClean="0"/>
              <a:t>Módulos</a:t>
            </a:r>
            <a:endParaRPr lang="pt-BR" smtClean="0"/>
          </a:p>
          <a:p>
            <a:r>
              <a:rPr lang="pt-BR" b="1" smtClean="0">
                <a:hlinkClick r:id="rId3"/>
              </a:rPr>
              <a:t>1 - </a:t>
            </a:r>
            <a:r>
              <a:rPr lang="pt-BR" smtClean="0">
                <a:hlinkClick r:id="rId3"/>
              </a:rPr>
              <a:t>A Abordagem Científica </a:t>
            </a:r>
            <a:endParaRPr lang="pt-BR" smtClean="0"/>
          </a:p>
          <a:p>
            <a:r>
              <a:rPr lang="pt-BR" smtClean="0"/>
              <a:t>     </a:t>
            </a:r>
            <a:r>
              <a:rPr lang="pt-BR" smtClean="0">
                <a:hlinkClick r:id="rId4"/>
              </a:rPr>
              <a:t>Conhecimento científico</a:t>
            </a:r>
            <a:r>
              <a:rPr lang="pt-BR" smtClean="0"/>
              <a:t> </a:t>
            </a:r>
            <a:br>
              <a:rPr lang="pt-BR" smtClean="0"/>
            </a:br>
            <a:r>
              <a:rPr lang="pt-BR" smtClean="0"/>
              <a:t>     </a:t>
            </a:r>
            <a:r>
              <a:rPr lang="pt-BR" smtClean="0">
                <a:hlinkClick r:id="rId5"/>
              </a:rPr>
              <a:t>Concepções de Ciência</a:t>
            </a:r>
            <a:r>
              <a:rPr lang="pt-BR" smtClean="0"/>
              <a:t> </a:t>
            </a:r>
            <a:br>
              <a:rPr lang="pt-BR" smtClean="0"/>
            </a:br>
            <a:r>
              <a:rPr lang="pt-BR" smtClean="0"/>
              <a:t>     </a:t>
            </a:r>
            <a:r>
              <a:rPr lang="pt-BR" smtClean="0">
                <a:hlinkClick r:id="rId6"/>
              </a:rPr>
              <a:t>Positivismo Científico</a:t>
            </a:r>
            <a:r>
              <a:rPr lang="pt-BR" smtClean="0"/>
              <a:t> </a:t>
            </a:r>
            <a:br>
              <a:rPr lang="pt-BR" smtClean="0"/>
            </a:br>
            <a:r>
              <a:rPr lang="pt-BR" smtClean="0"/>
              <a:t>     </a:t>
            </a:r>
            <a:r>
              <a:rPr lang="pt-BR" smtClean="0">
                <a:hlinkClick r:id="rId7"/>
              </a:rPr>
              <a:t>Resumo</a:t>
            </a:r>
            <a:r>
              <a:rPr lang="pt-BR" smtClean="0"/>
              <a:t> </a:t>
            </a:r>
          </a:p>
          <a:p>
            <a:r>
              <a:rPr lang="pt-BR" b="1" smtClean="0">
                <a:hlinkClick r:id="rId3"/>
              </a:rPr>
              <a:t>2 -</a:t>
            </a:r>
            <a:r>
              <a:rPr lang="pt-BR" smtClean="0">
                <a:hlinkClick r:id="rId3"/>
              </a:rPr>
              <a:t> Método Científico </a:t>
            </a:r>
            <a:endParaRPr lang="pt-BR" smtClean="0"/>
          </a:p>
          <a:p>
            <a:r>
              <a:rPr lang="pt-BR" b="1" smtClean="0">
                <a:hlinkClick r:id="rId3"/>
              </a:rPr>
              <a:t>3 - </a:t>
            </a:r>
            <a:r>
              <a:rPr lang="pt-BR" smtClean="0">
                <a:hlinkClick r:id="rId3"/>
              </a:rPr>
              <a:t>Dinâmica do Conhecimento na Sociedade </a:t>
            </a:r>
            <a:endParaRPr lang="pt-BR" smtClean="0"/>
          </a:p>
        </p:txBody>
      </p:sp>
      <p:sp>
        <p:nvSpPr>
          <p:cNvPr id="20275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836F0D7-6FA4-42C6-B19F-61B084658114}" type="slidenum">
              <a:rPr lang="pt-BR" smtClean="0"/>
              <a:pPr eaLnBrk="1" hangingPunct="1"/>
              <a:t>18</a:t>
            </a:fld>
            <a:endParaRPr lang="pt-BR"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35021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711572E-AB8C-4F7E-BAC4-36A667CE490E}" type="slidenum">
              <a:rPr lang="pt-BR" smtClean="0"/>
              <a:pPr eaLnBrk="1" hangingPunct="1"/>
              <a:t>162</a:t>
            </a:fld>
            <a:endParaRPr lang="pt-BR"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 Sistema Cooperativista</a:t>
            </a:r>
            <a:endParaRPr lang="pt-BR" smtClean="0"/>
          </a:p>
          <a:p>
            <a:r>
              <a:rPr lang="pt-BR" b="1" smtClean="0"/>
              <a:t>Módulos</a:t>
            </a:r>
            <a:endParaRPr lang="pt-BR" smtClean="0"/>
          </a:p>
          <a:p>
            <a:r>
              <a:rPr lang="pt-BR" smtClean="0">
                <a:hlinkClick r:id="rId3"/>
              </a:rPr>
              <a:t>1 - Aspectos doutrinários do Cooperativismo </a:t>
            </a:r>
            <a:endParaRPr lang="pt-BR" smtClean="0"/>
          </a:p>
          <a:p>
            <a:r>
              <a:rPr lang="pt-BR" smtClean="0"/>
              <a:t>     </a:t>
            </a:r>
            <a:r>
              <a:rPr lang="pt-BR" smtClean="0">
                <a:hlinkClick r:id="rId4"/>
              </a:rPr>
              <a:t>Origens do cooperativismo</a:t>
            </a:r>
            <a:r>
              <a:rPr lang="pt-BR" smtClean="0"/>
              <a:t> </a:t>
            </a:r>
            <a:br>
              <a:rPr lang="pt-BR" smtClean="0"/>
            </a:br>
            <a:r>
              <a:rPr lang="pt-BR" smtClean="0"/>
              <a:t>     </a:t>
            </a:r>
            <a:r>
              <a:rPr lang="pt-BR" smtClean="0">
                <a:hlinkClick r:id="rId5"/>
              </a:rPr>
              <a:t>Formação do cooperativismo</a:t>
            </a:r>
            <a:r>
              <a:rPr lang="pt-BR" smtClean="0"/>
              <a:t> </a:t>
            </a:r>
            <a:br>
              <a:rPr lang="pt-BR" smtClean="0"/>
            </a:br>
            <a:r>
              <a:rPr lang="pt-BR" smtClean="0"/>
              <a:t>     </a:t>
            </a:r>
            <a:r>
              <a:rPr lang="pt-BR" smtClean="0">
                <a:hlinkClick r:id="rId6"/>
              </a:rPr>
              <a:t>Concepção de organização cooperativa</a:t>
            </a:r>
            <a:r>
              <a:rPr lang="pt-BR" smtClean="0"/>
              <a:t> </a:t>
            </a:r>
            <a:br>
              <a:rPr lang="pt-BR" smtClean="0"/>
            </a:br>
            <a:r>
              <a:rPr lang="pt-BR" smtClean="0"/>
              <a:t>     </a:t>
            </a:r>
            <a:r>
              <a:rPr lang="pt-BR" smtClean="0">
                <a:hlinkClick r:id="rId7"/>
              </a:rPr>
              <a:t>Princípios do cooperativismo</a:t>
            </a:r>
            <a:r>
              <a:rPr lang="pt-BR" smtClean="0"/>
              <a:t> </a:t>
            </a:r>
            <a:br>
              <a:rPr lang="pt-BR" smtClean="0"/>
            </a:br>
            <a:r>
              <a:rPr lang="pt-BR" smtClean="0"/>
              <a:t>     </a:t>
            </a:r>
            <a:r>
              <a:rPr lang="pt-BR" smtClean="0">
                <a:hlinkClick r:id="rId8"/>
              </a:rPr>
              <a:t>Resumo</a:t>
            </a:r>
            <a:r>
              <a:rPr lang="pt-BR" smtClean="0"/>
              <a:t> </a:t>
            </a:r>
          </a:p>
          <a:p>
            <a:r>
              <a:rPr lang="pt-BR" smtClean="0">
                <a:hlinkClick r:id="rId3"/>
              </a:rPr>
              <a:t>2 - Legislação Cooperativista </a:t>
            </a:r>
            <a:endParaRPr lang="pt-BR" smtClean="0"/>
          </a:p>
          <a:p>
            <a:r>
              <a:rPr lang="pt-BR" smtClean="0">
                <a:hlinkClick r:id="rId3"/>
              </a:rPr>
              <a:t>3 - Organização de Cooperativa </a:t>
            </a:r>
            <a:endParaRPr lang="pt-BR" smtClean="0"/>
          </a:p>
        </p:txBody>
      </p:sp>
      <p:sp>
        <p:nvSpPr>
          <p:cNvPr id="35123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040DFEC-5A55-42D5-8D6B-AA941FE6227F}" type="slidenum">
              <a:rPr lang="pt-BR" smtClean="0"/>
              <a:pPr eaLnBrk="1" hangingPunct="1"/>
              <a:t>163</a:t>
            </a:fld>
            <a:endParaRPr lang="pt-BR"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225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 Abordagem econômica da cooperação</a:t>
            </a:r>
            <a:endParaRPr lang="pt-BR" smtClean="0"/>
          </a:p>
          <a:p>
            <a:r>
              <a:rPr lang="pt-BR" b="1" smtClean="0"/>
              <a:t>Módulos</a:t>
            </a:r>
            <a:endParaRPr lang="pt-BR" smtClean="0"/>
          </a:p>
          <a:p>
            <a:r>
              <a:rPr lang="pt-BR" smtClean="0">
                <a:hlinkClick r:id="rId3"/>
              </a:rPr>
              <a:t>1 - Economia da cooperação </a:t>
            </a:r>
            <a:endParaRPr lang="pt-BR" smtClean="0"/>
          </a:p>
          <a:p>
            <a:r>
              <a:rPr lang="pt-BR" smtClean="0"/>
              <a:t>     </a:t>
            </a:r>
            <a:r>
              <a:rPr lang="pt-BR" smtClean="0">
                <a:hlinkClick r:id="rId4"/>
              </a:rPr>
              <a:t>Economia neoclássica</a:t>
            </a:r>
            <a:r>
              <a:rPr lang="pt-BR" smtClean="0"/>
              <a:t> </a:t>
            </a:r>
            <a:br>
              <a:rPr lang="pt-BR" smtClean="0"/>
            </a:br>
            <a:r>
              <a:rPr lang="pt-BR" smtClean="0"/>
              <a:t>     </a:t>
            </a:r>
            <a:r>
              <a:rPr lang="pt-BR" smtClean="0">
                <a:hlinkClick r:id="rId5"/>
              </a:rPr>
              <a:t>Prestação de serviços</a:t>
            </a:r>
            <a:r>
              <a:rPr lang="pt-BR" smtClean="0"/>
              <a:t> </a:t>
            </a:r>
            <a:br>
              <a:rPr lang="pt-BR" smtClean="0"/>
            </a:br>
            <a:r>
              <a:rPr lang="pt-BR" smtClean="0"/>
              <a:t>     </a:t>
            </a:r>
            <a:r>
              <a:rPr lang="pt-BR" smtClean="0">
                <a:hlinkClick r:id="rId6"/>
              </a:rPr>
              <a:t>Funcionamento da firma cooperativa</a:t>
            </a:r>
            <a:r>
              <a:rPr lang="pt-BR" smtClean="0"/>
              <a:t> </a:t>
            </a:r>
            <a:br>
              <a:rPr lang="pt-BR" smtClean="0"/>
            </a:br>
            <a:r>
              <a:rPr lang="pt-BR" smtClean="0"/>
              <a:t>     </a:t>
            </a:r>
            <a:r>
              <a:rPr lang="pt-BR" smtClean="0">
                <a:hlinkClick r:id="rId7"/>
              </a:rPr>
              <a:t>Função de utilidade da organização cooperativa</a:t>
            </a:r>
            <a:r>
              <a:rPr lang="pt-BR" smtClean="0"/>
              <a:t> </a:t>
            </a:r>
            <a:br>
              <a:rPr lang="pt-BR" smtClean="0"/>
            </a:br>
            <a:r>
              <a:rPr lang="pt-BR" smtClean="0"/>
              <a:t>     </a:t>
            </a:r>
            <a:r>
              <a:rPr lang="pt-BR" smtClean="0">
                <a:hlinkClick r:id="rId8"/>
              </a:rPr>
              <a:t>A dupla natureza da cooperativa</a:t>
            </a:r>
            <a:r>
              <a:rPr lang="pt-BR" smtClean="0"/>
              <a:t> </a:t>
            </a:r>
            <a:br>
              <a:rPr lang="pt-BR" smtClean="0"/>
            </a:br>
            <a:r>
              <a:rPr lang="pt-BR" smtClean="0"/>
              <a:t>     </a:t>
            </a:r>
            <a:r>
              <a:rPr lang="pt-BR" smtClean="0">
                <a:hlinkClick r:id="rId9"/>
              </a:rPr>
              <a:t>Resumo</a:t>
            </a:r>
            <a:r>
              <a:rPr lang="pt-BR" smtClean="0"/>
              <a:t> </a:t>
            </a:r>
          </a:p>
          <a:p>
            <a:r>
              <a:rPr lang="pt-BR" smtClean="0">
                <a:hlinkClick r:id="rId3"/>
              </a:rPr>
              <a:t>2 - Cooperativismo e estruturas de mercado </a:t>
            </a:r>
            <a:endParaRPr lang="pt-BR" smtClean="0"/>
          </a:p>
          <a:p>
            <a:r>
              <a:rPr lang="pt-BR" smtClean="0">
                <a:hlinkClick r:id="rId3"/>
              </a:rPr>
              <a:t>3 - Cooperativismo de nova geração </a:t>
            </a:r>
            <a:endParaRPr lang="pt-BR" smtClean="0"/>
          </a:p>
          <a:p>
            <a:r>
              <a:rPr lang="pt-BR" smtClean="0">
                <a:hlinkClick r:id="rId3"/>
              </a:rPr>
              <a:t>4 - Direito cooperativo tributário </a:t>
            </a:r>
            <a:endParaRPr lang="pt-BR" smtClean="0"/>
          </a:p>
          <a:p>
            <a:r>
              <a:rPr lang="pt-BR" smtClean="0">
                <a:hlinkClick r:id="rId3"/>
              </a:rPr>
              <a:t>5 - Cooperativismo: estratégias de crescimento </a:t>
            </a:r>
            <a:endParaRPr lang="pt-BR" smtClean="0"/>
          </a:p>
        </p:txBody>
      </p:sp>
      <p:sp>
        <p:nvSpPr>
          <p:cNvPr id="35226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9D293BD-8B5B-40ED-9392-6F6A74CF4551}" type="slidenum">
              <a:rPr lang="pt-BR" smtClean="0"/>
              <a:pPr eaLnBrk="1" hangingPunct="1"/>
              <a:t>164</a:t>
            </a:fld>
            <a:endParaRPr lang="pt-BR"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35328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0992AFC-B18B-4519-9620-AE8ED5EFEA32}" type="slidenum">
              <a:rPr lang="pt-BR" smtClean="0"/>
              <a:pPr eaLnBrk="1" hangingPunct="1"/>
              <a:t>165</a:t>
            </a:fld>
            <a:endParaRPr lang="pt-BR"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430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Planejamento Financeiro  </a:t>
            </a:r>
            <a:endParaRPr lang="pt-BR" smtClean="0"/>
          </a:p>
          <a:p>
            <a:r>
              <a:rPr lang="pt-BR" b="1" smtClean="0"/>
              <a:t>Módulos</a:t>
            </a:r>
            <a:endParaRPr lang="pt-BR" smtClean="0"/>
          </a:p>
          <a:p>
            <a:r>
              <a:rPr lang="pt-BR" smtClean="0">
                <a:hlinkClick r:id="rId3"/>
              </a:rPr>
              <a:t>1 - Planos financeiros (operacionais) de curto prazo </a:t>
            </a:r>
            <a:endParaRPr lang="pt-BR" smtClean="0"/>
          </a:p>
          <a:p>
            <a:r>
              <a:rPr lang="pt-BR" smtClean="0"/>
              <a:t>     </a:t>
            </a:r>
            <a:r>
              <a:rPr lang="pt-BR" smtClean="0">
                <a:hlinkClick r:id="rId4"/>
              </a:rPr>
              <a:t>Planejamento e Orçamento</a:t>
            </a:r>
            <a:r>
              <a:rPr lang="pt-BR" smtClean="0"/>
              <a:t> </a:t>
            </a:r>
            <a:br>
              <a:rPr lang="pt-BR" smtClean="0"/>
            </a:br>
            <a:r>
              <a:rPr lang="pt-BR" smtClean="0"/>
              <a:t>     </a:t>
            </a:r>
            <a:r>
              <a:rPr lang="pt-BR" smtClean="0">
                <a:hlinkClick r:id="rId5"/>
              </a:rPr>
              <a:t>Previsão de vendas ou receitas operacionais</a:t>
            </a:r>
            <a:r>
              <a:rPr lang="pt-BR" smtClean="0"/>
              <a:t> </a:t>
            </a:r>
            <a:br>
              <a:rPr lang="pt-BR" smtClean="0"/>
            </a:br>
            <a:r>
              <a:rPr lang="pt-BR" smtClean="0"/>
              <a:t>     </a:t>
            </a:r>
            <a:r>
              <a:rPr lang="pt-BR" smtClean="0">
                <a:hlinkClick r:id="rId6"/>
              </a:rPr>
              <a:t>O orçamento de produção</a:t>
            </a:r>
            <a:r>
              <a:rPr lang="pt-BR" smtClean="0"/>
              <a:t> </a:t>
            </a:r>
            <a:br>
              <a:rPr lang="pt-BR" smtClean="0"/>
            </a:br>
            <a:r>
              <a:rPr lang="pt-BR" smtClean="0"/>
              <a:t>     </a:t>
            </a:r>
            <a:r>
              <a:rPr lang="pt-BR" smtClean="0">
                <a:hlinkClick r:id="rId7"/>
              </a:rPr>
              <a:t>O orçamento de matérias-primas</a:t>
            </a:r>
            <a:r>
              <a:rPr lang="pt-BR" smtClean="0"/>
              <a:t> </a:t>
            </a:r>
            <a:br>
              <a:rPr lang="pt-BR" smtClean="0"/>
            </a:br>
            <a:r>
              <a:rPr lang="pt-BR" smtClean="0"/>
              <a:t>     </a:t>
            </a:r>
            <a:r>
              <a:rPr lang="pt-BR" smtClean="0">
                <a:hlinkClick r:id="rId8"/>
              </a:rPr>
              <a:t>Orçamento de Mão de obra Direta</a:t>
            </a:r>
            <a:r>
              <a:rPr lang="pt-BR" smtClean="0"/>
              <a:t> </a:t>
            </a:r>
            <a:br>
              <a:rPr lang="pt-BR" smtClean="0"/>
            </a:br>
            <a:r>
              <a:rPr lang="pt-BR" smtClean="0"/>
              <a:t>     </a:t>
            </a:r>
            <a:r>
              <a:rPr lang="pt-BR" smtClean="0">
                <a:hlinkClick r:id="rId9"/>
              </a:rPr>
              <a:t>Orçamento dos custos indiretos de fabricação</a:t>
            </a:r>
            <a:r>
              <a:rPr lang="pt-BR" smtClean="0"/>
              <a:t> </a:t>
            </a:r>
            <a:br>
              <a:rPr lang="pt-BR" smtClean="0"/>
            </a:br>
            <a:r>
              <a:rPr lang="pt-BR" smtClean="0"/>
              <a:t>     </a:t>
            </a:r>
            <a:r>
              <a:rPr lang="pt-BR" smtClean="0">
                <a:hlinkClick r:id="rId10"/>
              </a:rPr>
              <a:t>Orçamento dos custos dos produtos vendidos</a:t>
            </a:r>
            <a:r>
              <a:rPr lang="pt-BR" smtClean="0"/>
              <a:t> </a:t>
            </a:r>
            <a:br>
              <a:rPr lang="pt-BR" smtClean="0"/>
            </a:br>
            <a:r>
              <a:rPr lang="pt-BR" smtClean="0"/>
              <a:t>     </a:t>
            </a:r>
            <a:r>
              <a:rPr lang="pt-BR" smtClean="0">
                <a:hlinkClick r:id="rId11"/>
              </a:rPr>
              <a:t>Resumo</a:t>
            </a:r>
            <a:r>
              <a:rPr lang="pt-BR" smtClean="0"/>
              <a:t> </a:t>
            </a:r>
          </a:p>
          <a:p>
            <a:r>
              <a:rPr lang="pt-BR" smtClean="0">
                <a:hlinkClick r:id="rId3"/>
              </a:rPr>
              <a:t>2 - Demonstração de Resultados pro Forma/Balanço Patrimonial pro Forma </a:t>
            </a:r>
            <a:endParaRPr lang="pt-BR" smtClean="0"/>
          </a:p>
          <a:p>
            <a:r>
              <a:rPr lang="pt-BR" smtClean="0">
                <a:hlinkClick r:id="rId3"/>
              </a:rPr>
              <a:t>3 - Planejamento de Caixa: orçamento de caixa </a:t>
            </a:r>
            <a:endParaRPr lang="pt-BR" smtClean="0"/>
          </a:p>
        </p:txBody>
      </p:sp>
      <p:sp>
        <p:nvSpPr>
          <p:cNvPr id="35430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5F124B9-83AC-4007-8EEA-466B170ED13E}" type="slidenum">
              <a:rPr lang="pt-BR" smtClean="0"/>
              <a:pPr eaLnBrk="1" hangingPunct="1"/>
              <a:t>166</a:t>
            </a:fld>
            <a:endParaRPr lang="pt-BR"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 Administração do Fluxo de Caixa</a:t>
            </a:r>
            <a:endParaRPr lang="pt-BR" smtClean="0"/>
          </a:p>
          <a:p>
            <a:r>
              <a:rPr lang="pt-BR" b="1" smtClean="0"/>
              <a:t>Módulos</a:t>
            </a:r>
            <a:endParaRPr lang="pt-BR" smtClean="0"/>
          </a:p>
          <a:p>
            <a:r>
              <a:rPr lang="pt-BR" smtClean="0">
                <a:hlinkClick r:id="rId3"/>
              </a:rPr>
              <a:t>1 - Fluxo de Caixa </a:t>
            </a:r>
            <a:endParaRPr lang="pt-BR" smtClean="0"/>
          </a:p>
          <a:p>
            <a:r>
              <a:rPr lang="pt-BR" smtClean="0"/>
              <a:t>     </a:t>
            </a:r>
            <a:r>
              <a:rPr lang="pt-BR" smtClean="0">
                <a:hlinkClick r:id="rId4"/>
              </a:rPr>
              <a:t>Conceitos e objetivos do Fluxo de Caixa</a:t>
            </a:r>
            <a:r>
              <a:rPr lang="pt-BR" smtClean="0"/>
              <a:t> </a:t>
            </a:r>
            <a:br>
              <a:rPr lang="pt-BR" smtClean="0"/>
            </a:br>
            <a:r>
              <a:rPr lang="pt-BR" smtClean="0"/>
              <a:t>     </a:t>
            </a:r>
            <a:r>
              <a:rPr lang="pt-BR" smtClean="0">
                <a:hlinkClick r:id="rId5"/>
              </a:rPr>
              <a:t>Ciclo de caixa</a:t>
            </a:r>
            <a:r>
              <a:rPr lang="pt-BR" smtClean="0"/>
              <a:t> </a:t>
            </a:r>
            <a:br>
              <a:rPr lang="pt-BR" smtClean="0"/>
            </a:br>
            <a:r>
              <a:rPr lang="pt-BR" smtClean="0"/>
              <a:t>     </a:t>
            </a:r>
            <a:r>
              <a:rPr lang="pt-BR" smtClean="0">
                <a:hlinkClick r:id="rId6"/>
              </a:rPr>
              <a:t>Modelo de Fluxo de Caixa</a:t>
            </a:r>
            <a:r>
              <a:rPr lang="pt-BR" smtClean="0"/>
              <a:t> </a:t>
            </a:r>
            <a:br>
              <a:rPr lang="pt-BR" smtClean="0"/>
            </a:br>
            <a:r>
              <a:rPr lang="pt-BR" smtClean="0"/>
              <a:t>     </a:t>
            </a:r>
            <a:r>
              <a:rPr lang="pt-BR" smtClean="0">
                <a:hlinkClick r:id="rId7"/>
              </a:rPr>
              <a:t>Ciclo Operacional</a:t>
            </a:r>
            <a:r>
              <a:rPr lang="pt-BR" smtClean="0"/>
              <a:t> </a:t>
            </a:r>
            <a:br>
              <a:rPr lang="pt-BR" smtClean="0"/>
            </a:br>
            <a:r>
              <a:rPr lang="pt-BR" smtClean="0"/>
              <a:t>     </a:t>
            </a:r>
            <a:r>
              <a:rPr lang="pt-BR" smtClean="0">
                <a:hlinkClick r:id="rId8"/>
              </a:rPr>
              <a:t>Resumo</a:t>
            </a:r>
            <a:r>
              <a:rPr lang="pt-BR" smtClean="0"/>
              <a:t> </a:t>
            </a:r>
          </a:p>
          <a:p>
            <a:r>
              <a:rPr lang="pt-BR" smtClean="0"/>
              <a:t> </a:t>
            </a:r>
            <a:r>
              <a:rPr lang="pt-BR" smtClean="0">
                <a:hlinkClick r:id="rId3"/>
              </a:rPr>
              <a:t>2 - Gerenciamento do Fluxo de Caixa </a:t>
            </a:r>
            <a:endParaRPr lang="pt-BR" smtClean="0"/>
          </a:p>
          <a:p>
            <a:r>
              <a:rPr lang="pt-BR" smtClean="0">
                <a:hlinkClick r:id="rId9"/>
              </a:rPr>
              <a:t> </a:t>
            </a:r>
            <a:endParaRPr lang="pt-BR" smtClean="0"/>
          </a:p>
        </p:txBody>
      </p:sp>
      <p:sp>
        <p:nvSpPr>
          <p:cNvPr id="35533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3EA188D-E669-41B3-B4B3-D4E5DB20354D}" type="slidenum">
              <a:rPr lang="pt-BR" smtClean="0"/>
              <a:pPr eaLnBrk="1" hangingPunct="1"/>
              <a:t>167</a:t>
            </a:fld>
            <a:endParaRPr lang="pt-BR"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635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35635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D0CBC66-446B-4D5E-A57E-6EA961884A63}" type="slidenum">
              <a:rPr lang="pt-BR" smtClean="0"/>
              <a:pPr eaLnBrk="1" hangingPunct="1"/>
              <a:t>168</a:t>
            </a:fld>
            <a:endParaRPr lang="pt-BR"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7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Tecnologia da Informação no processo produtivo  </a:t>
            </a:r>
            <a:endParaRPr lang="pt-BR" smtClean="0"/>
          </a:p>
          <a:p>
            <a:r>
              <a:rPr lang="pt-BR" b="1" smtClean="0"/>
              <a:t>Módulos</a:t>
            </a:r>
            <a:endParaRPr lang="pt-BR" smtClean="0"/>
          </a:p>
          <a:p>
            <a:r>
              <a:rPr lang="pt-BR" smtClean="0">
                <a:hlinkClick r:id="rId3"/>
              </a:rPr>
              <a:t>1 - Impactos causados pela tecnologia da informação </a:t>
            </a:r>
            <a:endParaRPr lang="pt-BR" smtClean="0"/>
          </a:p>
          <a:p>
            <a:r>
              <a:rPr lang="pt-BR" smtClean="0"/>
              <a:t>     </a:t>
            </a:r>
            <a:r>
              <a:rPr lang="pt-BR" smtClean="0">
                <a:hlinkClick r:id="rId4"/>
              </a:rPr>
              <a:t>Mudanças na natureza do trabalho</a:t>
            </a:r>
            <a:r>
              <a:rPr lang="pt-BR" smtClean="0"/>
              <a:t> </a:t>
            </a:r>
            <a:br>
              <a:rPr lang="pt-BR" smtClean="0"/>
            </a:br>
            <a:r>
              <a:rPr lang="pt-BR" smtClean="0"/>
              <a:t>     </a:t>
            </a:r>
            <a:r>
              <a:rPr lang="pt-BR" smtClean="0">
                <a:hlinkClick r:id="rId5"/>
              </a:rPr>
              <a:t>Histórico da Tecnologia da Informação</a:t>
            </a:r>
            <a:r>
              <a:rPr lang="pt-BR" smtClean="0"/>
              <a:t> </a:t>
            </a:r>
            <a:br>
              <a:rPr lang="pt-BR" smtClean="0"/>
            </a:br>
            <a:r>
              <a:rPr lang="pt-BR" smtClean="0"/>
              <a:t>     </a:t>
            </a:r>
            <a:r>
              <a:rPr lang="pt-BR" smtClean="0">
                <a:hlinkClick r:id="rId6"/>
              </a:rPr>
              <a:t>Mudanças na estrutura organizacional</a:t>
            </a:r>
            <a:r>
              <a:rPr lang="pt-BR" smtClean="0"/>
              <a:t> </a:t>
            </a:r>
            <a:br>
              <a:rPr lang="pt-BR" smtClean="0"/>
            </a:br>
            <a:r>
              <a:rPr lang="pt-BR" smtClean="0"/>
              <a:t>     </a:t>
            </a:r>
            <a:r>
              <a:rPr lang="pt-BR" smtClean="0">
                <a:hlinkClick r:id="rId7"/>
              </a:rPr>
              <a:t>Resumo</a:t>
            </a:r>
            <a:r>
              <a:rPr lang="pt-BR" smtClean="0"/>
              <a:t> </a:t>
            </a:r>
          </a:p>
          <a:p>
            <a:r>
              <a:rPr lang="pt-BR" smtClean="0"/>
              <a:t> </a:t>
            </a:r>
          </a:p>
          <a:p>
            <a:r>
              <a:rPr lang="pt-BR" smtClean="0">
                <a:hlinkClick r:id="rId3"/>
              </a:rPr>
              <a:t>2 - Integração eletrônica e recursos humanos </a:t>
            </a:r>
            <a:endParaRPr lang="pt-BR" smtClean="0"/>
          </a:p>
          <a:p>
            <a:endParaRPr lang="pt-BR" smtClean="0"/>
          </a:p>
        </p:txBody>
      </p:sp>
      <p:sp>
        <p:nvSpPr>
          <p:cNvPr id="35738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BE8A813-A980-4CF1-8732-70E0C6C20D8B}" type="slidenum">
              <a:rPr lang="pt-BR" smtClean="0"/>
              <a:pPr eaLnBrk="1" hangingPunct="1"/>
              <a:t>169</a:t>
            </a:fld>
            <a:endParaRPr lang="pt-BR"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0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 Qualidade Total</a:t>
            </a:r>
            <a:endParaRPr lang="pt-BR" smtClean="0"/>
          </a:p>
          <a:p>
            <a:r>
              <a:rPr lang="pt-BR" b="1" smtClean="0"/>
              <a:t>Módulos</a:t>
            </a:r>
            <a:endParaRPr lang="pt-BR" smtClean="0"/>
          </a:p>
          <a:p>
            <a:r>
              <a:rPr lang="pt-BR" smtClean="0">
                <a:hlinkClick r:id="rId3"/>
              </a:rPr>
              <a:t>1 - Conceitos e definições </a:t>
            </a:r>
            <a:endParaRPr lang="pt-BR" smtClean="0"/>
          </a:p>
          <a:p>
            <a:r>
              <a:rPr lang="pt-BR" smtClean="0"/>
              <a:t>     </a:t>
            </a:r>
            <a:r>
              <a:rPr lang="pt-BR" smtClean="0">
                <a:hlinkClick r:id="rId4"/>
              </a:rPr>
              <a:t>Conceituação de serviços</a:t>
            </a:r>
            <a:r>
              <a:rPr lang="pt-BR" smtClean="0"/>
              <a:t> </a:t>
            </a:r>
            <a:br>
              <a:rPr lang="pt-BR" smtClean="0"/>
            </a:br>
            <a:r>
              <a:rPr lang="pt-BR" smtClean="0"/>
              <a:t>     </a:t>
            </a:r>
            <a:r>
              <a:rPr lang="pt-BR" smtClean="0">
                <a:hlinkClick r:id="rId5"/>
              </a:rPr>
              <a:t>Definição da qualidade</a:t>
            </a:r>
            <a:r>
              <a:rPr lang="pt-BR" smtClean="0"/>
              <a:t> </a:t>
            </a:r>
            <a:br>
              <a:rPr lang="pt-BR" smtClean="0"/>
            </a:br>
            <a:r>
              <a:rPr lang="pt-BR" smtClean="0"/>
              <a:t>     </a:t>
            </a:r>
            <a:r>
              <a:rPr lang="pt-BR" smtClean="0">
                <a:hlinkClick r:id="rId6"/>
              </a:rPr>
              <a:t>Histórico da qualidade</a:t>
            </a:r>
            <a:r>
              <a:rPr lang="pt-BR" smtClean="0"/>
              <a:t> </a:t>
            </a:r>
            <a:br>
              <a:rPr lang="pt-BR" smtClean="0"/>
            </a:br>
            <a:r>
              <a:rPr lang="pt-BR" smtClean="0"/>
              <a:t>     </a:t>
            </a:r>
            <a:r>
              <a:rPr lang="pt-BR" smtClean="0">
                <a:hlinkClick r:id="rId7"/>
              </a:rPr>
              <a:t>Qualidade do produto</a:t>
            </a:r>
            <a:r>
              <a:rPr lang="pt-BR" smtClean="0"/>
              <a:t> </a:t>
            </a:r>
            <a:br>
              <a:rPr lang="pt-BR" smtClean="0"/>
            </a:br>
            <a:r>
              <a:rPr lang="pt-BR" smtClean="0"/>
              <a:t>     </a:t>
            </a:r>
            <a:r>
              <a:rPr lang="pt-BR" smtClean="0">
                <a:hlinkClick r:id="rId8"/>
              </a:rPr>
              <a:t>Resumo</a:t>
            </a:r>
            <a:r>
              <a:rPr lang="pt-BR" smtClean="0"/>
              <a:t> </a:t>
            </a:r>
          </a:p>
          <a:p>
            <a:r>
              <a:rPr lang="pt-BR" smtClean="0">
                <a:hlinkClick r:id="rId3"/>
              </a:rPr>
              <a:t>2 - Gestão da Qualidade Total </a:t>
            </a:r>
            <a:endParaRPr lang="pt-BR" smtClean="0"/>
          </a:p>
        </p:txBody>
      </p:sp>
      <p:sp>
        <p:nvSpPr>
          <p:cNvPr id="35840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19ED4AF-D81F-457F-8033-2DF53AD860FC}" type="slidenum">
              <a:rPr lang="pt-BR" smtClean="0"/>
              <a:pPr eaLnBrk="1" hangingPunct="1"/>
              <a:t>170</a:t>
            </a:fld>
            <a:endParaRPr lang="pt-BR"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35942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8B2428E8-84D5-4A3A-BF3B-833DA352FCD1}" type="slidenum">
              <a:rPr lang="pt-BR" smtClean="0"/>
              <a:pPr eaLnBrk="1" hangingPunct="1"/>
              <a:t>171</a:t>
            </a:fld>
            <a:endParaRPr lang="pt-B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smtClean="0">
                <a:hlinkClick r:id="rId3"/>
              </a:rPr>
              <a:t> </a:t>
            </a:r>
            <a:r>
              <a:rPr lang="pt-BR" b="1" smtClean="0"/>
              <a:t>Unidade 2: </a:t>
            </a:r>
            <a:r>
              <a:rPr lang="pt-BR" smtClean="0"/>
              <a:t>Construção do processo Científico</a:t>
            </a:r>
          </a:p>
          <a:p>
            <a:r>
              <a:rPr lang="pt-BR" b="1" smtClean="0"/>
              <a:t>Módulos</a:t>
            </a:r>
            <a:endParaRPr lang="pt-BR" smtClean="0"/>
          </a:p>
          <a:p>
            <a:r>
              <a:rPr lang="pt-BR" b="1" smtClean="0">
                <a:hlinkClick r:id="rId4"/>
              </a:rPr>
              <a:t>1 -</a:t>
            </a:r>
            <a:r>
              <a:rPr lang="pt-BR" smtClean="0">
                <a:hlinkClick r:id="rId4"/>
              </a:rPr>
              <a:t> Redação Científica </a:t>
            </a:r>
            <a:endParaRPr lang="pt-BR" smtClean="0"/>
          </a:p>
          <a:p>
            <a:r>
              <a:rPr lang="pt-BR" smtClean="0"/>
              <a:t>     </a:t>
            </a:r>
            <a:r>
              <a:rPr lang="pt-BR" smtClean="0">
                <a:hlinkClick r:id="rId5"/>
              </a:rPr>
              <a:t>Introdução</a:t>
            </a:r>
            <a:r>
              <a:rPr lang="pt-BR" smtClean="0"/>
              <a:t> </a:t>
            </a:r>
            <a:br>
              <a:rPr lang="pt-BR" smtClean="0"/>
            </a:br>
            <a:r>
              <a:rPr lang="pt-BR" smtClean="0"/>
              <a:t>     </a:t>
            </a:r>
            <a:r>
              <a:rPr lang="pt-BR" smtClean="0">
                <a:hlinkClick r:id="rId6"/>
              </a:rPr>
              <a:t>Tipos de Repositórios</a:t>
            </a:r>
            <a:r>
              <a:rPr lang="pt-BR" smtClean="0"/>
              <a:t> </a:t>
            </a:r>
            <a:br>
              <a:rPr lang="pt-BR" smtClean="0"/>
            </a:br>
            <a:r>
              <a:rPr lang="pt-BR" smtClean="0"/>
              <a:t>     </a:t>
            </a:r>
            <a:r>
              <a:rPr lang="pt-BR" smtClean="0">
                <a:hlinkClick r:id="rId7"/>
              </a:rPr>
              <a:t>Trabalho científico</a:t>
            </a:r>
            <a:r>
              <a:rPr lang="pt-BR" smtClean="0"/>
              <a:t> </a:t>
            </a:r>
            <a:br>
              <a:rPr lang="pt-BR" smtClean="0"/>
            </a:br>
            <a:r>
              <a:rPr lang="pt-BR" smtClean="0"/>
              <a:t>     </a:t>
            </a:r>
            <a:r>
              <a:rPr lang="pt-BR" smtClean="0">
                <a:hlinkClick r:id="rId8"/>
              </a:rPr>
              <a:t>Redação Científica</a:t>
            </a:r>
            <a:r>
              <a:rPr lang="pt-BR" smtClean="0"/>
              <a:t> </a:t>
            </a:r>
            <a:br>
              <a:rPr lang="pt-BR" smtClean="0"/>
            </a:br>
            <a:r>
              <a:rPr lang="pt-BR" smtClean="0"/>
              <a:t>     </a:t>
            </a:r>
            <a:r>
              <a:rPr lang="pt-BR" smtClean="0">
                <a:hlinkClick r:id="rId9"/>
              </a:rPr>
              <a:t>Elaboração de Resenha Crítica</a:t>
            </a:r>
            <a:r>
              <a:rPr lang="pt-BR" smtClean="0"/>
              <a:t> </a:t>
            </a:r>
            <a:br>
              <a:rPr lang="pt-BR" smtClean="0"/>
            </a:br>
            <a:r>
              <a:rPr lang="pt-BR" smtClean="0"/>
              <a:t>     </a:t>
            </a:r>
            <a:r>
              <a:rPr lang="pt-BR" smtClean="0">
                <a:hlinkClick r:id="rId10"/>
              </a:rPr>
              <a:t>Resumo</a:t>
            </a:r>
            <a:r>
              <a:rPr lang="pt-BR" smtClean="0"/>
              <a:t> </a:t>
            </a:r>
          </a:p>
          <a:p>
            <a:r>
              <a:rPr lang="pt-BR" b="1" smtClean="0">
                <a:hlinkClick r:id="rId4"/>
              </a:rPr>
              <a:t>2 - </a:t>
            </a:r>
            <a:r>
              <a:rPr lang="pt-BR" smtClean="0">
                <a:hlinkClick r:id="rId4"/>
              </a:rPr>
              <a:t>Revisão ou Pesquisa Bibliográfica </a:t>
            </a:r>
            <a:endParaRPr lang="pt-BR" smtClean="0"/>
          </a:p>
        </p:txBody>
      </p:sp>
      <p:sp>
        <p:nvSpPr>
          <p:cNvPr id="20378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3DDAAF1-C794-40CC-930D-37767BCF55EB}" type="slidenum">
              <a:rPr lang="pt-BR" smtClean="0"/>
              <a:pPr eaLnBrk="1" hangingPunct="1"/>
              <a:t>19</a:t>
            </a:fld>
            <a:endParaRPr lang="pt-BR"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045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 Plano de Negócio e Modelagem</a:t>
            </a:r>
            <a:endParaRPr lang="pt-BR" smtClean="0"/>
          </a:p>
          <a:p>
            <a:r>
              <a:rPr lang="pt-BR" b="1" smtClean="0"/>
              <a:t>Módulos</a:t>
            </a:r>
            <a:endParaRPr lang="pt-BR" smtClean="0"/>
          </a:p>
          <a:p>
            <a:r>
              <a:rPr lang="pt-BR" smtClean="0">
                <a:hlinkClick r:id="rId3"/>
              </a:rPr>
              <a:t>1 - Modelagem em Equipe </a:t>
            </a:r>
            <a:endParaRPr lang="pt-BR" smtClean="0"/>
          </a:p>
          <a:p>
            <a:r>
              <a:rPr lang="pt-BR" smtClean="0"/>
              <a:t>     </a:t>
            </a:r>
            <a:r>
              <a:rPr lang="pt-BR" smtClean="0">
                <a:hlinkClick r:id="rId4"/>
              </a:rPr>
              <a:t>Modelagem em Equipe</a:t>
            </a:r>
            <a:r>
              <a:rPr lang="pt-BR" smtClean="0"/>
              <a:t> </a:t>
            </a:r>
          </a:p>
          <a:p>
            <a:r>
              <a:rPr lang="pt-BR" smtClean="0">
                <a:hlinkClick r:id="rId3"/>
              </a:rPr>
              <a:t>2 - Modelando um Plano de Negócios </a:t>
            </a:r>
            <a:endParaRPr lang="pt-BR" smtClean="0"/>
          </a:p>
          <a:p>
            <a:r>
              <a:rPr lang="pt-BR" smtClean="0">
                <a:hlinkClick r:id="rId3"/>
              </a:rPr>
              <a:t>3 - Exemplos de Modelagem Qualitativa </a:t>
            </a:r>
            <a:endParaRPr lang="pt-BR" smtClean="0"/>
          </a:p>
          <a:p>
            <a:r>
              <a:rPr lang="pt-BR" smtClean="0">
                <a:hlinkClick r:id="rId3"/>
              </a:rPr>
              <a:t>4 - Modelagem Qualitativa de Planos de Negócio </a:t>
            </a:r>
            <a:endParaRPr lang="pt-BR" smtClean="0"/>
          </a:p>
        </p:txBody>
      </p:sp>
      <p:sp>
        <p:nvSpPr>
          <p:cNvPr id="36045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6FFDE9C-B01D-493F-851E-5D40DB67E0CC}" type="slidenum">
              <a:rPr lang="pt-BR" smtClean="0"/>
              <a:pPr eaLnBrk="1" hangingPunct="1"/>
              <a:t>172</a:t>
            </a:fld>
            <a:endParaRPr lang="pt-BR"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 Modelagem Quantitativa e Análise Sistêmica</a:t>
            </a:r>
            <a:endParaRPr lang="pt-BR" smtClean="0"/>
          </a:p>
          <a:p>
            <a:r>
              <a:rPr lang="pt-BR" b="1" smtClean="0"/>
              <a:t>Módulos</a:t>
            </a:r>
            <a:endParaRPr lang="pt-BR" smtClean="0"/>
          </a:p>
          <a:p>
            <a:r>
              <a:rPr lang="pt-BR" smtClean="0">
                <a:hlinkClick r:id="rId3"/>
              </a:rPr>
              <a:t>1 - Construção de Modelo Quantitativo do Plano de Negócios </a:t>
            </a:r>
            <a:endParaRPr lang="pt-BR" smtClean="0"/>
          </a:p>
          <a:p>
            <a:r>
              <a:rPr lang="pt-BR" smtClean="0"/>
              <a:t>     </a:t>
            </a:r>
            <a:r>
              <a:rPr lang="pt-BR" smtClean="0">
                <a:hlinkClick r:id="rId4"/>
              </a:rPr>
              <a:t>Construção de Modelo Quantitativo do Plano de Negócios</a:t>
            </a:r>
            <a:r>
              <a:rPr lang="pt-BR" smtClean="0"/>
              <a:t> </a:t>
            </a:r>
          </a:p>
          <a:p>
            <a:r>
              <a:rPr lang="pt-BR" smtClean="0">
                <a:hlinkClick r:id="rId3"/>
              </a:rPr>
              <a:t>2 - Análise do Plano de Negócios Dinâmico e Elaboração de Conclusões </a:t>
            </a:r>
            <a:endParaRPr lang="pt-BR" smtClean="0"/>
          </a:p>
          <a:p>
            <a:r>
              <a:rPr lang="pt-BR" smtClean="0"/>
              <a:t>     </a:t>
            </a:r>
            <a:r>
              <a:rPr lang="pt-BR" smtClean="0">
                <a:hlinkClick r:id="rId5"/>
              </a:rPr>
              <a:t>Análise do Plano de Negócios Dinâmico e Elaboração de Conclusões</a:t>
            </a:r>
            <a:r>
              <a:rPr lang="pt-BR" smtClean="0"/>
              <a:t> </a:t>
            </a:r>
            <a:r>
              <a:rPr lang="pt-BR" smtClean="0">
                <a:hlinkClick r:id="rId6"/>
              </a:rPr>
              <a:t> </a:t>
            </a:r>
            <a:endParaRPr lang="pt-BR" smtClean="0"/>
          </a:p>
        </p:txBody>
      </p:sp>
      <p:sp>
        <p:nvSpPr>
          <p:cNvPr id="36147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1D01013-DFA8-493C-9397-AE11D35E095B}" type="slidenum">
              <a:rPr lang="pt-BR" smtClean="0"/>
              <a:pPr eaLnBrk="1" hangingPunct="1"/>
              <a:t>173</a:t>
            </a:fld>
            <a:endParaRPr lang="pt-BR"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249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36250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4B12505-01EA-4BC3-B4D4-A1FD1A13AD7B}" type="slidenum">
              <a:rPr lang="pt-BR" smtClean="0"/>
              <a:pPr eaLnBrk="1" hangingPunct="1"/>
              <a:t>174</a:t>
            </a:fld>
            <a:endParaRPr lang="pt-BR"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352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 Plano de Negócio e Modelagem</a:t>
            </a:r>
            <a:endParaRPr lang="pt-BR" smtClean="0"/>
          </a:p>
          <a:p>
            <a:r>
              <a:rPr lang="pt-BR" b="1" smtClean="0"/>
              <a:t>Módulos</a:t>
            </a:r>
            <a:endParaRPr lang="pt-BR" smtClean="0"/>
          </a:p>
          <a:p>
            <a:r>
              <a:rPr lang="pt-BR" smtClean="0">
                <a:hlinkClick r:id="rId3"/>
              </a:rPr>
              <a:t>1 - Modelagem em Equipe </a:t>
            </a:r>
            <a:endParaRPr lang="pt-BR" smtClean="0"/>
          </a:p>
          <a:p>
            <a:r>
              <a:rPr lang="pt-BR" smtClean="0"/>
              <a:t>     </a:t>
            </a:r>
            <a:r>
              <a:rPr lang="pt-BR" smtClean="0">
                <a:hlinkClick r:id="rId4"/>
              </a:rPr>
              <a:t>Modelagem em Equipe</a:t>
            </a:r>
            <a:r>
              <a:rPr lang="pt-BR" smtClean="0"/>
              <a:t> </a:t>
            </a:r>
          </a:p>
          <a:p>
            <a:r>
              <a:rPr lang="pt-BR" smtClean="0">
                <a:hlinkClick r:id="rId3"/>
              </a:rPr>
              <a:t>2 - Modelando um Plano de Negócios </a:t>
            </a:r>
            <a:endParaRPr lang="pt-BR" smtClean="0"/>
          </a:p>
          <a:p>
            <a:r>
              <a:rPr lang="pt-BR" smtClean="0">
                <a:hlinkClick r:id="rId3"/>
              </a:rPr>
              <a:t>3 - Exemplos de Modelagem Qualitativa </a:t>
            </a:r>
            <a:endParaRPr lang="pt-BR" smtClean="0"/>
          </a:p>
          <a:p>
            <a:r>
              <a:rPr lang="pt-BR" smtClean="0">
                <a:hlinkClick r:id="rId3"/>
              </a:rPr>
              <a:t>4 - Modelagem Qualitativa de Planos de Negócio </a:t>
            </a:r>
            <a:endParaRPr lang="pt-BR" smtClean="0"/>
          </a:p>
        </p:txBody>
      </p:sp>
      <p:sp>
        <p:nvSpPr>
          <p:cNvPr id="36352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33BE542-37DC-44B0-A9A7-406C75323AA4}" type="slidenum">
              <a:rPr lang="pt-BR" smtClean="0"/>
              <a:pPr eaLnBrk="1" hangingPunct="1"/>
              <a:t>175</a:t>
            </a:fld>
            <a:endParaRPr lang="pt-BR"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 Plano de Negócio e Modelagem</a:t>
            </a:r>
            <a:endParaRPr lang="pt-BR" smtClean="0"/>
          </a:p>
          <a:p>
            <a:r>
              <a:rPr lang="pt-BR" b="1" smtClean="0"/>
              <a:t>Módulos</a:t>
            </a:r>
            <a:endParaRPr lang="pt-BR" smtClean="0"/>
          </a:p>
          <a:p>
            <a:r>
              <a:rPr lang="pt-BR" smtClean="0">
                <a:hlinkClick r:id="rId3"/>
              </a:rPr>
              <a:t>1 - Modelagem em Equipe </a:t>
            </a:r>
            <a:endParaRPr lang="pt-BR" smtClean="0"/>
          </a:p>
          <a:p>
            <a:r>
              <a:rPr lang="pt-BR" smtClean="0"/>
              <a:t>     </a:t>
            </a:r>
            <a:r>
              <a:rPr lang="pt-BR" smtClean="0">
                <a:hlinkClick r:id="rId4"/>
              </a:rPr>
              <a:t>Modelagem em Equipe</a:t>
            </a:r>
            <a:r>
              <a:rPr lang="pt-BR" smtClean="0"/>
              <a:t> </a:t>
            </a:r>
          </a:p>
          <a:p>
            <a:r>
              <a:rPr lang="pt-BR" smtClean="0">
                <a:hlinkClick r:id="rId3"/>
              </a:rPr>
              <a:t>2 - Modelando um Plano de Negócios </a:t>
            </a:r>
            <a:endParaRPr lang="pt-BR" smtClean="0"/>
          </a:p>
          <a:p>
            <a:r>
              <a:rPr lang="pt-BR" smtClean="0">
                <a:hlinkClick r:id="rId3"/>
              </a:rPr>
              <a:t>3 - Exemplos de Modelagem Qualitativa </a:t>
            </a:r>
            <a:endParaRPr lang="pt-BR" smtClean="0"/>
          </a:p>
          <a:p>
            <a:r>
              <a:rPr lang="pt-BR" smtClean="0">
                <a:hlinkClick r:id="rId3"/>
              </a:rPr>
              <a:t>4 - Modelagem Qualitativa de Planos de Negócio </a:t>
            </a:r>
            <a:endParaRPr lang="pt-BR" smtClean="0"/>
          </a:p>
        </p:txBody>
      </p:sp>
      <p:sp>
        <p:nvSpPr>
          <p:cNvPr id="36454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C91FBCE-14D3-4153-8D59-109B5DCC6A5D}" type="slidenum">
              <a:rPr lang="pt-BR" smtClean="0"/>
              <a:pPr eaLnBrk="1" hangingPunct="1"/>
              <a:t>176</a:t>
            </a:fld>
            <a:endParaRPr lang="pt-BR"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55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 Plano de Negócio e Modelagem</a:t>
            </a:r>
            <a:endParaRPr lang="pt-BR" smtClean="0"/>
          </a:p>
          <a:p>
            <a:r>
              <a:rPr lang="pt-BR" b="1" smtClean="0"/>
              <a:t>Módulos</a:t>
            </a:r>
            <a:endParaRPr lang="pt-BR" smtClean="0"/>
          </a:p>
          <a:p>
            <a:r>
              <a:rPr lang="pt-BR" smtClean="0">
                <a:hlinkClick r:id="rId3"/>
              </a:rPr>
              <a:t>1 - Modelagem em Equipe </a:t>
            </a:r>
            <a:endParaRPr lang="pt-BR" smtClean="0"/>
          </a:p>
          <a:p>
            <a:r>
              <a:rPr lang="pt-BR" smtClean="0"/>
              <a:t>     </a:t>
            </a:r>
            <a:r>
              <a:rPr lang="pt-BR" smtClean="0">
                <a:hlinkClick r:id="rId4"/>
              </a:rPr>
              <a:t>Modelagem em Equipe</a:t>
            </a:r>
            <a:r>
              <a:rPr lang="pt-BR" smtClean="0"/>
              <a:t> </a:t>
            </a:r>
          </a:p>
          <a:p>
            <a:r>
              <a:rPr lang="pt-BR" smtClean="0">
                <a:hlinkClick r:id="rId3"/>
              </a:rPr>
              <a:t>2 - Modelando um Plano de Negócios </a:t>
            </a:r>
            <a:endParaRPr lang="pt-BR" smtClean="0"/>
          </a:p>
          <a:p>
            <a:r>
              <a:rPr lang="pt-BR" smtClean="0">
                <a:hlinkClick r:id="rId3"/>
              </a:rPr>
              <a:t>3 - Exemplos de Modelagem Qualitativa </a:t>
            </a:r>
            <a:endParaRPr lang="pt-BR" smtClean="0"/>
          </a:p>
          <a:p>
            <a:r>
              <a:rPr lang="pt-BR" smtClean="0">
                <a:hlinkClick r:id="rId3"/>
              </a:rPr>
              <a:t>4 - Modelagem Qualitativa de Planos de Negócio </a:t>
            </a:r>
            <a:endParaRPr lang="pt-BR" smtClean="0"/>
          </a:p>
        </p:txBody>
      </p:sp>
      <p:sp>
        <p:nvSpPr>
          <p:cNvPr id="3655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0362BAC-962D-4108-A452-8A689F8DD30B}" type="slidenum">
              <a:rPr lang="pt-BR" smtClean="0"/>
              <a:pPr eaLnBrk="1" hangingPunct="1"/>
              <a:t>177</a:t>
            </a:fld>
            <a:endParaRPr lang="pt-BR"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659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 Plano de Negócio e Modelagem</a:t>
            </a:r>
            <a:endParaRPr lang="pt-BR" smtClean="0"/>
          </a:p>
          <a:p>
            <a:r>
              <a:rPr lang="pt-BR" b="1" smtClean="0"/>
              <a:t>Módulos</a:t>
            </a:r>
            <a:endParaRPr lang="pt-BR" smtClean="0"/>
          </a:p>
          <a:p>
            <a:r>
              <a:rPr lang="pt-BR" smtClean="0">
                <a:hlinkClick r:id="rId3"/>
              </a:rPr>
              <a:t>1 - Modelagem em Equipe </a:t>
            </a:r>
            <a:endParaRPr lang="pt-BR" smtClean="0"/>
          </a:p>
          <a:p>
            <a:r>
              <a:rPr lang="pt-BR" smtClean="0"/>
              <a:t>     </a:t>
            </a:r>
            <a:r>
              <a:rPr lang="pt-BR" smtClean="0">
                <a:hlinkClick r:id="rId4"/>
              </a:rPr>
              <a:t>Modelagem em Equipe</a:t>
            </a:r>
            <a:r>
              <a:rPr lang="pt-BR" smtClean="0"/>
              <a:t> </a:t>
            </a:r>
          </a:p>
          <a:p>
            <a:r>
              <a:rPr lang="pt-BR" smtClean="0">
                <a:hlinkClick r:id="rId3"/>
              </a:rPr>
              <a:t>2 - Modelando um Plano de Negócios </a:t>
            </a:r>
            <a:endParaRPr lang="pt-BR" smtClean="0"/>
          </a:p>
          <a:p>
            <a:r>
              <a:rPr lang="pt-BR" smtClean="0">
                <a:hlinkClick r:id="rId3"/>
              </a:rPr>
              <a:t>3 - Exemplos de Modelagem Qualitativa </a:t>
            </a:r>
            <a:endParaRPr lang="pt-BR" smtClean="0"/>
          </a:p>
          <a:p>
            <a:r>
              <a:rPr lang="pt-BR" smtClean="0">
                <a:hlinkClick r:id="rId3"/>
              </a:rPr>
              <a:t>4 - Modelagem Qualitativa de Planos de Negócio </a:t>
            </a:r>
            <a:endParaRPr lang="pt-BR" smtClean="0"/>
          </a:p>
        </p:txBody>
      </p:sp>
      <p:sp>
        <p:nvSpPr>
          <p:cNvPr id="36659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4D88821-C4F2-4398-ACA7-B451B8F11306}" type="slidenum">
              <a:rPr lang="pt-BR" smtClean="0"/>
              <a:pPr eaLnBrk="1" hangingPunct="1"/>
              <a:t>178</a:t>
            </a:fld>
            <a:endParaRPr lang="pt-BR"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249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36250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4B12505-01EA-4BC3-B4D4-A1FD1A13AD7B}" type="slidenum">
              <a:rPr lang="pt-BR">
                <a:solidFill>
                  <a:prstClr val="black"/>
                </a:solidFill>
              </a:rPr>
              <a:pPr eaLnBrk="1" hangingPunct="1"/>
              <a:t>179</a:t>
            </a:fld>
            <a:endParaRPr lang="pt-BR">
              <a:solidFill>
                <a:prstClr val="black"/>
              </a:solidFill>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352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 Plano de Negócio e Modelagem</a:t>
            </a:r>
            <a:endParaRPr lang="pt-BR" smtClean="0"/>
          </a:p>
          <a:p>
            <a:r>
              <a:rPr lang="pt-BR" b="1" smtClean="0"/>
              <a:t>Módulos</a:t>
            </a:r>
            <a:endParaRPr lang="pt-BR" smtClean="0"/>
          </a:p>
          <a:p>
            <a:r>
              <a:rPr lang="pt-BR" smtClean="0">
                <a:hlinkClick r:id="rId3"/>
              </a:rPr>
              <a:t>1 - Modelagem em Equipe </a:t>
            </a:r>
            <a:endParaRPr lang="pt-BR" smtClean="0"/>
          </a:p>
          <a:p>
            <a:r>
              <a:rPr lang="pt-BR" smtClean="0"/>
              <a:t>     </a:t>
            </a:r>
            <a:r>
              <a:rPr lang="pt-BR" smtClean="0">
                <a:hlinkClick r:id="rId4"/>
              </a:rPr>
              <a:t>Modelagem em Equipe</a:t>
            </a:r>
            <a:r>
              <a:rPr lang="pt-BR" smtClean="0"/>
              <a:t> </a:t>
            </a:r>
          </a:p>
          <a:p>
            <a:r>
              <a:rPr lang="pt-BR" smtClean="0">
                <a:hlinkClick r:id="rId3"/>
              </a:rPr>
              <a:t>2 - Modelando um Plano de Negócios </a:t>
            </a:r>
            <a:endParaRPr lang="pt-BR" smtClean="0"/>
          </a:p>
          <a:p>
            <a:r>
              <a:rPr lang="pt-BR" smtClean="0">
                <a:hlinkClick r:id="rId3"/>
              </a:rPr>
              <a:t>3 - Exemplos de Modelagem Qualitativa </a:t>
            </a:r>
            <a:endParaRPr lang="pt-BR" smtClean="0"/>
          </a:p>
          <a:p>
            <a:r>
              <a:rPr lang="pt-BR" smtClean="0">
                <a:hlinkClick r:id="rId3"/>
              </a:rPr>
              <a:t>4 - Modelagem Qualitativa de Planos de Negócio </a:t>
            </a:r>
            <a:endParaRPr lang="pt-BR" smtClean="0"/>
          </a:p>
        </p:txBody>
      </p:sp>
      <p:sp>
        <p:nvSpPr>
          <p:cNvPr id="36352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33BE542-37DC-44B0-A9A7-406C75323AA4}" type="slidenum">
              <a:rPr lang="pt-BR">
                <a:solidFill>
                  <a:prstClr val="black"/>
                </a:solidFill>
              </a:rPr>
              <a:pPr eaLnBrk="1" hangingPunct="1"/>
              <a:t>180</a:t>
            </a:fld>
            <a:endParaRPr lang="pt-BR">
              <a:solidFill>
                <a:prstClr val="black"/>
              </a:solidFill>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 Plano de Negócio e Modelagem</a:t>
            </a:r>
            <a:endParaRPr lang="pt-BR" smtClean="0"/>
          </a:p>
          <a:p>
            <a:r>
              <a:rPr lang="pt-BR" b="1" smtClean="0"/>
              <a:t>Módulos</a:t>
            </a:r>
            <a:endParaRPr lang="pt-BR" smtClean="0"/>
          </a:p>
          <a:p>
            <a:r>
              <a:rPr lang="pt-BR" smtClean="0">
                <a:hlinkClick r:id="rId3"/>
              </a:rPr>
              <a:t>1 - Modelagem em Equipe </a:t>
            </a:r>
            <a:endParaRPr lang="pt-BR" smtClean="0"/>
          </a:p>
          <a:p>
            <a:r>
              <a:rPr lang="pt-BR" smtClean="0"/>
              <a:t>     </a:t>
            </a:r>
            <a:r>
              <a:rPr lang="pt-BR" smtClean="0">
                <a:hlinkClick r:id="rId4"/>
              </a:rPr>
              <a:t>Modelagem em Equipe</a:t>
            </a:r>
            <a:r>
              <a:rPr lang="pt-BR" smtClean="0"/>
              <a:t> </a:t>
            </a:r>
          </a:p>
          <a:p>
            <a:r>
              <a:rPr lang="pt-BR" smtClean="0">
                <a:hlinkClick r:id="rId3"/>
              </a:rPr>
              <a:t>2 - Modelando um Plano de Negócios </a:t>
            </a:r>
            <a:endParaRPr lang="pt-BR" smtClean="0"/>
          </a:p>
          <a:p>
            <a:r>
              <a:rPr lang="pt-BR" smtClean="0">
                <a:hlinkClick r:id="rId3"/>
              </a:rPr>
              <a:t>3 - Exemplos de Modelagem Qualitativa </a:t>
            </a:r>
            <a:endParaRPr lang="pt-BR" smtClean="0"/>
          </a:p>
          <a:p>
            <a:r>
              <a:rPr lang="pt-BR" smtClean="0">
                <a:hlinkClick r:id="rId3"/>
              </a:rPr>
              <a:t>4 - Modelagem Qualitativa de Planos de Negócio </a:t>
            </a:r>
            <a:endParaRPr lang="pt-BR" smtClean="0"/>
          </a:p>
        </p:txBody>
      </p:sp>
      <p:sp>
        <p:nvSpPr>
          <p:cNvPr id="36454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C91FBCE-14D3-4153-8D59-109B5DCC6A5D}" type="slidenum">
              <a:rPr lang="pt-BR">
                <a:solidFill>
                  <a:prstClr val="black"/>
                </a:solidFill>
              </a:rPr>
              <a:pPr eaLnBrk="1" hangingPunct="1"/>
              <a:t>181</a:t>
            </a:fld>
            <a:endParaRPr lang="pt-BR">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3: </a:t>
            </a:r>
            <a:r>
              <a:rPr lang="pt-BR" smtClean="0"/>
              <a:t>Formulação e desenvolvimentos do projeto de pesquisa</a:t>
            </a:r>
          </a:p>
          <a:p>
            <a:r>
              <a:rPr lang="pt-BR" b="1" smtClean="0"/>
              <a:t>Módulos</a:t>
            </a:r>
            <a:endParaRPr lang="pt-BR" smtClean="0"/>
          </a:p>
          <a:p>
            <a:r>
              <a:rPr lang="pt-BR" b="1" smtClean="0">
                <a:hlinkClick r:id="rId3"/>
              </a:rPr>
              <a:t>1 -</a:t>
            </a:r>
            <a:r>
              <a:rPr lang="pt-BR" smtClean="0">
                <a:hlinkClick r:id="rId3"/>
              </a:rPr>
              <a:t> Fundamentos Teóricos da Pesquisa </a:t>
            </a:r>
            <a:endParaRPr lang="pt-BR" smtClean="0"/>
          </a:p>
          <a:p>
            <a:r>
              <a:rPr lang="pt-BR" smtClean="0"/>
              <a:t>     </a:t>
            </a:r>
            <a:r>
              <a:rPr lang="pt-BR" smtClean="0">
                <a:hlinkClick r:id="rId4"/>
              </a:rPr>
              <a:t>Introdução</a:t>
            </a:r>
            <a:r>
              <a:rPr lang="pt-BR" smtClean="0"/>
              <a:t> </a:t>
            </a:r>
            <a:br>
              <a:rPr lang="pt-BR" smtClean="0"/>
            </a:br>
            <a:r>
              <a:rPr lang="pt-BR" smtClean="0"/>
              <a:t>     </a:t>
            </a:r>
            <a:r>
              <a:rPr lang="pt-BR" smtClean="0">
                <a:hlinkClick r:id="rId5"/>
              </a:rPr>
              <a:t>Funções da Teoria</a:t>
            </a:r>
            <a:r>
              <a:rPr lang="pt-BR" smtClean="0"/>
              <a:t> </a:t>
            </a:r>
            <a:br>
              <a:rPr lang="pt-BR" smtClean="0"/>
            </a:br>
            <a:r>
              <a:rPr lang="pt-BR" smtClean="0"/>
              <a:t>     </a:t>
            </a:r>
            <a:r>
              <a:rPr lang="pt-BR" smtClean="0">
                <a:hlinkClick r:id="rId6"/>
              </a:rPr>
              <a:t>Resumo</a:t>
            </a:r>
            <a:r>
              <a:rPr lang="pt-BR" smtClean="0"/>
              <a:t> </a:t>
            </a:r>
          </a:p>
          <a:p>
            <a:r>
              <a:rPr lang="pt-BR" b="1" smtClean="0">
                <a:hlinkClick r:id="rId3"/>
              </a:rPr>
              <a:t>2 -</a:t>
            </a:r>
            <a:r>
              <a:rPr lang="pt-BR" smtClean="0">
                <a:hlinkClick r:id="rId3"/>
              </a:rPr>
              <a:t> Problema de Pesquisa </a:t>
            </a:r>
            <a:endParaRPr lang="pt-BR" smtClean="0"/>
          </a:p>
          <a:p>
            <a:r>
              <a:rPr lang="pt-BR" b="1" smtClean="0">
                <a:hlinkClick r:id="rId3"/>
              </a:rPr>
              <a:t>3 -</a:t>
            </a:r>
            <a:r>
              <a:rPr lang="pt-BR" smtClean="0">
                <a:hlinkClick r:id="rId3"/>
              </a:rPr>
              <a:t> Hipóteses, Variáveis e Objetivos da Pesquisa </a:t>
            </a:r>
            <a:endParaRPr lang="pt-BR" smtClean="0"/>
          </a:p>
        </p:txBody>
      </p:sp>
      <p:sp>
        <p:nvSpPr>
          <p:cNvPr id="20480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2B9CF17-A3FD-4C14-B669-3B49B40A4845}" type="slidenum">
              <a:rPr lang="pt-BR" smtClean="0"/>
              <a:pPr eaLnBrk="1" hangingPunct="1"/>
              <a:t>20</a:t>
            </a:fld>
            <a:endParaRPr lang="pt-BR"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55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 Plano de Negócio e Modelagem</a:t>
            </a:r>
            <a:endParaRPr lang="pt-BR" smtClean="0"/>
          </a:p>
          <a:p>
            <a:r>
              <a:rPr lang="pt-BR" b="1" smtClean="0"/>
              <a:t>Módulos</a:t>
            </a:r>
            <a:endParaRPr lang="pt-BR" smtClean="0"/>
          </a:p>
          <a:p>
            <a:r>
              <a:rPr lang="pt-BR" smtClean="0">
                <a:hlinkClick r:id="rId3"/>
              </a:rPr>
              <a:t>1 - Modelagem em Equipe </a:t>
            </a:r>
            <a:endParaRPr lang="pt-BR" smtClean="0"/>
          </a:p>
          <a:p>
            <a:r>
              <a:rPr lang="pt-BR" smtClean="0"/>
              <a:t>     </a:t>
            </a:r>
            <a:r>
              <a:rPr lang="pt-BR" smtClean="0">
                <a:hlinkClick r:id="rId4"/>
              </a:rPr>
              <a:t>Modelagem em Equipe</a:t>
            </a:r>
            <a:r>
              <a:rPr lang="pt-BR" smtClean="0"/>
              <a:t> </a:t>
            </a:r>
          </a:p>
          <a:p>
            <a:r>
              <a:rPr lang="pt-BR" smtClean="0">
                <a:hlinkClick r:id="rId3"/>
              </a:rPr>
              <a:t>2 - Modelando um Plano de Negócios </a:t>
            </a:r>
            <a:endParaRPr lang="pt-BR" smtClean="0"/>
          </a:p>
          <a:p>
            <a:r>
              <a:rPr lang="pt-BR" smtClean="0">
                <a:hlinkClick r:id="rId3"/>
              </a:rPr>
              <a:t>3 - Exemplos de Modelagem Qualitativa </a:t>
            </a:r>
            <a:endParaRPr lang="pt-BR" smtClean="0"/>
          </a:p>
          <a:p>
            <a:r>
              <a:rPr lang="pt-BR" smtClean="0">
                <a:hlinkClick r:id="rId3"/>
              </a:rPr>
              <a:t>4 - Modelagem Qualitativa de Planos de Negócio </a:t>
            </a:r>
            <a:endParaRPr lang="pt-BR" smtClean="0"/>
          </a:p>
        </p:txBody>
      </p:sp>
      <p:sp>
        <p:nvSpPr>
          <p:cNvPr id="3655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0362BAC-962D-4108-A452-8A689F8DD30B}" type="slidenum">
              <a:rPr lang="pt-BR">
                <a:solidFill>
                  <a:prstClr val="black"/>
                </a:solidFill>
              </a:rPr>
              <a:pPr eaLnBrk="1" hangingPunct="1"/>
              <a:t>182</a:t>
            </a:fld>
            <a:endParaRPr lang="pt-BR">
              <a:solidFill>
                <a:prstClr val="black"/>
              </a:solidFill>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659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 Plano de Negócio e Modelagem</a:t>
            </a:r>
            <a:endParaRPr lang="pt-BR" smtClean="0"/>
          </a:p>
          <a:p>
            <a:r>
              <a:rPr lang="pt-BR" b="1" smtClean="0"/>
              <a:t>Módulos</a:t>
            </a:r>
            <a:endParaRPr lang="pt-BR" smtClean="0"/>
          </a:p>
          <a:p>
            <a:r>
              <a:rPr lang="pt-BR" smtClean="0">
                <a:hlinkClick r:id="rId3"/>
              </a:rPr>
              <a:t>1 - Modelagem em Equipe </a:t>
            </a:r>
            <a:endParaRPr lang="pt-BR" smtClean="0"/>
          </a:p>
          <a:p>
            <a:r>
              <a:rPr lang="pt-BR" smtClean="0"/>
              <a:t>     </a:t>
            </a:r>
            <a:r>
              <a:rPr lang="pt-BR" smtClean="0">
                <a:hlinkClick r:id="rId4"/>
              </a:rPr>
              <a:t>Modelagem em Equipe</a:t>
            </a:r>
            <a:r>
              <a:rPr lang="pt-BR" smtClean="0"/>
              <a:t> </a:t>
            </a:r>
          </a:p>
          <a:p>
            <a:r>
              <a:rPr lang="pt-BR" smtClean="0">
                <a:hlinkClick r:id="rId3"/>
              </a:rPr>
              <a:t>2 - Modelando um Plano de Negócios </a:t>
            </a:r>
            <a:endParaRPr lang="pt-BR" smtClean="0"/>
          </a:p>
          <a:p>
            <a:r>
              <a:rPr lang="pt-BR" smtClean="0">
                <a:hlinkClick r:id="rId3"/>
              </a:rPr>
              <a:t>3 - Exemplos de Modelagem Qualitativa </a:t>
            </a:r>
            <a:endParaRPr lang="pt-BR" smtClean="0"/>
          </a:p>
          <a:p>
            <a:r>
              <a:rPr lang="pt-BR" smtClean="0">
                <a:hlinkClick r:id="rId3"/>
              </a:rPr>
              <a:t>4 - Modelagem Qualitativa de Planos de Negócio </a:t>
            </a:r>
            <a:endParaRPr lang="pt-BR" smtClean="0"/>
          </a:p>
        </p:txBody>
      </p:sp>
      <p:sp>
        <p:nvSpPr>
          <p:cNvPr id="36659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4D88821-C4F2-4398-ACA7-B451B8F11306}" type="slidenum">
              <a:rPr lang="pt-BR">
                <a:solidFill>
                  <a:prstClr val="black"/>
                </a:solidFill>
              </a:rPr>
              <a:pPr eaLnBrk="1" hangingPunct="1"/>
              <a:t>183</a:t>
            </a:fld>
            <a:endParaRPr lang="pt-BR">
              <a:solidFill>
                <a:prstClr val="black"/>
              </a:solidFill>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761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201 -  PROCESSO DECISÓRIO E CRIATIVIDADE</a:t>
            </a:r>
            <a:endParaRPr lang="pt-BR" smtClean="0"/>
          </a:p>
          <a:p>
            <a:r>
              <a:rPr lang="pt-BR" b="1" smtClean="0"/>
              <a:t> </a:t>
            </a:r>
            <a:endParaRPr lang="pt-BR" smtClean="0"/>
          </a:p>
          <a:p>
            <a:r>
              <a:rPr lang="pt-BR" b="1" smtClean="0"/>
              <a:t>Objetivo</a:t>
            </a:r>
            <a:endParaRPr lang="pt-BR" smtClean="0"/>
          </a:p>
          <a:p>
            <a:r>
              <a:rPr lang="pt-BR" smtClean="0"/>
              <a:t>Compreender a influência da experiência pessoal no processo decisório, aumentar a eficácia das decisões lógicas, utilizar a criatividade nas decisões complexas, recordar as principais teorias motivacionais, considerar o componente emocional do trabalho, conhecer a teoria do valor para o cliente. Analisar os problemas das reuniões convencionais, desbloquear as principais barreiras à criatividade, conhecer as fases do processo criativo, utilizar as principais técnicas de reuniões interativas. Conceituar pacote de valor, analisar ciclos de serviços, determinar os componentes do valor, considerar os bloqueios culturais, conhecer a experiência japonesa considerando valor para o cliente, utilizar os critérios de avaliação de processo.</a:t>
            </a:r>
          </a:p>
          <a:p>
            <a:r>
              <a:rPr lang="pt-BR" b="1" smtClean="0"/>
              <a:t> </a:t>
            </a:r>
            <a:endParaRPr lang="pt-BR" smtClean="0"/>
          </a:p>
          <a:p>
            <a:r>
              <a:rPr lang="pt-BR" b="1" smtClean="0"/>
              <a:t>UNIDADES</a:t>
            </a:r>
            <a:endParaRPr lang="pt-BR" smtClean="0"/>
          </a:p>
          <a:p>
            <a:r>
              <a:rPr lang="pt-BR" smtClean="0"/>
              <a:t> </a:t>
            </a:r>
          </a:p>
          <a:p>
            <a:r>
              <a:rPr lang="pt-BR" smtClean="0"/>
              <a:t>Bases Psicológicas</a:t>
            </a:r>
          </a:p>
          <a:p>
            <a:r>
              <a:rPr lang="pt-BR" smtClean="0"/>
              <a:t>Coordenação do Trabalho em Grupo</a:t>
            </a:r>
          </a:p>
          <a:p>
            <a:r>
              <a:rPr lang="pt-BR" smtClean="0"/>
              <a:t>Ênfase no Cliente</a:t>
            </a:r>
          </a:p>
        </p:txBody>
      </p:sp>
      <p:sp>
        <p:nvSpPr>
          <p:cNvPr id="36762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23FB7F9-C41E-42D5-BBB5-7B912888B3EE}" type="slidenum">
              <a:rPr lang="pt-BR" smtClean="0"/>
              <a:pPr eaLnBrk="1" hangingPunct="1"/>
              <a:t>184</a:t>
            </a:fld>
            <a:endParaRPr lang="pt-B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4: </a:t>
            </a:r>
            <a:r>
              <a:rPr lang="pt-BR" smtClean="0"/>
              <a:t>Elaboração da Pesquisa</a:t>
            </a:r>
          </a:p>
          <a:p>
            <a:r>
              <a:rPr lang="pt-BR" b="1" smtClean="0"/>
              <a:t>Módulos</a:t>
            </a:r>
            <a:endParaRPr lang="pt-BR" smtClean="0"/>
          </a:p>
          <a:p>
            <a:r>
              <a:rPr lang="pt-BR" b="1" smtClean="0">
                <a:hlinkClick r:id="rId3"/>
              </a:rPr>
              <a:t>1 -</a:t>
            </a:r>
            <a:r>
              <a:rPr lang="pt-BR" smtClean="0">
                <a:hlinkClick r:id="rId3"/>
              </a:rPr>
              <a:t> Procedimentos Metodológicos da Pesquisa </a:t>
            </a:r>
            <a:endParaRPr lang="pt-BR" smtClean="0"/>
          </a:p>
          <a:p>
            <a:r>
              <a:rPr lang="pt-BR" smtClean="0"/>
              <a:t>     </a:t>
            </a:r>
            <a:r>
              <a:rPr lang="pt-BR" smtClean="0">
                <a:hlinkClick r:id="rId4"/>
              </a:rPr>
              <a:t>Metodologia</a:t>
            </a:r>
            <a:r>
              <a:rPr lang="pt-BR" smtClean="0"/>
              <a:t> </a:t>
            </a:r>
            <a:br>
              <a:rPr lang="pt-BR" smtClean="0"/>
            </a:br>
            <a:r>
              <a:rPr lang="pt-BR" smtClean="0"/>
              <a:t>     </a:t>
            </a:r>
            <a:r>
              <a:rPr lang="pt-BR" smtClean="0">
                <a:hlinkClick r:id="rId5"/>
              </a:rPr>
              <a:t>Marco Teórico</a:t>
            </a:r>
            <a:r>
              <a:rPr lang="pt-BR" smtClean="0"/>
              <a:t> </a:t>
            </a:r>
            <a:br>
              <a:rPr lang="pt-BR" smtClean="0"/>
            </a:br>
            <a:r>
              <a:rPr lang="pt-BR" smtClean="0"/>
              <a:t>     </a:t>
            </a:r>
            <a:r>
              <a:rPr lang="pt-BR" smtClean="0">
                <a:hlinkClick r:id="rId6"/>
              </a:rPr>
              <a:t>Tipos de Pesquisa</a:t>
            </a:r>
            <a:r>
              <a:rPr lang="pt-BR" smtClean="0"/>
              <a:t> </a:t>
            </a:r>
            <a:br>
              <a:rPr lang="pt-BR" smtClean="0"/>
            </a:br>
            <a:r>
              <a:rPr lang="pt-BR" smtClean="0"/>
              <a:t>     </a:t>
            </a:r>
            <a:r>
              <a:rPr lang="pt-BR" smtClean="0">
                <a:hlinkClick r:id="rId7"/>
              </a:rPr>
              <a:t>Questões de Pesquisa</a:t>
            </a:r>
            <a:r>
              <a:rPr lang="pt-BR" smtClean="0"/>
              <a:t> </a:t>
            </a:r>
            <a:br>
              <a:rPr lang="pt-BR" smtClean="0"/>
            </a:br>
            <a:r>
              <a:rPr lang="pt-BR" smtClean="0"/>
              <a:t>     </a:t>
            </a:r>
            <a:r>
              <a:rPr lang="pt-BR" smtClean="0">
                <a:hlinkClick r:id="rId8"/>
              </a:rPr>
              <a:t>Resumo</a:t>
            </a:r>
            <a:r>
              <a:rPr lang="pt-BR" smtClean="0"/>
              <a:t> </a:t>
            </a:r>
          </a:p>
          <a:p>
            <a:r>
              <a:rPr lang="pt-BR" b="1" smtClean="0">
                <a:hlinkClick r:id="rId3"/>
              </a:rPr>
              <a:t>2 - </a:t>
            </a:r>
            <a:r>
              <a:rPr lang="pt-BR" smtClean="0">
                <a:hlinkClick r:id="rId3"/>
              </a:rPr>
              <a:t>Elaboração dos Instrumentos da Pesquisa </a:t>
            </a:r>
            <a:endParaRPr lang="pt-BR" smtClean="0"/>
          </a:p>
        </p:txBody>
      </p:sp>
      <p:sp>
        <p:nvSpPr>
          <p:cNvPr id="20582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F65EBAB-BE01-473E-9FC2-148AFDC5838A}" type="slidenum">
              <a:rPr lang="pt-BR" smtClean="0"/>
              <a:pPr eaLnBrk="1" hangingPunct="1"/>
              <a:t>21</a:t>
            </a:fld>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fontScale="85000" lnSpcReduction="20000"/>
          </a:bodyPr>
          <a:lstStyle/>
          <a:p>
            <a:pPr>
              <a:defRPr/>
            </a:pPr>
            <a:endParaRPr lang="pt-BR" dirty="0" smtClean="0"/>
          </a:p>
        </p:txBody>
      </p:sp>
      <p:sp>
        <p:nvSpPr>
          <p:cNvPr id="18842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64B2476-0556-4DAE-8E09-05BE1E9425B7}" type="slidenum">
              <a:rPr lang="pt-BR" smtClean="0"/>
              <a:pPr eaLnBrk="1" hangingPunct="1"/>
              <a:t>3</a:t>
            </a:fld>
            <a:endParaRPr lang="pt-B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20685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8DB44AA-3296-4341-8545-0537E8CA6010}" type="slidenum">
              <a:rPr lang="pt-BR" smtClean="0"/>
              <a:pPr eaLnBrk="1" hangingPunct="1"/>
              <a:t>22</a:t>
            </a:fld>
            <a:endParaRPr lang="pt-B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a:t>
            </a:r>
            <a:r>
              <a:rPr lang="pt-BR" smtClean="0"/>
              <a:t>A Teoria Geral da Administração</a:t>
            </a:r>
          </a:p>
          <a:p>
            <a:r>
              <a:rPr lang="pt-BR" b="1" smtClean="0"/>
              <a:t>Módulos</a:t>
            </a:r>
            <a:endParaRPr lang="pt-BR" smtClean="0"/>
          </a:p>
          <a:p>
            <a:r>
              <a:rPr lang="pt-BR" b="1" smtClean="0"/>
              <a:t>1 - </a:t>
            </a:r>
            <a:r>
              <a:rPr lang="pt-BR" smtClean="0"/>
              <a:t>Administração e o administrador</a:t>
            </a:r>
          </a:p>
          <a:p>
            <a:r>
              <a:rPr lang="pt-BR" smtClean="0">
                <a:hlinkClick r:id="rId3"/>
              </a:rPr>
              <a:t>O papel das organizações</a:t>
            </a:r>
            <a:r>
              <a:rPr lang="pt-BR" smtClean="0"/>
              <a:t> </a:t>
            </a:r>
            <a:br>
              <a:rPr lang="pt-BR" smtClean="0"/>
            </a:br>
            <a:r>
              <a:rPr lang="pt-BR" smtClean="0"/>
              <a:t>     	</a:t>
            </a:r>
            <a:r>
              <a:rPr lang="pt-BR" smtClean="0">
                <a:hlinkClick r:id="rId4"/>
              </a:rPr>
              <a:t>O papel do administrador e da administração</a:t>
            </a:r>
            <a:r>
              <a:rPr lang="pt-BR" smtClean="0"/>
              <a:t> </a:t>
            </a:r>
            <a:br>
              <a:rPr lang="pt-BR" smtClean="0"/>
            </a:br>
            <a:r>
              <a:rPr lang="pt-BR" smtClean="0"/>
              <a:t>     	</a:t>
            </a:r>
            <a:r>
              <a:rPr lang="pt-BR" smtClean="0">
                <a:hlinkClick r:id="rId5"/>
              </a:rPr>
              <a:t>Resumo</a:t>
            </a:r>
            <a:endParaRPr lang="pt-BR" smtClean="0"/>
          </a:p>
          <a:p>
            <a:r>
              <a:rPr lang="pt-BR" b="1" smtClean="0"/>
              <a:t>2 - </a:t>
            </a:r>
            <a:r>
              <a:rPr lang="pt-BR" smtClean="0"/>
              <a:t>A teoria geral da administração</a:t>
            </a:r>
          </a:p>
        </p:txBody>
      </p:sp>
      <p:sp>
        <p:nvSpPr>
          <p:cNvPr id="20787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3F2E83D-5582-4CA4-BF45-9A377ED26A29}" type="slidenum">
              <a:rPr lang="pt-BR" smtClean="0"/>
              <a:pPr eaLnBrk="1" hangingPunct="1"/>
              <a:t>23</a:t>
            </a:fld>
            <a:endParaRPr lang="pt-B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a:t>
            </a:r>
            <a:r>
              <a:rPr lang="pt-BR" smtClean="0"/>
              <a:t>Escola Clássica</a:t>
            </a:r>
          </a:p>
          <a:p>
            <a:r>
              <a:rPr lang="pt-BR" b="1" smtClean="0"/>
              <a:t>Módulos</a:t>
            </a:r>
            <a:endParaRPr lang="pt-BR" smtClean="0"/>
          </a:p>
          <a:p>
            <a:r>
              <a:rPr lang="pt-BR" b="1" smtClean="0"/>
              <a:t>1 - </a:t>
            </a:r>
            <a:r>
              <a:rPr lang="pt-BR" smtClean="0"/>
              <a:t>A administração científica</a:t>
            </a:r>
          </a:p>
          <a:p>
            <a:r>
              <a:rPr lang="pt-BR" smtClean="0">
                <a:hlinkClick r:id="rId3"/>
              </a:rPr>
              <a:t>Os estudos de Frederick Taylor</a:t>
            </a:r>
            <a:r>
              <a:rPr lang="pt-BR" smtClean="0"/>
              <a:t> </a:t>
            </a:r>
            <a:br>
              <a:rPr lang="pt-BR" smtClean="0"/>
            </a:br>
            <a:r>
              <a:rPr lang="pt-BR" smtClean="0"/>
              <a:t>     	</a:t>
            </a:r>
            <a:r>
              <a:rPr lang="pt-BR" smtClean="0">
                <a:hlinkClick r:id="rId4"/>
              </a:rPr>
              <a:t>Administração científica</a:t>
            </a:r>
            <a:r>
              <a:rPr lang="pt-BR" smtClean="0"/>
              <a:t> </a:t>
            </a:r>
            <a:br>
              <a:rPr lang="pt-BR" smtClean="0"/>
            </a:br>
            <a:r>
              <a:rPr lang="pt-BR" smtClean="0"/>
              <a:t>     	</a:t>
            </a:r>
            <a:r>
              <a:rPr lang="pt-BR" smtClean="0">
                <a:hlinkClick r:id="rId5"/>
              </a:rPr>
              <a:t>A Taylor Society</a:t>
            </a:r>
            <a:r>
              <a:rPr lang="pt-BR" smtClean="0"/>
              <a:t> </a:t>
            </a:r>
            <a:br>
              <a:rPr lang="pt-BR" smtClean="0"/>
            </a:br>
            <a:r>
              <a:rPr lang="pt-BR" smtClean="0"/>
              <a:t>     	</a:t>
            </a:r>
            <a:r>
              <a:rPr lang="pt-BR" smtClean="0">
                <a:hlinkClick r:id="rId6"/>
              </a:rPr>
              <a:t>A contribuição de Ford</a:t>
            </a:r>
            <a:r>
              <a:rPr lang="pt-BR" smtClean="0"/>
              <a:t> </a:t>
            </a:r>
            <a:br>
              <a:rPr lang="pt-BR" smtClean="0"/>
            </a:br>
            <a:r>
              <a:rPr lang="pt-BR" smtClean="0"/>
              <a:t>     	</a:t>
            </a:r>
            <a:r>
              <a:rPr lang="pt-BR" smtClean="0">
                <a:hlinkClick r:id="rId7"/>
              </a:rPr>
              <a:t>Críticas à administração científica</a:t>
            </a:r>
            <a:r>
              <a:rPr lang="pt-BR" smtClean="0"/>
              <a:t> </a:t>
            </a:r>
            <a:br>
              <a:rPr lang="pt-BR" smtClean="0"/>
            </a:br>
            <a:r>
              <a:rPr lang="pt-BR" smtClean="0"/>
              <a:t>    	</a:t>
            </a:r>
            <a:r>
              <a:rPr lang="pt-BR" smtClean="0">
                <a:hlinkClick r:id="rId8"/>
              </a:rPr>
              <a:t>Resumo</a:t>
            </a:r>
            <a:endParaRPr lang="pt-BR" smtClean="0"/>
          </a:p>
          <a:p>
            <a:r>
              <a:rPr lang="pt-BR" b="1" smtClean="0"/>
              <a:t>2 - </a:t>
            </a:r>
            <a:r>
              <a:rPr lang="pt-BR" smtClean="0"/>
              <a:t>Teoria clássica da administração</a:t>
            </a:r>
          </a:p>
          <a:p>
            <a:r>
              <a:rPr lang="pt-BR" b="1" smtClean="0"/>
              <a:t>3 </a:t>
            </a:r>
            <a:r>
              <a:rPr lang="pt-BR" smtClean="0"/>
              <a:t>- A Teoria da burocracia</a:t>
            </a:r>
          </a:p>
        </p:txBody>
      </p:sp>
      <p:sp>
        <p:nvSpPr>
          <p:cNvPr id="20890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8962DD1-1242-47FB-9787-D7AEC8124CF3}" type="slidenum">
              <a:rPr lang="pt-BR" smtClean="0"/>
              <a:pPr eaLnBrk="1" hangingPunct="1"/>
              <a:t>24</a:t>
            </a:fld>
            <a:endParaRPr lang="pt-B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3: </a:t>
            </a:r>
            <a:r>
              <a:rPr lang="pt-BR" smtClean="0"/>
              <a:t>Escola Neoclássica </a:t>
            </a:r>
          </a:p>
          <a:p>
            <a:r>
              <a:rPr lang="pt-BR" b="1" smtClean="0"/>
              <a:t>Módulos</a:t>
            </a:r>
            <a:endParaRPr lang="pt-BR" smtClean="0"/>
          </a:p>
          <a:p>
            <a:r>
              <a:rPr lang="pt-BR" b="1" smtClean="0"/>
              <a:t>1 - </a:t>
            </a:r>
            <a:r>
              <a:rPr lang="pt-BR" smtClean="0"/>
              <a:t>Abordagem neoclássica</a:t>
            </a:r>
          </a:p>
          <a:p>
            <a:r>
              <a:rPr lang="pt-BR" smtClean="0">
                <a:hlinkClick r:id="rId3"/>
              </a:rPr>
              <a:t>Fundamentos básicos</a:t>
            </a:r>
            <a:r>
              <a:rPr lang="pt-BR" smtClean="0"/>
              <a:t> </a:t>
            </a:r>
            <a:br>
              <a:rPr lang="pt-BR" smtClean="0"/>
            </a:br>
            <a:r>
              <a:rPr lang="pt-BR" smtClean="0">
                <a:hlinkClick r:id="rId4"/>
              </a:rPr>
              <a:t>Características</a:t>
            </a:r>
            <a:r>
              <a:rPr lang="pt-BR" smtClean="0"/>
              <a:t> </a:t>
            </a:r>
          </a:p>
          <a:p>
            <a:r>
              <a:rPr lang="pt-BR" smtClean="0">
                <a:hlinkClick r:id="rId5"/>
              </a:rPr>
              <a:t>Centralização versus descentralização</a:t>
            </a:r>
            <a:r>
              <a:rPr lang="pt-BR" smtClean="0"/>
              <a:t> </a:t>
            </a:r>
            <a:br>
              <a:rPr lang="pt-BR" smtClean="0"/>
            </a:br>
            <a:r>
              <a:rPr lang="pt-BR" smtClean="0">
                <a:hlinkClick r:id="rId6"/>
              </a:rPr>
              <a:t>Processo administrativo</a:t>
            </a:r>
            <a:r>
              <a:rPr lang="pt-BR" smtClean="0"/>
              <a:t> </a:t>
            </a:r>
            <a:br>
              <a:rPr lang="pt-BR" smtClean="0"/>
            </a:br>
            <a:r>
              <a:rPr lang="pt-BR" smtClean="0">
                <a:hlinkClick r:id="rId7"/>
              </a:rPr>
              <a:t>Administração por objetivos</a:t>
            </a:r>
            <a:r>
              <a:rPr lang="pt-BR" smtClean="0"/>
              <a:t> </a:t>
            </a:r>
            <a:br>
              <a:rPr lang="pt-BR" smtClean="0"/>
            </a:br>
            <a:r>
              <a:rPr lang="pt-BR" smtClean="0">
                <a:hlinkClick r:id="rId8"/>
              </a:rPr>
              <a:t>Resumo</a:t>
            </a:r>
            <a:endParaRPr lang="pt-BR" smtClean="0"/>
          </a:p>
          <a:p>
            <a:r>
              <a:rPr lang="pt-BR" b="1" smtClean="0"/>
              <a:t>2 - </a:t>
            </a:r>
            <a:r>
              <a:rPr lang="pt-BR" smtClean="0"/>
              <a:t>Teoria das relações humanas</a:t>
            </a:r>
          </a:p>
          <a:p>
            <a:r>
              <a:rPr lang="pt-BR" b="1" smtClean="0"/>
              <a:t>3 - </a:t>
            </a:r>
            <a:r>
              <a:rPr lang="pt-BR" smtClean="0"/>
              <a:t>Teoria comportamental</a:t>
            </a:r>
          </a:p>
        </p:txBody>
      </p:sp>
      <p:sp>
        <p:nvSpPr>
          <p:cNvPr id="20992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09DD550-99A3-4CB6-94FD-391D50EF94EF}" type="slidenum">
              <a:rPr lang="pt-BR" smtClean="0"/>
              <a:pPr eaLnBrk="1" hangingPunct="1"/>
              <a:t>25</a:t>
            </a:fld>
            <a:endParaRPr lang="pt-B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4: </a:t>
            </a:r>
            <a:r>
              <a:rPr lang="pt-BR" smtClean="0"/>
              <a:t>Escola Moderna</a:t>
            </a:r>
          </a:p>
          <a:p>
            <a:r>
              <a:rPr lang="pt-BR" b="1" smtClean="0"/>
              <a:t>Módulos</a:t>
            </a:r>
            <a:endParaRPr lang="pt-BR" smtClean="0"/>
          </a:p>
          <a:p>
            <a:r>
              <a:rPr lang="pt-BR" b="1" smtClean="0"/>
              <a:t>1 - </a:t>
            </a:r>
            <a:r>
              <a:rPr lang="pt-BR" smtClean="0"/>
              <a:t>Teoria quantitativa</a:t>
            </a:r>
          </a:p>
          <a:p>
            <a:r>
              <a:rPr lang="pt-BR" smtClean="0">
                <a:hlinkClick r:id="rId3"/>
              </a:rPr>
              <a:t>Origens</a:t>
            </a:r>
            <a:r>
              <a:rPr lang="pt-BR" smtClean="0"/>
              <a:t> </a:t>
            </a:r>
            <a:br>
              <a:rPr lang="pt-BR" smtClean="0"/>
            </a:br>
            <a:r>
              <a:rPr lang="pt-BR" smtClean="0">
                <a:hlinkClick r:id="rId4"/>
              </a:rPr>
              <a:t>A tomada de decisão</a:t>
            </a:r>
            <a:r>
              <a:rPr lang="pt-BR" smtClean="0"/>
              <a:t> </a:t>
            </a:r>
            <a:br>
              <a:rPr lang="pt-BR" smtClean="0"/>
            </a:br>
            <a:r>
              <a:rPr lang="pt-BR" smtClean="0">
                <a:hlinkClick r:id="rId5"/>
              </a:rPr>
              <a:t>Modelos quantitativos</a:t>
            </a:r>
            <a:r>
              <a:rPr lang="pt-BR" smtClean="0"/>
              <a:t> </a:t>
            </a:r>
            <a:br>
              <a:rPr lang="pt-BR" smtClean="0"/>
            </a:br>
            <a:r>
              <a:rPr lang="pt-BR" smtClean="0">
                <a:hlinkClick r:id="rId6"/>
              </a:rPr>
              <a:t>A Pesquisa Operacional - P.O.</a:t>
            </a:r>
            <a:r>
              <a:rPr lang="pt-BR" smtClean="0"/>
              <a:t> </a:t>
            </a:r>
            <a:br>
              <a:rPr lang="pt-BR" smtClean="0"/>
            </a:br>
            <a:r>
              <a:rPr lang="pt-BR" smtClean="0">
                <a:hlinkClick r:id="rId7"/>
              </a:rPr>
              <a:t>Críticas</a:t>
            </a:r>
            <a:r>
              <a:rPr lang="pt-BR" smtClean="0"/>
              <a:t> </a:t>
            </a:r>
            <a:br>
              <a:rPr lang="pt-BR" smtClean="0"/>
            </a:br>
            <a:r>
              <a:rPr lang="pt-BR" smtClean="0">
                <a:hlinkClick r:id="rId8"/>
              </a:rPr>
              <a:t>Resumo</a:t>
            </a:r>
            <a:endParaRPr lang="pt-BR" smtClean="0"/>
          </a:p>
          <a:p>
            <a:r>
              <a:rPr lang="pt-BR" b="1" smtClean="0"/>
              <a:t>2 - </a:t>
            </a:r>
            <a:r>
              <a:rPr lang="pt-BR" smtClean="0"/>
              <a:t>Teoria sistêmica</a:t>
            </a:r>
          </a:p>
          <a:p>
            <a:r>
              <a:rPr lang="pt-BR" b="1" smtClean="0"/>
              <a:t>3 - </a:t>
            </a:r>
            <a:r>
              <a:rPr lang="pt-BR" smtClean="0"/>
              <a:t>Teoria contingencial</a:t>
            </a:r>
          </a:p>
          <a:p>
            <a:r>
              <a:rPr lang="pt-BR" b="1" smtClean="0"/>
              <a:t>4 - </a:t>
            </a:r>
            <a:r>
              <a:rPr lang="pt-BR" smtClean="0"/>
              <a:t>Novas tendências organizacionais</a:t>
            </a:r>
          </a:p>
        </p:txBody>
      </p:sp>
      <p:sp>
        <p:nvSpPr>
          <p:cNvPr id="21094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4DF1FC0-E8DB-44FE-AEB5-567A69335258}" type="slidenum">
              <a:rPr lang="pt-BR" smtClean="0"/>
              <a:pPr eaLnBrk="1" hangingPunct="1"/>
              <a:t>26</a:t>
            </a:fld>
            <a:endParaRPr lang="pt-B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2119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52A0FAF-C7C0-4AFF-B396-48EB7C8CD298}" type="slidenum">
              <a:rPr lang="pt-BR" smtClean="0"/>
              <a:pPr eaLnBrk="1" hangingPunct="1"/>
              <a:t>27</a:t>
            </a:fld>
            <a:endParaRPr lang="pt-B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a:t>
            </a:r>
            <a:r>
              <a:rPr lang="pt-BR" smtClean="0"/>
              <a:t>Histórico e Conceitos de Marketing nas Organizações</a:t>
            </a:r>
          </a:p>
          <a:p>
            <a:r>
              <a:rPr lang="pt-BR" b="1" smtClean="0"/>
              <a:t>Módulos</a:t>
            </a:r>
            <a:endParaRPr lang="pt-BR" smtClean="0"/>
          </a:p>
          <a:p>
            <a:r>
              <a:rPr lang="pt-BR" b="1" smtClean="0">
                <a:hlinkClick r:id="rId3"/>
              </a:rPr>
              <a:t>1 -</a:t>
            </a:r>
            <a:r>
              <a:rPr lang="pt-BR" smtClean="0">
                <a:hlinkClick r:id="rId3"/>
              </a:rPr>
              <a:t> Histórico do Marketing </a:t>
            </a:r>
            <a:endParaRPr lang="pt-BR" smtClean="0"/>
          </a:p>
          <a:p>
            <a:r>
              <a:rPr lang="pt-BR" smtClean="0"/>
              <a:t>     </a:t>
            </a:r>
            <a:r>
              <a:rPr lang="pt-BR" smtClean="0">
                <a:hlinkClick r:id="rId4"/>
              </a:rPr>
              <a:t>Introdução</a:t>
            </a:r>
            <a:r>
              <a:rPr lang="pt-BR" smtClean="0"/>
              <a:t> </a:t>
            </a:r>
            <a:br>
              <a:rPr lang="pt-BR" smtClean="0"/>
            </a:br>
            <a:r>
              <a:rPr lang="pt-BR" smtClean="0"/>
              <a:t>     </a:t>
            </a:r>
            <a:r>
              <a:rPr lang="pt-BR" smtClean="0">
                <a:hlinkClick r:id="rId5"/>
              </a:rPr>
              <a:t>Fases do Marketing</a:t>
            </a:r>
            <a:r>
              <a:rPr lang="pt-BR" smtClean="0"/>
              <a:t> </a:t>
            </a:r>
            <a:br>
              <a:rPr lang="pt-BR" smtClean="0"/>
            </a:br>
            <a:r>
              <a:rPr lang="pt-BR" smtClean="0"/>
              <a:t>     </a:t>
            </a:r>
            <a:r>
              <a:rPr lang="pt-BR" smtClean="0">
                <a:hlinkClick r:id="rId6"/>
              </a:rPr>
              <a:t>Conceitos de Marketing</a:t>
            </a:r>
            <a:r>
              <a:rPr lang="pt-BR" smtClean="0"/>
              <a:t> </a:t>
            </a:r>
            <a:br>
              <a:rPr lang="pt-BR" smtClean="0"/>
            </a:br>
            <a:r>
              <a:rPr lang="pt-BR" smtClean="0"/>
              <a:t>     </a:t>
            </a:r>
            <a:r>
              <a:rPr lang="pt-BR" smtClean="0">
                <a:hlinkClick r:id="rId7"/>
              </a:rPr>
              <a:t>O Marketing Hoje</a:t>
            </a:r>
            <a:r>
              <a:rPr lang="pt-BR" smtClean="0"/>
              <a:t> </a:t>
            </a:r>
            <a:br>
              <a:rPr lang="pt-BR" smtClean="0"/>
            </a:br>
            <a:r>
              <a:rPr lang="pt-BR" smtClean="0"/>
              <a:t>     </a:t>
            </a:r>
            <a:r>
              <a:rPr lang="pt-BR" smtClean="0">
                <a:hlinkClick r:id="rId8"/>
              </a:rPr>
              <a:t>A importância do marketing nas organizações</a:t>
            </a:r>
            <a:r>
              <a:rPr lang="pt-BR" smtClean="0"/>
              <a:t> </a:t>
            </a:r>
            <a:br>
              <a:rPr lang="pt-BR" smtClean="0"/>
            </a:br>
            <a:r>
              <a:rPr lang="pt-BR" smtClean="0"/>
              <a:t>     </a:t>
            </a:r>
            <a:r>
              <a:rPr lang="pt-BR" smtClean="0">
                <a:hlinkClick r:id="rId9"/>
              </a:rPr>
              <a:t>Resumo</a:t>
            </a:r>
            <a:r>
              <a:rPr lang="pt-BR" smtClean="0"/>
              <a:t> </a:t>
            </a:r>
          </a:p>
          <a:p>
            <a:r>
              <a:rPr lang="pt-BR" b="1" smtClean="0">
                <a:hlinkClick r:id="rId3"/>
              </a:rPr>
              <a:t>2 -</a:t>
            </a:r>
            <a:r>
              <a:rPr lang="pt-BR" smtClean="0">
                <a:hlinkClick r:id="rId3"/>
              </a:rPr>
              <a:t> Conceito de Composto Mercadológico </a:t>
            </a:r>
            <a:endParaRPr lang="pt-BR" smtClean="0"/>
          </a:p>
          <a:p>
            <a:r>
              <a:rPr lang="pt-BR" b="1" smtClean="0">
                <a:hlinkClick r:id="rId3"/>
              </a:rPr>
              <a:t>3 -</a:t>
            </a:r>
            <a:r>
              <a:rPr lang="pt-BR" smtClean="0">
                <a:hlinkClick r:id="rId3"/>
              </a:rPr>
              <a:t> Administração de Marketing </a:t>
            </a:r>
            <a:endParaRPr lang="pt-BR" smtClean="0"/>
          </a:p>
          <a:p>
            <a:r>
              <a:rPr lang="pt-BR" b="1" smtClean="0">
                <a:hlinkClick r:id="rId3"/>
              </a:rPr>
              <a:t>4 -</a:t>
            </a:r>
            <a:r>
              <a:rPr lang="pt-BR" smtClean="0">
                <a:hlinkClick r:id="rId3"/>
              </a:rPr>
              <a:t> Ambiente de Marketing </a:t>
            </a:r>
            <a:endParaRPr lang="pt-BR" smtClean="0"/>
          </a:p>
          <a:p>
            <a:r>
              <a:rPr lang="pt-BR" b="1" smtClean="0">
                <a:hlinkClick r:id="rId3"/>
              </a:rPr>
              <a:t>5 - </a:t>
            </a:r>
            <a:r>
              <a:rPr lang="pt-BR" smtClean="0">
                <a:hlinkClick r:id="rId3"/>
              </a:rPr>
              <a:t>Comportamento do Consumidor</a:t>
            </a:r>
            <a:r>
              <a:rPr lang="pt-BR" b="1" smtClean="0">
                <a:hlinkClick r:id="rId3"/>
              </a:rPr>
              <a:t> </a:t>
            </a:r>
            <a:endParaRPr lang="pt-BR" smtClean="0"/>
          </a:p>
        </p:txBody>
      </p:sp>
      <p:sp>
        <p:nvSpPr>
          <p:cNvPr id="21299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57889BF-C67A-43E8-8F17-38BD5CDBD930}" type="slidenum">
              <a:rPr lang="pt-BR" smtClean="0"/>
              <a:pPr eaLnBrk="1" hangingPunct="1"/>
              <a:t>28</a:t>
            </a:fld>
            <a:endParaRPr lang="pt-B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a:t>
            </a:r>
            <a:r>
              <a:rPr lang="pt-BR" smtClean="0"/>
              <a:t>Estratégias de Marketing</a:t>
            </a:r>
          </a:p>
          <a:p>
            <a:r>
              <a:rPr lang="pt-BR" b="1" smtClean="0"/>
              <a:t>Módulos</a:t>
            </a:r>
            <a:endParaRPr lang="pt-BR" smtClean="0"/>
          </a:p>
          <a:p>
            <a:r>
              <a:rPr lang="pt-BR" b="1" smtClean="0">
                <a:hlinkClick r:id="rId3"/>
              </a:rPr>
              <a:t>1 -</a:t>
            </a:r>
            <a:r>
              <a:rPr lang="pt-BR" smtClean="0">
                <a:hlinkClick r:id="rId3"/>
              </a:rPr>
              <a:t> Estratégia de Segmentação e marketing </a:t>
            </a:r>
            <a:endParaRPr lang="pt-BR" smtClean="0"/>
          </a:p>
          <a:p>
            <a:r>
              <a:rPr lang="pt-BR" smtClean="0"/>
              <a:t>     </a:t>
            </a:r>
            <a:r>
              <a:rPr lang="pt-BR" smtClean="0">
                <a:hlinkClick r:id="rId4"/>
              </a:rPr>
              <a:t>Introdução</a:t>
            </a:r>
            <a:r>
              <a:rPr lang="pt-BR" smtClean="0"/>
              <a:t> </a:t>
            </a:r>
            <a:br>
              <a:rPr lang="pt-BR" smtClean="0"/>
            </a:br>
            <a:r>
              <a:rPr lang="pt-BR" smtClean="0"/>
              <a:t>     </a:t>
            </a:r>
            <a:r>
              <a:rPr lang="pt-BR" smtClean="0">
                <a:hlinkClick r:id="rId5"/>
              </a:rPr>
              <a:t>Propósitos Vantagens e Requisitos para a Segmentação</a:t>
            </a:r>
            <a:r>
              <a:rPr lang="pt-BR" smtClean="0"/>
              <a:t> </a:t>
            </a:r>
            <a:br>
              <a:rPr lang="pt-BR" smtClean="0"/>
            </a:br>
            <a:r>
              <a:rPr lang="pt-BR" smtClean="0"/>
              <a:t>     </a:t>
            </a:r>
            <a:r>
              <a:rPr lang="pt-BR" smtClean="0">
                <a:hlinkClick r:id="rId6"/>
              </a:rPr>
              <a:t>Variáveis de Segmentação</a:t>
            </a:r>
            <a:r>
              <a:rPr lang="pt-BR" smtClean="0"/>
              <a:t> </a:t>
            </a:r>
            <a:br>
              <a:rPr lang="pt-BR" smtClean="0"/>
            </a:br>
            <a:r>
              <a:rPr lang="pt-BR" smtClean="0"/>
              <a:t>     </a:t>
            </a:r>
            <a:r>
              <a:rPr lang="pt-BR" smtClean="0">
                <a:hlinkClick r:id="rId7"/>
              </a:rPr>
              <a:t>Resumo</a:t>
            </a:r>
            <a:r>
              <a:rPr lang="pt-BR" smtClean="0"/>
              <a:t> </a:t>
            </a:r>
          </a:p>
          <a:p>
            <a:r>
              <a:rPr lang="pt-BR" b="1" smtClean="0">
                <a:hlinkClick r:id="rId3"/>
              </a:rPr>
              <a:t>2 - </a:t>
            </a:r>
            <a:r>
              <a:rPr lang="pt-BR" smtClean="0">
                <a:hlinkClick r:id="rId3"/>
              </a:rPr>
              <a:t>Estratégia de Diferenciação </a:t>
            </a:r>
            <a:endParaRPr lang="pt-BR" smtClean="0"/>
          </a:p>
          <a:p>
            <a:r>
              <a:rPr lang="pt-BR" b="1" smtClean="0">
                <a:hlinkClick r:id="rId3"/>
              </a:rPr>
              <a:t>3 - </a:t>
            </a:r>
            <a:r>
              <a:rPr lang="pt-BR" smtClean="0">
                <a:hlinkClick r:id="rId3"/>
              </a:rPr>
              <a:t>Estratégia de Posicionamento </a:t>
            </a:r>
            <a:endParaRPr lang="pt-BR" smtClean="0"/>
          </a:p>
        </p:txBody>
      </p:sp>
      <p:sp>
        <p:nvSpPr>
          <p:cNvPr id="21402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379D2EA-2B73-4376-8B34-FBA818865FFC}" type="slidenum">
              <a:rPr lang="pt-BR" smtClean="0"/>
              <a:pPr eaLnBrk="1" hangingPunct="1"/>
              <a:t>29</a:t>
            </a:fld>
            <a:endParaRPr lang="pt-B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3: </a:t>
            </a:r>
            <a:r>
              <a:rPr lang="pt-BR" smtClean="0">
                <a:hlinkClick r:id="rId3"/>
              </a:rPr>
              <a:t> Gerenciamento do Composto Mercadológico do Produto</a:t>
            </a:r>
            <a:endParaRPr lang="pt-BR" smtClean="0"/>
          </a:p>
          <a:p>
            <a:r>
              <a:rPr lang="pt-BR" b="1" smtClean="0"/>
              <a:t>Módulos</a:t>
            </a:r>
            <a:endParaRPr lang="pt-BR" smtClean="0"/>
          </a:p>
          <a:p>
            <a:r>
              <a:rPr lang="pt-BR" b="1" smtClean="0">
                <a:hlinkClick r:id="rId4"/>
              </a:rPr>
              <a:t>1 - </a:t>
            </a:r>
            <a:r>
              <a:rPr lang="pt-BR" smtClean="0">
                <a:hlinkClick r:id="rId4"/>
              </a:rPr>
              <a:t>Conceito, Hierarquia e Classificação de Produtos </a:t>
            </a:r>
            <a:endParaRPr lang="pt-BR" smtClean="0"/>
          </a:p>
          <a:p>
            <a:r>
              <a:rPr lang="pt-BR" smtClean="0"/>
              <a:t>     </a:t>
            </a:r>
            <a:r>
              <a:rPr lang="pt-BR" smtClean="0">
                <a:hlinkClick r:id="rId5"/>
              </a:rPr>
              <a:t>Conceito de Produto</a:t>
            </a:r>
            <a:r>
              <a:rPr lang="pt-BR" smtClean="0"/>
              <a:t> </a:t>
            </a:r>
            <a:br>
              <a:rPr lang="pt-BR" smtClean="0"/>
            </a:br>
            <a:r>
              <a:rPr lang="pt-BR" smtClean="0"/>
              <a:t>     </a:t>
            </a:r>
            <a:r>
              <a:rPr lang="pt-BR" smtClean="0">
                <a:hlinkClick r:id="rId6"/>
              </a:rPr>
              <a:t>Hierarquia de Produtos</a:t>
            </a:r>
            <a:r>
              <a:rPr lang="pt-BR" smtClean="0"/>
              <a:t> </a:t>
            </a:r>
            <a:br>
              <a:rPr lang="pt-BR" smtClean="0"/>
            </a:br>
            <a:r>
              <a:rPr lang="pt-BR" smtClean="0"/>
              <a:t>     </a:t>
            </a:r>
            <a:r>
              <a:rPr lang="pt-BR" smtClean="0">
                <a:hlinkClick r:id="rId7"/>
              </a:rPr>
              <a:t>Classificação de Produtos</a:t>
            </a:r>
            <a:r>
              <a:rPr lang="pt-BR" smtClean="0"/>
              <a:t> </a:t>
            </a:r>
            <a:br>
              <a:rPr lang="pt-BR" smtClean="0"/>
            </a:br>
            <a:r>
              <a:rPr lang="pt-BR" smtClean="0"/>
              <a:t>     </a:t>
            </a:r>
            <a:r>
              <a:rPr lang="pt-BR" smtClean="0">
                <a:hlinkClick r:id="rId8"/>
              </a:rPr>
              <a:t>Resumo</a:t>
            </a:r>
            <a:r>
              <a:rPr lang="pt-BR" smtClean="0"/>
              <a:t> </a:t>
            </a:r>
          </a:p>
          <a:p>
            <a:r>
              <a:rPr lang="pt-BR" b="1" smtClean="0">
                <a:hlinkClick r:id="rId4"/>
              </a:rPr>
              <a:t>2 - </a:t>
            </a:r>
            <a:r>
              <a:rPr lang="pt-BR" smtClean="0">
                <a:hlinkClick r:id="rId4"/>
              </a:rPr>
              <a:t>Decisões Estratégicas sobre o Produto </a:t>
            </a:r>
            <a:endParaRPr lang="pt-BR" smtClean="0"/>
          </a:p>
          <a:p>
            <a:r>
              <a:rPr lang="pt-BR" b="1" smtClean="0">
                <a:hlinkClick r:id="rId4"/>
              </a:rPr>
              <a:t>3 -</a:t>
            </a:r>
            <a:r>
              <a:rPr lang="pt-BR" smtClean="0">
                <a:hlinkClick r:id="rId4"/>
              </a:rPr>
              <a:t> Decisões sobre Serviços e Ciclo de vida do Produto </a:t>
            </a:r>
            <a:endParaRPr lang="pt-BR" smtClean="0"/>
          </a:p>
        </p:txBody>
      </p:sp>
      <p:sp>
        <p:nvSpPr>
          <p:cNvPr id="2150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893EAEB-E7D2-4F5A-8E91-CE8A3F595795}" type="slidenum">
              <a:rPr lang="pt-BR" smtClean="0"/>
              <a:pPr eaLnBrk="1" hangingPunct="1"/>
              <a:t>30</a:t>
            </a:fld>
            <a:endParaRPr lang="pt-B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4: </a:t>
            </a:r>
            <a:r>
              <a:rPr lang="pt-BR" smtClean="0"/>
              <a:t>Gerenciamento do Composto de Preço e Distribuição</a:t>
            </a:r>
          </a:p>
          <a:p>
            <a:r>
              <a:rPr lang="pt-BR" b="1" smtClean="0"/>
              <a:t>Módulos</a:t>
            </a:r>
            <a:endParaRPr lang="pt-BR" smtClean="0"/>
          </a:p>
          <a:p>
            <a:r>
              <a:rPr lang="pt-BR" b="1" smtClean="0">
                <a:hlinkClick r:id="rId3"/>
              </a:rPr>
              <a:t>1 -</a:t>
            </a:r>
            <a:r>
              <a:rPr lang="pt-BR" smtClean="0">
                <a:hlinkClick r:id="rId3"/>
              </a:rPr>
              <a:t> Conceitos, Importância e Objetivos dos Preços </a:t>
            </a:r>
            <a:endParaRPr lang="pt-BR" smtClean="0"/>
          </a:p>
          <a:p>
            <a:r>
              <a:rPr lang="pt-BR" smtClean="0"/>
              <a:t>     </a:t>
            </a:r>
            <a:r>
              <a:rPr lang="pt-BR" smtClean="0">
                <a:hlinkClick r:id="rId4"/>
              </a:rPr>
              <a:t>Conceitos de Preços</a:t>
            </a:r>
            <a:r>
              <a:rPr lang="pt-BR" smtClean="0"/>
              <a:t> </a:t>
            </a:r>
            <a:br>
              <a:rPr lang="pt-BR" smtClean="0"/>
            </a:br>
            <a:r>
              <a:rPr lang="pt-BR" smtClean="0"/>
              <a:t>     </a:t>
            </a:r>
            <a:r>
              <a:rPr lang="pt-BR" smtClean="0">
                <a:hlinkClick r:id="rId5"/>
              </a:rPr>
              <a:t>Objetivos de Estabelecimento de Preços</a:t>
            </a:r>
            <a:r>
              <a:rPr lang="pt-BR" smtClean="0"/>
              <a:t> </a:t>
            </a:r>
            <a:br>
              <a:rPr lang="pt-BR" smtClean="0"/>
            </a:br>
            <a:r>
              <a:rPr lang="pt-BR" smtClean="0"/>
              <a:t>     </a:t>
            </a:r>
            <a:r>
              <a:rPr lang="pt-BR" smtClean="0">
                <a:hlinkClick r:id="rId6"/>
              </a:rPr>
              <a:t>Resumo</a:t>
            </a:r>
            <a:r>
              <a:rPr lang="pt-BR" smtClean="0"/>
              <a:t> </a:t>
            </a:r>
          </a:p>
          <a:p>
            <a:r>
              <a:rPr lang="pt-BR" b="1" smtClean="0">
                <a:hlinkClick r:id="rId3"/>
              </a:rPr>
              <a:t>2 -</a:t>
            </a:r>
            <a:r>
              <a:rPr lang="pt-BR" smtClean="0">
                <a:hlinkClick r:id="rId3"/>
              </a:rPr>
              <a:t> Políticas de Preços </a:t>
            </a:r>
            <a:endParaRPr lang="pt-BR" smtClean="0"/>
          </a:p>
          <a:p>
            <a:r>
              <a:rPr lang="pt-BR" b="1" smtClean="0">
                <a:hlinkClick r:id="rId3"/>
              </a:rPr>
              <a:t>3 -</a:t>
            </a:r>
            <a:r>
              <a:rPr lang="pt-BR" smtClean="0">
                <a:hlinkClick r:id="rId3"/>
              </a:rPr>
              <a:t> Abordagens Gerais com Relação ao Preço </a:t>
            </a:r>
            <a:endParaRPr lang="pt-BR" smtClean="0"/>
          </a:p>
          <a:p>
            <a:r>
              <a:rPr lang="pt-BR" b="1" smtClean="0">
                <a:hlinkClick r:id="rId3"/>
              </a:rPr>
              <a:t>4 -</a:t>
            </a:r>
            <a:r>
              <a:rPr lang="pt-BR" smtClean="0">
                <a:hlinkClick r:id="rId3"/>
              </a:rPr>
              <a:t> Conceito e Importância da Distribuição </a:t>
            </a:r>
            <a:endParaRPr lang="pt-BR" smtClean="0"/>
          </a:p>
          <a:p>
            <a:r>
              <a:rPr lang="pt-BR" b="1" smtClean="0">
                <a:hlinkClick r:id="rId3"/>
              </a:rPr>
              <a:t>5 - </a:t>
            </a:r>
            <a:r>
              <a:rPr lang="pt-BR" smtClean="0">
                <a:hlinkClick r:id="rId3"/>
              </a:rPr>
              <a:t>Canais de Distribuição </a:t>
            </a:r>
            <a:endParaRPr lang="pt-BR" smtClean="0"/>
          </a:p>
          <a:p>
            <a:r>
              <a:rPr lang="pt-BR" b="1" smtClean="0">
                <a:hlinkClick r:id="rId3"/>
              </a:rPr>
              <a:t>6 -</a:t>
            </a:r>
            <a:r>
              <a:rPr lang="pt-BR" smtClean="0">
                <a:hlinkClick r:id="rId3"/>
              </a:rPr>
              <a:t> Política de Distribuição </a:t>
            </a:r>
            <a:endParaRPr lang="pt-BR" smtClean="0"/>
          </a:p>
        </p:txBody>
      </p:sp>
      <p:sp>
        <p:nvSpPr>
          <p:cNvPr id="21606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3DD1228-5CF4-40B1-8BFD-74DE149EBE68}" type="slidenum">
              <a:rPr lang="pt-BR" smtClean="0"/>
              <a:pPr eaLnBrk="1" hangingPunct="1"/>
              <a:t>31</a:t>
            </a:fld>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201 -  PROCESSO DECISÓRIO E CRIATIVIDADE</a:t>
            </a:r>
            <a:endParaRPr lang="pt-BR" smtClean="0"/>
          </a:p>
          <a:p>
            <a:r>
              <a:rPr lang="pt-BR" b="1" smtClean="0"/>
              <a:t> </a:t>
            </a:r>
            <a:endParaRPr lang="pt-BR" smtClean="0"/>
          </a:p>
          <a:p>
            <a:r>
              <a:rPr lang="pt-BR" b="1" smtClean="0"/>
              <a:t>Objetivo</a:t>
            </a:r>
            <a:endParaRPr lang="pt-BR" smtClean="0"/>
          </a:p>
          <a:p>
            <a:r>
              <a:rPr lang="pt-BR" smtClean="0"/>
              <a:t>Compreender a influência da experiência pessoal no processo decisório, aumentar a eficácia das decisões lógicas, utilizar a criatividade nas decisões complexas, recordar as principais teorias motivacionais, considerar o componente emocional do trabalho, conhecer a teoria do valor para o cliente. Analisar os problemas das reuniões convencionais, desbloquear as principais barreiras à criatividade, conhecer as fases do processo criativo, utilizar as principais técnicas de reuniões interativas. Conceituar pacote de valor, analisar ciclos de serviços, determinar os componentes do valor, considerar os bloqueios culturais, conhecer a experiência japonesa considerando valor para o cliente, utilizar os critérios de avaliação de processo.</a:t>
            </a:r>
          </a:p>
          <a:p>
            <a:r>
              <a:rPr lang="pt-BR" b="1" smtClean="0"/>
              <a:t> </a:t>
            </a:r>
            <a:endParaRPr lang="pt-BR" smtClean="0"/>
          </a:p>
          <a:p>
            <a:r>
              <a:rPr lang="pt-BR" b="1" smtClean="0"/>
              <a:t>UNIDADES</a:t>
            </a:r>
            <a:endParaRPr lang="pt-BR" smtClean="0"/>
          </a:p>
          <a:p>
            <a:r>
              <a:rPr lang="pt-BR" smtClean="0"/>
              <a:t> </a:t>
            </a:r>
          </a:p>
          <a:p>
            <a:r>
              <a:rPr lang="pt-BR" smtClean="0"/>
              <a:t>Bases Psicológicas</a:t>
            </a:r>
          </a:p>
          <a:p>
            <a:r>
              <a:rPr lang="pt-BR" smtClean="0"/>
              <a:t>Coordenação do Trabalho em Grupo</a:t>
            </a:r>
          </a:p>
          <a:p>
            <a:r>
              <a:rPr lang="pt-BR" smtClean="0"/>
              <a:t>Ênfase no Cliente</a:t>
            </a:r>
          </a:p>
        </p:txBody>
      </p:sp>
      <p:sp>
        <p:nvSpPr>
          <p:cNvPr id="1894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0C4753F-4671-479A-BB3A-A14459130C93}" type="slidenum">
              <a:rPr lang="pt-BR" smtClean="0"/>
              <a:pPr eaLnBrk="1" hangingPunct="1"/>
              <a:t>4</a:t>
            </a:fld>
            <a:endParaRPr lang="pt-B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5: </a:t>
            </a:r>
            <a:r>
              <a:rPr lang="pt-BR" smtClean="0"/>
              <a:t>Gerenciamento do Composto Promocional</a:t>
            </a:r>
          </a:p>
          <a:p>
            <a:r>
              <a:rPr lang="pt-BR" b="1" smtClean="0"/>
              <a:t>Módulos</a:t>
            </a:r>
            <a:endParaRPr lang="pt-BR" smtClean="0"/>
          </a:p>
          <a:p>
            <a:r>
              <a:rPr lang="pt-BR" b="1" smtClean="0">
                <a:hlinkClick r:id="rId3"/>
              </a:rPr>
              <a:t>1 - </a:t>
            </a:r>
            <a:r>
              <a:rPr lang="pt-BR" smtClean="0">
                <a:hlinkClick r:id="rId3"/>
              </a:rPr>
              <a:t>Comunicação em Marketing </a:t>
            </a:r>
            <a:endParaRPr lang="pt-BR" smtClean="0"/>
          </a:p>
          <a:p>
            <a:r>
              <a:rPr lang="pt-BR" smtClean="0"/>
              <a:t>     </a:t>
            </a:r>
            <a:r>
              <a:rPr lang="pt-BR" smtClean="0">
                <a:hlinkClick r:id="rId4"/>
              </a:rPr>
              <a:t>Objetivos da Comunicação</a:t>
            </a:r>
            <a:r>
              <a:rPr lang="pt-BR" smtClean="0"/>
              <a:t> </a:t>
            </a:r>
            <a:br>
              <a:rPr lang="pt-BR" smtClean="0"/>
            </a:br>
            <a:r>
              <a:rPr lang="pt-BR" smtClean="0"/>
              <a:t>     </a:t>
            </a:r>
            <a:r>
              <a:rPr lang="pt-BR" smtClean="0">
                <a:hlinkClick r:id="rId5"/>
              </a:rPr>
              <a:t>Atividades de Comunicação</a:t>
            </a:r>
            <a:r>
              <a:rPr lang="pt-BR" smtClean="0"/>
              <a:t> </a:t>
            </a:r>
            <a:br>
              <a:rPr lang="pt-BR" smtClean="0"/>
            </a:br>
            <a:r>
              <a:rPr lang="pt-BR" smtClean="0"/>
              <a:t>     </a:t>
            </a:r>
            <a:r>
              <a:rPr lang="pt-BR" smtClean="0">
                <a:hlinkClick r:id="rId6"/>
              </a:rPr>
              <a:t>Resumo</a:t>
            </a:r>
            <a:r>
              <a:rPr lang="pt-BR" smtClean="0"/>
              <a:t> </a:t>
            </a:r>
          </a:p>
          <a:p>
            <a:r>
              <a:rPr lang="pt-BR" b="1" smtClean="0">
                <a:hlinkClick r:id="rId3"/>
              </a:rPr>
              <a:t>2 - </a:t>
            </a:r>
            <a:r>
              <a:rPr lang="pt-BR" smtClean="0">
                <a:hlinkClick r:id="rId3"/>
              </a:rPr>
              <a:t>Promoção com Estratégia de Marketing </a:t>
            </a:r>
            <a:endParaRPr lang="pt-BR" smtClean="0"/>
          </a:p>
        </p:txBody>
      </p:sp>
      <p:sp>
        <p:nvSpPr>
          <p:cNvPr id="21709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B995D4D-7D4A-4C31-997F-993BB20479AE}" type="slidenum">
              <a:rPr lang="pt-BR" smtClean="0"/>
              <a:pPr eaLnBrk="1" hangingPunct="1"/>
              <a:t>32</a:t>
            </a:fld>
            <a:endParaRPr lang="pt-B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21811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1DC16E4-2742-4E50-93E0-DC4E612E5C65}" type="slidenum">
              <a:rPr lang="pt-BR" smtClean="0"/>
              <a:pPr eaLnBrk="1" hangingPunct="1"/>
              <a:t>33</a:t>
            </a:fld>
            <a:endParaRPr lang="pt-B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a:t>
            </a:r>
            <a:r>
              <a:rPr lang="pt-BR" smtClean="0"/>
              <a:t>Caracterização do Trabalho Gerencial</a:t>
            </a:r>
          </a:p>
          <a:p>
            <a:r>
              <a:rPr lang="pt-BR" b="1" smtClean="0"/>
              <a:t>Módulos</a:t>
            </a:r>
            <a:endParaRPr lang="pt-BR" smtClean="0"/>
          </a:p>
          <a:p>
            <a:r>
              <a:rPr lang="pt-BR" b="1" smtClean="0">
                <a:hlinkClick r:id="rId3"/>
              </a:rPr>
              <a:t>1 -</a:t>
            </a:r>
            <a:r>
              <a:rPr lang="pt-BR" smtClean="0">
                <a:hlinkClick r:id="rId3"/>
              </a:rPr>
              <a:t> O que é administrar </a:t>
            </a:r>
            <a:endParaRPr lang="pt-BR" smtClean="0"/>
          </a:p>
          <a:p>
            <a:r>
              <a:rPr lang="pt-BR" smtClean="0"/>
              <a:t>     </a:t>
            </a:r>
            <a:r>
              <a:rPr lang="pt-BR" smtClean="0">
                <a:hlinkClick r:id="rId4"/>
              </a:rPr>
              <a:t>A Evolução da gerência</a:t>
            </a:r>
            <a:r>
              <a:rPr lang="pt-BR" smtClean="0"/>
              <a:t> </a:t>
            </a:r>
            <a:br>
              <a:rPr lang="pt-BR" smtClean="0"/>
            </a:br>
            <a:r>
              <a:rPr lang="pt-BR" smtClean="0"/>
              <a:t>     </a:t>
            </a:r>
            <a:r>
              <a:rPr lang="pt-BR" smtClean="0">
                <a:hlinkClick r:id="rId5"/>
              </a:rPr>
              <a:t>Pensamento tradicional X sistêmico</a:t>
            </a:r>
            <a:r>
              <a:rPr lang="pt-BR" smtClean="0"/>
              <a:t> </a:t>
            </a:r>
            <a:br>
              <a:rPr lang="pt-BR" smtClean="0"/>
            </a:br>
            <a:r>
              <a:rPr lang="pt-BR" smtClean="0"/>
              <a:t>     </a:t>
            </a:r>
            <a:r>
              <a:rPr lang="pt-BR" smtClean="0">
                <a:hlinkClick r:id="rId6"/>
              </a:rPr>
              <a:t>Características do trabalho gerencial</a:t>
            </a:r>
            <a:r>
              <a:rPr lang="pt-BR" smtClean="0"/>
              <a:t> </a:t>
            </a:r>
            <a:br>
              <a:rPr lang="pt-BR" smtClean="0"/>
            </a:br>
            <a:r>
              <a:rPr lang="pt-BR" smtClean="0"/>
              <a:t>     </a:t>
            </a:r>
            <a:r>
              <a:rPr lang="pt-BR" smtClean="0">
                <a:hlinkClick r:id="rId7"/>
              </a:rPr>
              <a:t>Resumo</a:t>
            </a:r>
            <a:r>
              <a:rPr lang="pt-BR" smtClean="0"/>
              <a:t> </a:t>
            </a:r>
          </a:p>
          <a:p>
            <a:r>
              <a:rPr lang="pt-BR" b="1" smtClean="0">
                <a:hlinkClick r:id="rId3"/>
              </a:rPr>
              <a:t>2 -</a:t>
            </a:r>
            <a:r>
              <a:rPr lang="pt-BR" smtClean="0">
                <a:hlinkClick r:id="rId3"/>
              </a:rPr>
              <a:t> O que fazem os administradores </a:t>
            </a:r>
            <a:endParaRPr lang="pt-BR" smtClean="0"/>
          </a:p>
        </p:txBody>
      </p:sp>
      <p:sp>
        <p:nvSpPr>
          <p:cNvPr id="21914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B2294D1-846E-422E-B80A-B0BABF24ADF2}" type="slidenum">
              <a:rPr lang="pt-BR" smtClean="0"/>
              <a:pPr eaLnBrk="1" hangingPunct="1"/>
              <a:t>34</a:t>
            </a:fld>
            <a:endParaRPr lang="pt-B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a:t>
            </a:r>
            <a:r>
              <a:rPr lang="pt-BR" smtClean="0"/>
              <a:t>Planejamento</a:t>
            </a:r>
          </a:p>
          <a:p>
            <a:r>
              <a:rPr lang="pt-BR" b="1" smtClean="0"/>
              <a:t>Módulos</a:t>
            </a:r>
            <a:endParaRPr lang="pt-BR" smtClean="0"/>
          </a:p>
          <a:p>
            <a:r>
              <a:rPr lang="pt-BR" b="1" smtClean="0">
                <a:hlinkClick r:id="rId3"/>
              </a:rPr>
              <a:t>1 - </a:t>
            </a:r>
            <a:r>
              <a:rPr lang="pt-BR" smtClean="0">
                <a:hlinkClick r:id="rId3"/>
              </a:rPr>
              <a:t>O poder da previsibilidade </a:t>
            </a:r>
            <a:endParaRPr lang="pt-BR" smtClean="0"/>
          </a:p>
          <a:p>
            <a:r>
              <a:rPr lang="pt-BR" smtClean="0"/>
              <a:t>     </a:t>
            </a:r>
            <a:r>
              <a:rPr lang="pt-BR" smtClean="0">
                <a:hlinkClick r:id="rId4"/>
              </a:rPr>
              <a:t>Previsibilidade</a:t>
            </a:r>
            <a:r>
              <a:rPr lang="pt-BR" smtClean="0"/>
              <a:t> </a:t>
            </a:r>
            <a:br>
              <a:rPr lang="pt-BR" smtClean="0"/>
            </a:br>
            <a:r>
              <a:rPr lang="pt-BR" smtClean="0"/>
              <a:t>     </a:t>
            </a:r>
            <a:r>
              <a:rPr lang="pt-BR" smtClean="0">
                <a:hlinkClick r:id="rId5"/>
              </a:rPr>
              <a:t>Visão e vantagem competitiva</a:t>
            </a:r>
            <a:r>
              <a:rPr lang="pt-BR" smtClean="0"/>
              <a:t> </a:t>
            </a:r>
            <a:br>
              <a:rPr lang="pt-BR" smtClean="0"/>
            </a:br>
            <a:r>
              <a:rPr lang="pt-BR" smtClean="0"/>
              <a:t>     </a:t>
            </a:r>
            <a:r>
              <a:rPr lang="pt-BR" smtClean="0">
                <a:hlinkClick r:id="rId6"/>
              </a:rPr>
              <a:t>Competências Essenciais</a:t>
            </a:r>
            <a:r>
              <a:rPr lang="pt-BR" smtClean="0"/>
              <a:t> </a:t>
            </a:r>
            <a:br>
              <a:rPr lang="pt-BR" smtClean="0"/>
            </a:br>
            <a:r>
              <a:rPr lang="pt-BR" smtClean="0"/>
              <a:t>     </a:t>
            </a:r>
            <a:r>
              <a:rPr lang="pt-BR" smtClean="0">
                <a:hlinkClick r:id="rId7"/>
              </a:rPr>
              <a:t>Resumo</a:t>
            </a:r>
            <a:r>
              <a:rPr lang="pt-BR" smtClean="0"/>
              <a:t> </a:t>
            </a:r>
          </a:p>
          <a:p>
            <a:r>
              <a:rPr lang="pt-BR" b="1" smtClean="0">
                <a:hlinkClick r:id="rId3"/>
              </a:rPr>
              <a:t>2 - </a:t>
            </a:r>
            <a:r>
              <a:rPr lang="pt-BR" smtClean="0">
                <a:hlinkClick r:id="rId3"/>
              </a:rPr>
              <a:t>A função Planejamento </a:t>
            </a:r>
            <a:endParaRPr lang="pt-BR" smtClean="0"/>
          </a:p>
          <a:p>
            <a:r>
              <a:rPr lang="pt-BR" b="1" smtClean="0">
                <a:hlinkClick r:id="rId3"/>
              </a:rPr>
              <a:t>3 -</a:t>
            </a:r>
            <a:r>
              <a:rPr lang="pt-BR" smtClean="0">
                <a:hlinkClick r:id="rId3"/>
              </a:rPr>
              <a:t> Planos estratégicos </a:t>
            </a:r>
            <a:endParaRPr lang="pt-BR" smtClean="0"/>
          </a:p>
          <a:p>
            <a:r>
              <a:rPr lang="pt-BR" b="1" smtClean="0">
                <a:hlinkClick r:id="rId3"/>
              </a:rPr>
              <a:t>4 -</a:t>
            </a:r>
            <a:r>
              <a:rPr lang="pt-BR" smtClean="0">
                <a:hlinkClick r:id="rId3"/>
              </a:rPr>
              <a:t> Planos Táticos e Operacionais </a:t>
            </a:r>
            <a:endParaRPr lang="pt-BR" smtClean="0"/>
          </a:p>
        </p:txBody>
      </p:sp>
      <p:sp>
        <p:nvSpPr>
          <p:cNvPr id="22016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82C98AE-AB98-4DE3-BA6C-F20A3A1366A2}" type="slidenum">
              <a:rPr lang="pt-BR" smtClean="0"/>
              <a:pPr eaLnBrk="1" hangingPunct="1"/>
              <a:t>35</a:t>
            </a:fld>
            <a:endParaRPr lang="pt-B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3: </a:t>
            </a:r>
            <a:r>
              <a:rPr lang="pt-BR" smtClean="0"/>
              <a:t>Organização</a:t>
            </a:r>
          </a:p>
          <a:p>
            <a:r>
              <a:rPr lang="pt-BR" b="1" smtClean="0"/>
              <a:t>Módulos</a:t>
            </a:r>
            <a:endParaRPr lang="pt-BR" smtClean="0"/>
          </a:p>
          <a:p>
            <a:r>
              <a:rPr lang="pt-BR" b="1" smtClean="0">
                <a:hlinkClick r:id="rId3"/>
              </a:rPr>
              <a:t>1 - </a:t>
            </a:r>
            <a:r>
              <a:rPr lang="pt-BR" smtClean="0">
                <a:hlinkClick r:id="rId3"/>
              </a:rPr>
              <a:t>Desenho Organizacional </a:t>
            </a:r>
            <a:endParaRPr lang="pt-BR" smtClean="0"/>
          </a:p>
          <a:p>
            <a:r>
              <a:rPr lang="pt-BR" smtClean="0"/>
              <a:t>     </a:t>
            </a:r>
            <a:r>
              <a:rPr lang="pt-BR" smtClean="0">
                <a:hlinkClick r:id="rId4"/>
              </a:rPr>
              <a:t>O desenho organizacional</a:t>
            </a:r>
            <a:r>
              <a:rPr lang="pt-BR" smtClean="0"/>
              <a:t> </a:t>
            </a:r>
            <a:br>
              <a:rPr lang="pt-BR" smtClean="0"/>
            </a:br>
            <a:r>
              <a:rPr lang="pt-BR" smtClean="0"/>
              <a:t>     </a:t>
            </a:r>
            <a:r>
              <a:rPr lang="pt-BR" smtClean="0">
                <a:hlinkClick r:id="rId5"/>
              </a:rPr>
              <a:t>Projetando a estrutura</a:t>
            </a:r>
            <a:r>
              <a:rPr lang="pt-BR" smtClean="0"/>
              <a:t> </a:t>
            </a:r>
            <a:br>
              <a:rPr lang="pt-BR" smtClean="0"/>
            </a:br>
            <a:r>
              <a:rPr lang="pt-BR" smtClean="0"/>
              <a:t>     </a:t>
            </a:r>
            <a:r>
              <a:rPr lang="pt-BR" smtClean="0">
                <a:hlinkClick r:id="rId6"/>
              </a:rPr>
              <a:t>Teorias do desenho</a:t>
            </a:r>
            <a:r>
              <a:rPr lang="pt-BR" smtClean="0"/>
              <a:t> </a:t>
            </a:r>
            <a:br>
              <a:rPr lang="pt-BR" smtClean="0"/>
            </a:br>
            <a:r>
              <a:rPr lang="pt-BR" smtClean="0"/>
              <a:t>     </a:t>
            </a:r>
            <a:r>
              <a:rPr lang="pt-BR" smtClean="0">
                <a:hlinkClick r:id="rId7"/>
              </a:rPr>
              <a:t>Adaptando a Estrutura ao Meio Ambiente</a:t>
            </a:r>
            <a:r>
              <a:rPr lang="pt-BR" smtClean="0"/>
              <a:t> </a:t>
            </a:r>
            <a:br>
              <a:rPr lang="pt-BR" smtClean="0"/>
            </a:br>
            <a:r>
              <a:rPr lang="pt-BR" smtClean="0"/>
              <a:t>     </a:t>
            </a:r>
            <a:r>
              <a:rPr lang="pt-BR" smtClean="0">
                <a:hlinkClick r:id="rId8"/>
              </a:rPr>
              <a:t>Resumo</a:t>
            </a:r>
            <a:r>
              <a:rPr lang="pt-BR" smtClean="0"/>
              <a:t> </a:t>
            </a:r>
          </a:p>
          <a:p>
            <a:r>
              <a:rPr lang="pt-BR" b="1" smtClean="0">
                <a:hlinkClick r:id="rId3"/>
              </a:rPr>
              <a:t>2 - </a:t>
            </a:r>
            <a:r>
              <a:rPr lang="pt-BR" smtClean="0">
                <a:hlinkClick r:id="rId3"/>
              </a:rPr>
              <a:t>Processo de Estruturação </a:t>
            </a:r>
            <a:endParaRPr lang="pt-BR" smtClean="0"/>
          </a:p>
          <a:p>
            <a:r>
              <a:rPr lang="pt-BR" b="1" smtClean="0">
                <a:hlinkClick r:id="rId3"/>
              </a:rPr>
              <a:t>3 - </a:t>
            </a:r>
            <a:r>
              <a:rPr lang="pt-BR" smtClean="0">
                <a:hlinkClick r:id="rId3"/>
              </a:rPr>
              <a:t>Tipos de Estrutura</a:t>
            </a:r>
            <a:r>
              <a:rPr lang="pt-BR" b="1" smtClean="0">
                <a:hlinkClick r:id="rId3"/>
              </a:rPr>
              <a:t> </a:t>
            </a:r>
            <a:endParaRPr lang="pt-BR" smtClean="0"/>
          </a:p>
          <a:p>
            <a:r>
              <a:rPr lang="pt-BR" b="1" smtClean="0">
                <a:hlinkClick r:id="rId3"/>
              </a:rPr>
              <a:t>4 -</a:t>
            </a:r>
            <a:r>
              <a:rPr lang="pt-BR" smtClean="0">
                <a:hlinkClick r:id="rId3"/>
              </a:rPr>
              <a:t> Coordenação </a:t>
            </a:r>
            <a:endParaRPr lang="pt-BR" smtClean="0"/>
          </a:p>
        </p:txBody>
      </p:sp>
      <p:sp>
        <p:nvSpPr>
          <p:cNvPr id="22118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DDFC0CD-7B61-48F3-AD64-692A8F853890}" type="slidenum">
              <a:rPr lang="pt-BR" smtClean="0"/>
              <a:pPr eaLnBrk="1" hangingPunct="1"/>
              <a:t>36</a:t>
            </a:fld>
            <a:endParaRPr lang="pt-B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4: </a:t>
            </a:r>
            <a:r>
              <a:rPr lang="pt-BR" smtClean="0"/>
              <a:t>Direção</a:t>
            </a:r>
          </a:p>
          <a:p>
            <a:r>
              <a:rPr lang="pt-BR" b="1" smtClean="0"/>
              <a:t>Módulos</a:t>
            </a:r>
            <a:endParaRPr lang="pt-BR" smtClean="0"/>
          </a:p>
          <a:p>
            <a:r>
              <a:rPr lang="pt-BR" b="1" smtClean="0">
                <a:hlinkClick r:id="rId3"/>
              </a:rPr>
              <a:t>1 - </a:t>
            </a:r>
            <a:r>
              <a:rPr lang="pt-BR" smtClean="0">
                <a:hlinkClick r:id="rId3"/>
              </a:rPr>
              <a:t>A Função Direção </a:t>
            </a:r>
            <a:endParaRPr lang="pt-BR" smtClean="0"/>
          </a:p>
          <a:p>
            <a:r>
              <a:rPr lang="pt-BR" smtClean="0"/>
              <a:t>     </a:t>
            </a:r>
            <a:r>
              <a:rPr lang="pt-BR" smtClean="0">
                <a:hlinkClick r:id="rId4"/>
              </a:rPr>
              <a:t>A função Direção</a:t>
            </a:r>
            <a:r>
              <a:rPr lang="pt-BR" smtClean="0"/>
              <a:t> </a:t>
            </a:r>
            <a:br>
              <a:rPr lang="pt-BR" smtClean="0"/>
            </a:br>
            <a:r>
              <a:rPr lang="pt-BR" smtClean="0"/>
              <a:t>     </a:t>
            </a:r>
            <a:r>
              <a:rPr lang="pt-BR" smtClean="0">
                <a:hlinkClick r:id="rId5"/>
              </a:rPr>
              <a:t>Poder, legitimidade e Autoridade</a:t>
            </a:r>
            <a:r>
              <a:rPr lang="pt-BR" smtClean="0"/>
              <a:t> </a:t>
            </a:r>
            <a:br>
              <a:rPr lang="pt-BR" smtClean="0"/>
            </a:br>
            <a:r>
              <a:rPr lang="pt-BR" smtClean="0"/>
              <a:t>     </a:t>
            </a:r>
            <a:r>
              <a:rPr lang="pt-BR" smtClean="0">
                <a:hlinkClick r:id="rId6"/>
              </a:rPr>
              <a:t>Motivação</a:t>
            </a:r>
            <a:r>
              <a:rPr lang="pt-BR" smtClean="0"/>
              <a:t> </a:t>
            </a:r>
            <a:br>
              <a:rPr lang="pt-BR" smtClean="0"/>
            </a:br>
            <a:r>
              <a:rPr lang="pt-BR" smtClean="0"/>
              <a:t>     </a:t>
            </a:r>
            <a:r>
              <a:rPr lang="pt-BR" smtClean="0">
                <a:hlinkClick r:id="rId7"/>
              </a:rPr>
              <a:t>Poder, afiliação e realização</a:t>
            </a:r>
            <a:r>
              <a:rPr lang="pt-BR" smtClean="0"/>
              <a:t> </a:t>
            </a:r>
            <a:br>
              <a:rPr lang="pt-BR" smtClean="0"/>
            </a:br>
            <a:r>
              <a:rPr lang="pt-BR" smtClean="0"/>
              <a:t>     </a:t>
            </a:r>
            <a:r>
              <a:rPr lang="pt-BR" smtClean="0">
                <a:hlinkClick r:id="rId8"/>
              </a:rPr>
              <a:t>Teoria da expectativa</a:t>
            </a:r>
            <a:r>
              <a:rPr lang="pt-BR" smtClean="0"/>
              <a:t> </a:t>
            </a:r>
            <a:br>
              <a:rPr lang="pt-BR" smtClean="0"/>
            </a:br>
            <a:r>
              <a:rPr lang="pt-BR" smtClean="0"/>
              <a:t>     </a:t>
            </a:r>
            <a:r>
              <a:rPr lang="pt-BR" smtClean="0">
                <a:hlinkClick r:id="rId9"/>
              </a:rPr>
              <a:t>Resumo</a:t>
            </a:r>
            <a:r>
              <a:rPr lang="pt-BR" smtClean="0"/>
              <a:t> </a:t>
            </a:r>
          </a:p>
          <a:p>
            <a:r>
              <a:rPr lang="pt-BR" b="1" smtClean="0">
                <a:hlinkClick r:id="rId3"/>
              </a:rPr>
              <a:t>2 - </a:t>
            </a:r>
            <a:r>
              <a:rPr lang="pt-BR" smtClean="0">
                <a:hlinkClick r:id="rId3"/>
              </a:rPr>
              <a:t>Comunicação Gerencial </a:t>
            </a:r>
            <a:endParaRPr lang="pt-BR" smtClean="0"/>
          </a:p>
          <a:p>
            <a:r>
              <a:rPr lang="pt-BR" b="1" smtClean="0">
                <a:hlinkClick r:id="rId3"/>
              </a:rPr>
              <a:t>3 -</a:t>
            </a:r>
            <a:r>
              <a:rPr lang="pt-BR" smtClean="0">
                <a:hlinkClick r:id="rId3"/>
              </a:rPr>
              <a:t> A Evolução da Liderança </a:t>
            </a:r>
            <a:endParaRPr lang="pt-BR" smtClean="0"/>
          </a:p>
          <a:p>
            <a:r>
              <a:rPr lang="pt-BR" b="1" smtClean="0">
                <a:hlinkClick r:id="rId3"/>
              </a:rPr>
              <a:t>4 - </a:t>
            </a:r>
            <a:r>
              <a:rPr lang="pt-BR" smtClean="0">
                <a:hlinkClick r:id="rId3"/>
              </a:rPr>
              <a:t>A Liderança Contemporânea </a:t>
            </a:r>
            <a:endParaRPr lang="pt-BR" smtClean="0"/>
          </a:p>
        </p:txBody>
      </p:sp>
      <p:sp>
        <p:nvSpPr>
          <p:cNvPr id="22221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193E7D5-F6EE-43A9-A4B0-8B80A3882A7A}" type="slidenum">
              <a:rPr lang="pt-BR" smtClean="0"/>
              <a:pPr eaLnBrk="1" hangingPunct="1"/>
              <a:t>37</a:t>
            </a:fld>
            <a:endParaRPr lang="pt-B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5: </a:t>
            </a:r>
            <a:r>
              <a:rPr lang="pt-BR" smtClean="0"/>
              <a:t>Controle</a:t>
            </a:r>
          </a:p>
          <a:p>
            <a:r>
              <a:rPr lang="pt-BR" b="1" smtClean="0"/>
              <a:t>Módulos</a:t>
            </a:r>
            <a:endParaRPr lang="pt-BR" smtClean="0"/>
          </a:p>
          <a:p>
            <a:r>
              <a:rPr lang="pt-BR" b="1" smtClean="0">
                <a:hlinkClick r:id="rId3"/>
              </a:rPr>
              <a:t>1 -</a:t>
            </a:r>
            <a:r>
              <a:rPr lang="pt-BR" smtClean="0">
                <a:hlinkClick r:id="rId3"/>
              </a:rPr>
              <a:t> A função Controle </a:t>
            </a:r>
            <a:endParaRPr lang="pt-BR" smtClean="0"/>
          </a:p>
          <a:p>
            <a:r>
              <a:rPr lang="pt-BR" smtClean="0"/>
              <a:t>     </a:t>
            </a:r>
            <a:r>
              <a:rPr lang="pt-BR" smtClean="0">
                <a:hlinkClick r:id="rId4"/>
              </a:rPr>
              <a:t>O controle e a visão sistêmica</a:t>
            </a:r>
            <a:r>
              <a:rPr lang="pt-BR" smtClean="0"/>
              <a:t> </a:t>
            </a:r>
            <a:br>
              <a:rPr lang="pt-BR" smtClean="0"/>
            </a:br>
            <a:r>
              <a:rPr lang="pt-BR" smtClean="0"/>
              <a:t>     </a:t>
            </a:r>
            <a:r>
              <a:rPr lang="pt-BR" smtClean="0">
                <a:hlinkClick r:id="rId5"/>
              </a:rPr>
              <a:t>Definição e Objetivos do controle</a:t>
            </a:r>
            <a:r>
              <a:rPr lang="pt-BR" smtClean="0"/>
              <a:t> </a:t>
            </a:r>
            <a:br>
              <a:rPr lang="pt-BR" smtClean="0"/>
            </a:br>
            <a:r>
              <a:rPr lang="pt-BR" smtClean="0"/>
              <a:t>     </a:t>
            </a:r>
            <a:r>
              <a:rPr lang="pt-BR" smtClean="0">
                <a:hlinkClick r:id="rId6"/>
              </a:rPr>
              <a:t>Fases do controle</a:t>
            </a:r>
            <a:r>
              <a:rPr lang="pt-BR" smtClean="0"/>
              <a:t> </a:t>
            </a:r>
            <a:br>
              <a:rPr lang="pt-BR" smtClean="0"/>
            </a:br>
            <a:r>
              <a:rPr lang="pt-BR" smtClean="0"/>
              <a:t>     </a:t>
            </a:r>
            <a:r>
              <a:rPr lang="pt-BR" smtClean="0">
                <a:hlinkClick r:id="rId7"/>
              </a:rPr>
              <a:t>O Processo de controle</a:t>
            </a:r>
            <a:r>
              <a:rPr lang="pt-BR" smtClean="0"/>
              <a:t> </a:t>
            </a:r>
            <a:br>
              <a:rPr lang="pt-BR" smtClean="0"/>
            </a:br>
            <a:r>
              <a:rPr lang="pt-BR" smtClean="0"/>
              <a:t>     </a:t>
            </a:r>
            <a:r>
              <a:rPr lang="pt-BR" smtClean="0">
                <a:hlinkClick r:id="rId8"/>
              </a:rPr>
              <a:t>Fatores Humanos no Processo de Controle</a:t>
            </a:r>
            <a:r>
              <a:rPr lang="pt-BR" smtClean="0"/>
              <a:t> </a:t>
            </a:r>
            <a:br>
              <a:rPr lang="pt-BR" smtClean="0"/>
            </a:br>
            <a:r>
              <a:rPr lang="pt-BR" smtClean="0"/>
              <a:t>     </a:t>
            </a:r>
            <a:r>
              <a:rPr lang="pt-BR" smtClean="0">
                <a:hlinkClick r:id="rId9"/>
              </a:rPr>
              <a:t>O Controle e as demais funções</a:t>
            </a:r>
            <a:r>
              <a:rPr lang="pt-BR" smtClean="0"/>
              <a:t> </a:t>
            </a:r>
            <a:br>
              <a:rPr lang="pt-BR" smtClean="0"/>
            </a:br>
            <a:r>
              <a:rPr lang="pt-BR" smtClean="0"/>
              <a:t>     </a:t>
            </a:r>
            <a:r>
              <a:rPr lang="pt-BR" smtClean="0">
                <a:hlinkClick r:id="rId10"/>
              </a:rPr>
              <a:t>Resumo</a:t>
            </a:r>
            <a:r>
              <a:rPr lang="pt-BR" smtClean="0"/>
              <a:t> </a:t>
            </a:r>
          </a:p>
          <a:p>
            <a:r>
              <a:rPr lang="pt-BR" b="1" smtClean="0">
                <a:hlinkClick r:id="rId3"/>
              </a:rPr>
              <a:t>2 - </a:t>
            </a:r>
            <a:r>
              <a:rPr lang="pt-BR" smtClean="0">
                <a:hlinkClick r:id="rId3"/>
              </a:rPr>
              <a:t>Característica do Controle </a:t>
            </a:r>
            <a:endParaRPr lang="pt-BR" smtClean="0"/>
          </a:p>
          <a:p>
            <a:r>
              <a:rPr lang="pt-BR" b="1" smtClean="0">
                <a:hlinkClick r:id="rId3"/>
              </a:rPr>
              <a:t>3 - </a:t>
            </a:r>
            <a:r>
              <a:rPr lang="pt-BR" smtClean="0">
                <a:hlinkClick r:id="rId3"/>
              </a:rPr>
              <a:t>Controle estratégico </a:t>
            </a:r>
            <a:endParaRPr lang="pt-BR" smtClean="0"/>
          </a:p>
        </p:txBody>
      </p:sp>
      <p:sp>
        <p:nvSpPr>
          <p:cNvPr id="22323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7B86DF-7B78-4BA6-8DE3-33DACEEA91A5}" type="slidenum">
              <a:rPr lang="pt-BR" smtClean="0"/>
              <a:pPr eaLnBrk="1" hangingPunct="1"/>
              <a:t>38</a:t>
            </a:fld>
            <a:endParaRPr lang="pt-B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22426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F68A006-63B4-4D7F-B422-3D76E4C4C7BB}" type="slidenum">
              <a:rPr lang="pt-BR" smtClean="0"/>
              <a:pPr eaLnBrk="1" hangingPunct="1"/>
              <a:t>39</a:t>
            </a:fld>
            <a:endParaRPr lang="pt-B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a:t>
            </a:r>
            <a:r>
              <a:rPr lang="pt-BR" smtClean="0"/>
              <a:t>A Psicologia como Ciência</a:t>
            </a:r>
          </a:p>
          <a:p>
            <a:r>
              <a:rPr lang="pt-BR" b="1" smtClean="0"/>
              <a:t>Módulos</a:t>
            </a:r>
            <a:endParaRPr lang="pt-BR" smtClean="0"/>
          </a:p>
          <a:p>
            <a:r>
              <a:rPr lang="pt-BR" b="1" smtClean="0">
                <a:hlinkClick r:id="rId3"/>
              </a:rPr>
              <a:t>1 - </a:t>
            </a:r>
            <a:r>
              <a:rPr lang="pt-BR" smtClean="0">
                <a:hlinkClick r:id="rId3"/>
              </a:rPr>
              <a:t>Psicologia e o Mundo científico </a:t>
            </a:r>
            <a:endParaRPr lang="pt-BR" smtClean="0"/>
          </a:p>
          <a:p>
            <a:r>
              <a:rPr lang="pt-BR" smtClean="0"/>
              <a:t>      </a:t>
            </a:r>
            <a:r>
              <a:rPr lang="pt-BR" smtClean="0">
                <a:hlinkClick r:id="rId4"/>
              </a:rPr>
              <a:t>Ciência, Psicologia e Senso Comum</a:t>
            </a:r>
            <a:r>
              <a:rPr lang="pt-BR" smtClean="0"/>
              <a:t> </a:t>
            </a:r>
            <a:br>
              <a:rPr lang="pt-BR" smtClean="0"/>
            </a:br>
            <a:r>
              <a:rPr lang="pt-BR" smtClean="0"/>
              <a:t>     </a:t>
            </a:r>
            <a:r>
              <a:rPr lang="pt-BR" smtClean="0">
                <a:hlinkClick r:id="rId5"/>
              </a:rPr>
              <a:t>Principais Métodos de Pesquisa em Psicologia</a:t>
            </a:r>
            <a:r>
              <a:rPr lang="pt-BR" smtClean="0"/>
              <a:t> </a:t>
            </a:r>
            <a:br>
              <a:rPr lang="pt-BR" smtClean="0"/>
            </a:br>
            <a:r>
              <a:rPr lang="pt-BR" smtClean="0"/>
              <a:t>     </a:t>
            </a:r>
            <a:r>
              <a:rPr lang="pt-BR" smtClean="0">
                <a:hlinkClick r:id="rId6"/>
              </a:rPr>
              <a:t>Resumo</a:t>
            </a:r>
            <a:r>
              <a:rPr lang="pt-BR" smtClean="0"/>
              <a:t> </a:t>
            </a:r>
          </a:p>
          <a:p>
            <a:r>
              <a:rPr lang="pt-BR" b="1" smtClean="0">
                <a:hlinkClick r:id="rId3"/>
              </a:rPr>
              <a:t>2 -</a:t>
            </a:r>
            <a:r>
              <a:rPr lang="pt-BR" smtClean="0">
                <a:hlinkClick r:id="rId3"/>
              </a:rPr>
              <a:t> As Origens da Psicologia </a:t>
            </a:r>
            <a:endParaRPr lang="pt-BR" smtClean="0"/>
          </a:p>
        </p:txBody>
      </p:sp>
      <p:sp>
        <p:nvSpPr>
          <p:cNvPr id="22528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8CE778C5-090A-48B9-AF39-E05068017577}" type="slidenum">
              <a:rPr lang="pt-BR" smtClean="0"/>
              <a:pPr eaLnBrk="1" hangingPunct="1"/>
              <a:t>40</a:t>
            </a:fld>
            <a:endParaRPr lang="pt-B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a:t>
            </a:r>
            <a:r>
              <a:rPr lang="pt-BR" smtClean="0"/>
              <a:t>O Comportamento Humano nas Organizações</a:t>
            </a:r>
          </a:p>
          <a:p>
            <a:r>
              <a:rPr lang="pt-BR" b="1" smtClean="0"/>
              <a:t>Módulos</a:t>
            </a:r>
            <a:endParaRPr lang="pt-BR" smtClean="0"/>
          </a:p>
          <a:p>
            <a:r>
              <a:rPr lang="pt-BR" b="1" smtClean="0">
                <a:hlinkClick r:id="rId3"/>
              </a:rPr>
              <a:t>1 - </a:t>
            </a:r>
            <a:r>
              <a:rPr lang="pt-BR" smtClean="0">
                <a:hlinkClick r:id="rId3"/>
              </a:rPr>
              <a:t>Comportamento organizacional </a:t>
            </a:r>
            <a:endParaRPr lang="pt-BR" smtClean="0"/>
          </a:p>
          <a:p>
            <a:r>
              <a:rPr lang="pt-BR" smtClean="0"/>
              <a:t>     </a:t>
            </a:r>
            <a:r>
              <a:rPr lang="pt-BR" smtClean="0">
                <a:hlinkClick r:id="rId4"/>
              </a:rPr>
              <a:t>Comportamento Organizacional e a Organização</a:t>
            </a:r>
            <a:r>
              <a:rPr lang="pt-BR" smtClean="0"/>
              <a:t> </a:t>
            </a:r>
            <a:br>
              <a:rPr lang="pt-BR" smtClean="0"/>
            </a:br>
            <a:r>
              <a:rPr lang="pt-BR" smtClean="0"/>
              <a:t>     </a:t>
            </a:r>
            <a:r>
              <a:rPr lang="pt-BR" smtClean="0">
                <a:hlinkClick r:id="rId5"/>
              </a:rPr>
              <a:t>Organizações e a Administração</a:t>
            </a:r>
            <a:r>
              <a:rPr lang="pt-BR" smtClean="0"/>
              <a:t> </a:t>
            </a:r>
            <a:br>
              <a:rPr lang="pt-BR" smtClean="0"/>
            </a:br>
            <a:r>
              <a:rPr lang="pt-BR" smtClean="0"/>
              <a:t>     </a:t>
            </a:r>
            <a:r>
              <a:rPr lang="pt-BR" smtClean="0">
                <a:hlinkClick r:id="rId6"/>
              </a:rPr>
              <a:t>Comportamento Humano nas Organizações</a:t>
            </a:r>
            <a:r>
              <a:rPr lang="pt-BR" smtClean="0"/>
              <a:t> </a:t>
            </a:r>
            <a:br>
              <a:rPr lang="pt-BR" smtClean="0"/>
            </a:br>
            <a:r>
              <a:rPr lang="pt-BR" smtClean="0"/>
              <a:t>     </a:t>
            </a:r>
            <a:r>
              <a:rPr lang="pt-BR" smtClean="0">
                <a:hlinkClick r:id="rId7"/>
              </a:rPr>
              <a:t>A Psicologia e o comportamento Organizacional</a:t>
            </a:r>
            <a:r>
              <a:rPr lang="pt-BR" smtClean="0"/>
              <a:t> </a:t>
            </a:r>
            <a:br>
              <a:rPr lang="pt-BR" smtClean="0"/>
            </a:br>
            <a:r>
              <a:rPr lang="pt-BR" smtClean="0"/>
              <a:t>     </a:t>
            </a:r>
            <a:r>
              <a:rPr lang="pt-BR" smtClean="0">
                <a:hlinkClick r:id="rId8"/>
              </a:rPr>
              <a:t>Comportamento Humano e a Personalidade</a:t>
            </a:r>
            <a:r>
              <a:rPr lang="pt-BR" smtClean="0"/>
              <a:t> </a:t>
            </a:r>
            <a:br>
              <a:rPr lang="pt-BR" smtClean="0"/>
            </a:br>
            <a:r>
              <a:rPr lang="pt-BR" smtClean="0"/>
              <a:t>     </a:t>
            </a:r>
            <a:r>
              <a:rPr lang="pt-BR" smtClean="0">
                <a:hlinkClick r:id="rId9"/>
              </a:rPr>
              <a:t>Resumo</a:t>
            </a:r>
            <a:r>
              <a:rPr lang="pt-BR" smtClean="0"/>
              <a:t> </a:t>
            </a:r>
          </a:p>
          <a:p>
            <a:r>
              <a:rPr lang="pt-BR" b="1" smtClean="0">
                <a:hlinkClick r:id="rId3"/>
              </a:rPr>
              <a:t>2 -</a:t>
            </a:r>
            <a:r>
              <a:rPr lang="pt-BR" smtClean="0">
                <a:hlinkClick r:id="rId3"/>
              </a:rPr>
              <a:t> Personalidade - Base Psicanalítica </a:t>
            </a:r>
            <a:endParaRPr lang="pt-BR" smtClean="0"/>
          </a:p>
          <a:p>
            <a:r>
              <a:rPr lang="pt-BR" b="1" smtClean="0">
                <a:hlinkClick r:id="rId3"/>
              </a:rPr>
              <a:t>3 - </a:t>
            </a:r>
            <a:r>
              <a:rPr lang="pt-BR" smtClean="0">
                <a:hlinkClick r:id="rId3"/>
              </a:rPr>
              <a:t>Personalidade - Base Behaviorista </a:t>
            </a:r>
            <a:endParaRPr lang="pt-BR" smtClean="0"/>
          </a:p>
          <a:p>
            <a:r>
              <a:rPr lang="pt-BR" b="1" smtClean="0">
                <a:hlinkClick r:id="rId3"/>
              </a:rPr>
              <a:t>4 - </a:t>
            </a:r>
            <a:r>
              <a:rPr lang="pt-BR" smtClean="0">
                <a:hlinkClick r:id="rId3"/>
              </a:rPr>
              <a:t>Personalidade - Base Psicodramática</a:t>
            </a:r>
            <a:r>
              <a:rPr lang="pt-BR" b="1" smtClean="0">
                <a:hlinkClick r:id="rId3"/>
              </a:rPr>
              <a:t> </a:t>
            </a:r>
            <a:endParaRPr lang="pt-BR" smtClean="0"/>
          </a:p>
          <a:p>
            <a:r>
              <a:rPr lang="pt-BR" b="1" smtClean="0">
                <a:hlinkClick r:id="rId3"/>
              </a:rPr>
              <a:t>5 - </a:t>
            </a:r>
            <a:r>
              <a:rPr lang="pt-BR" smtClean="0">
                <a:hlinkClick r:id="rId3"/>
              </a:rPr>
              <a:t>Doenças Psíquicas no trabalho </a:t>
            </a:r>
            <a:endParaRPr lang="pt-BR" smtClean="0"/>
          </a:p>
        </p:txBody>
      </p:sp>
      <p:sp>
        <p:nvSpPr>
          <p:cNvPr id="22630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9DA7C8F-9DB3-43D6-9B41-4D5572831387}" type="slidenum">
              <a:rPr lang="pt-BR" smtClean="0"/>
              <a:pPr eaLnBrk="1" hangingPunct="1"/>
              <a:t>41</a:t>
            </a:fld>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a:t>
            </a:r>
            <a:r>
              <a:rPr lang="pt-BR" smtClean="0"/>
              <a:t>Coordenação do Trabalho em Grupo</a:t>
            </a:r>
          </a:p>
          <a:p>
            <a:r>
              <a:rPr lang="pt-BR" b="1" smtClean="0"/>
              <a:t> </a:t>
            </a:r>
            <a:endParaRPr lang="pt-BR" smtClean="0"/>
          </a:p>
          <a:p>
            <a:r>
              <a:rPr lang="pt-BR" b="1" smtClean="0"/>
              <a:t>Módulos</a:t>
            </a:r>
            <a:endParaRPr lang="pt-BR" smtClean="0"/>
          </a:p>
          <a:p>
            <a:r>
              <a:rPr lang="pt-BR" b="1" smtClean="0">
                <a:hlinkClick r:id="rId3"/>
              </a:rPr>
              <a:t>1 - </a:t>
            </a:r>
            <a:r>
              <a:rPr lang="pt-BR" smtClean="0">
                <a:hlinkClick r:id="rId3"/>
              </a:rPr>
              <a:t>Metodologia de reuniões </a:t>
            </a:r>
            <a:endParaRPr lang="pt-BR" smtClean="0"/>
          </a:p>
          <a:p>
            <a:r>
              <a:rPr lang="pt-BR" smtClean="0"/>
              <a:t>    	</a:t>
            </a:r>
            <a:r>
              <a:rPr lang="pt-BR" smtClean="0">
                <a:hlinkClick r:id="rId4"/>
              </a:rPr>
              <a:t>Principais Problemas das Reuniões</a:t>
            </a:r>
            <a:r>
              <a:rPr lang="pt-BR" smtClean="0"/>
              <a:t> </a:t>
            </a:r>
            <a:br>
              <a:rPr lang="pt-BR" smtClean="0"/>
            </a:br>
            <a:r>
              <a:rPr lang="pt-BR" smtClean="0"/>
              <a:t>    	</a:t>
            </a:r>
            <a:r>
              <a:rPr lang="pt-BR" smtClean="0">
                <a:hlinkClick r:id="rId5"/>
              </a:rPr>
              <a:t>O Lado Humano das Reuniões</a:t>
            </a:r>
            <a:r>
              <a:rPr lang="pt-BR" smtClean="0"/>
              <a:t> </a:t>
            </a:r>
            <a:br>
              <a:rPr lang="pt-BR" smtClean="0"/>
            </a:br>
            <a:r>
              <a:rPr lang="pt-BR" smtClean="0"/>
              <a:t>     	</a:t>
            </a:r>
            <a:r>
              <a:rPr lang="pt-BR" smtClean="0">
                <a:hlinkClick r:id="rId6"/>
              </a:rPr>
              <a:t>Reuniões Interativas</a:t>
            </a:r>
            <a:r>
              <a:rPr lang="pt-BR" smtClean="0"/>
              <a:t> </a:t>
            </a:r>
            <a:br>
              <a:rPr lang="pt-BR" smtClean="0"/>
            </a:br>
            <a:r>
              <a:rPr lang="pt-BR" smtClean="0"/>
              <a:t>     	</a:t>
            </a:r>
            <a:r>
              <a:rPr lang="pt-BR" smtClean="0">
                <a:hlinkClick r:id="rId7"/>
              </a:rPr>
              <a:t>Resumo</a:t>
            </a:r>
            <a:r>
              <a:rPr lang="pt-BR" smtClean="0"/>
              <a:t> </a:t>
            </a:r>
          </a:p>
          <a:p>
            <a:r>
              <a:rPr lang="pt-BR" smtClean="0"/>
              <a:t> </a:t>
            </a:r>
          </a:p>
          <a:p>
            <a:r>
              <a:rPr lang="pt-BR" b="1" smtClean="0">
                <a:hlinkClick r:id="rId3"/>
              </a:rPr>
              <a:t>2 -</a:t>
            </a:r>
            <a:r>
              <a:rPr lang="pt-BR" smtClean="0">
                <a:hlinkClick r:id="rId3"/>
              </a:rPr>
              <a:t> Barreiras a criatividade </a:t>
            </a:r>
            <a:endParaRPr lang="pt-BR" smtClean="0"/>
          </a:p>
          <a:p>
            <a:r>
              <a:rPr lang="pt-BR" b="1" smtClean="0">
                <a:hlinkClick r:id="rId3"/>
              </a:rPr>
              <a:t>3 -</a:t>
            </a:r>
            <a:r>
              <a:rPr lang="pt-BR" smtClean="0">
                <a:hlinkClick r:id="rId3"/>
              </a:rPr>
              <a:t> Fases da criatividade </a:t>
            </a:r>
            <a:endParaRPr lang="pt-BR" smtClean="0"/>
          </a:p>
          <a:p>
            <a:r>
              <a:rPr lang="pt-BR" b="1" smtClean="0">
                <a:hlinkClick r:id="rId3"/>
              </a:rPr>
              <a:t>4 -</a:t>
            </a:r>
            <a:r>
              <a:rPr lang="pt-BR" smtClean="0">
                <a:hlinkClick r:id="rId3"/>
              </a:rPr>
              <a:t> Geração de ideias criativas </a:t>
            </a:r>
            <a:endParaRPr lang="pt-BR" smtClean="0"/>
          </a:p>
        </p:txBody>
      </p:sp>
      <p:sp>
        <p:nvSpPr>
          <p:cNvPr id="19046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957D025-8CBA-496C-8B6C-0A3F2CE0D731}" type="slidenum">
              <a:rPr lang="pt-BR" smtClean="0"/>
              <a:pPr eaLnBrk="1" hangingPunct="1"/>
              <a:t>6</a:t>
            </a:fld>
            <a:endParaRPr lang="pt-B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3: </a:t>
            </a:r>
            <a:r>
              <a:rPr lang="pt-BR" smtClean="0"/>
              <a:t>Fatores que interferem no Sistema Produtivo</a:t>
            </a:r>
          </a:p>
          <a:p>
            <a:r>
              <a:rPr lang="pt-BR" b="1" smtClean="0"/>
              <a:t>Módulos</a:t>
            </a:r>
            <a:endParaRPr lang="pt-BR" smtClean="0"/>
          </a:p>
          <a:p>
            <a:r>
              <a:rPr lang="pt-BR" b="1" smtClean="0">
                <a:hlinkClick r:id="rId3"/>
              </a:rPr>
              <a:t>1 -</a:t>
            </a:r>
            <a:r>
              <a:rPr lang="pt-BR" smtClean="0">
                <a:hlinkClick r:id="rId3"/>
              </a:rPr>
              <a:t> Motivação </a:t>
            </a:r>
            <a:endParaRPr lang="pt-BR" smtClean="0"/>
          </a:p>
          <a:p>
            <a:r>
              <a:rPr lang="pt-BR" smtClean="0"/>
              <a:t>     </a:t>
            </a:r>
            <a:r>
              <a:rPr lang="pt-BR" smtClean="0">
                <a:hlinkClick r:id="rId4"/>
              </a:rPr>
              <a:t>O que é motivação?</a:t>
            </a:r>
            <a:r>
              <a:rPr lang="pt-BR" smtClean="0"/>
              <a:t> </a:t>
            </a:r>
            <a:br>
              <a:rPr lang="pt-BR" smtClean="0"/>
            </a:br>
            <a:r>
              <a:rPr lang="pt-BR" smtClean="0"/>
              <a:t>     </a:t>
            </a:r>
            <a:r>
              <a:rPr lang="pt-BR" smtClean="0">
                <a:hlinkClick r:id="rId5"/>
              </a:rPr>
              <a:t>Principais teorias motivacionais</a:t>
            </a:r>
            <a:r>
              <a:rPr lang="pt-BR" smtClean="0"/>
              <a:t> </a:t>
            </a:r>
            <a:br>
              <a:rPr lang="pt-BR" smtClean="0"/>
            </a:br>
            <a:r>
              <a:rPr lang="pt-BR" smtClean="0"/>
              <a:t>     </a:t>
            </a:r>
            <a:r>
              <a:rPr lang="pt-BR" smtClean="0">
                <a:hlinkClick r:id="rId6"/>
              </a:rPr>
              <a:t>Motivação e processo organizacional</a:t>
            </a:r>
            <a:r>
              <a:rPr lang="pt-BR" smtClean="0"/>
              <a:t> </a:t>
            </a:r>
            <a:br>
              <a:rPr lang="pt-BR" smtClean="0"/>
            </a:br>
            <a:r>
              <a:rPr lang="pt-BR" smtClean="0"/>
              <a:t>     </a:t>
            </a:r>
            <a:r>
              <a:rPr lang="pt-BR" smtClean="0">
                <a:hlinkClick r:id="rId7"/>
              </a:rPr>
              <a:t>Resumo</a:t>
            </a:r>
            <a:r>
              <a:rPr lang="pt-BR" smtClean="0"/>
              <a:t> </a:t>
            </a:r>
          </a:p>
          <a:p>
            <a:r>
              <a:rPr lang="pt-BR" b="1" smtClean="0">
                <a:hlinkClick r:id="rId3"/>
              </a:rPr>
              <a:t>2 - </a:t>
            </a:r>
            <a:r>
              <a:rPr lang="pt-BR" smtClean="0">
                <a:hlinkClick r:id="rId3"/>
              </a:rPr>
              <a:t>Percepção </a:t>
            </a:r>
            <a:endParaRPr lang="pt-BR" smtClean="0"/>
          </a:p>
          <a:p>
            <a:r>
              <a:rPr lang="pt-BR" b="1" smtClean="0">
                <a:hlinkClick r:id="rId3"/>
              </a:rPr>
              <a:t>3 - </a:t>
            </a:r>
            <a:r>
              <a:rPr lang="pt-BR" smtClean="0">
                <a:hlinkClick r:id="rId3"/>
              </a:rPr>
              <a:t>Liderança e conflitos grupais </a:t>
            </a:r>
            <a:endParaRPr lang="pt-BR" smtClean="0"/>
          </a:p>
          <a:p>
            <a:r>
              <a:rPr lang="pt-BR" b="1" smtClean="0">
                <a:hlinkClick r:id="rId3"/>
              </a:rPr>
              <a:t>4 -</a:t>
            </a:r>
            <a:r>
              <a:rPr lang="pt-BR" smtClean="0">
                <a:hlinkClick r:id="rId3"/>
              </a:rPr>
              <a:t> Criatividade </a:t>
            </a:r>
            <a:endParaRPr lang="pt-BR" smtClean="0"/>
          </a:p>
        </p:txBody>
      </p:sp>
      <p:sp>
        <p:nvSpPr>
          <p:cNvPr id="22733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B02DBB5-446F-4164-B926-39722ADEC3E0}" type="slidenum">
              <a:rPr lang="pt-BR" smtClean="0"/>
              <a:pPr eaLnBrk="1" hangingPunct="1"/>
              <a:t>42</a:t>
            </a:fld>
            <a:endParaRPr lang="pt-B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4: </a:t>
            </a:r>
            <a:r>
              <a:rPr lang="pt-BR" smtClean="0"/>
              <a:t>O Trabalho e a Construção da Identidade</a:t>
            </a:r>
          </a:p>
          <a:p>
            <a:r>
              <a:rPr lang="pt-BR" b="1" smtClean="0"/>
              <a:t>Módulos</a:t>
            </a:r>
            <a:endParaRPr lang="pt-BR" smtClean="0"/>
          </a:p>
          <a:p>
            <a:r>
              <a:rPr lang="pt-BR" b="1" smtClean="0">
                <a:hlinkClick r:id="rId3"/>
              </a:rPr>
              <a:t>1 - </a:t>
            </a:r>
            <a:r>
              <a:rPr lang="pt-BR" smtClean="0">
                <a:hlinkClick r:id="rId3"/>
              </a:rPr>
              <a:t>Questões atuais sobre Empreendedorismo </a:t>
            </a:r>
            <a:endParaRPr lang="pt-BR" smtClean="0"/>
          </a:p>
          <a:p>
            <a:r>
              <a:rPr lang="pt-BR" smtClean="0"/>
              <a:t>     </a:t>
            </a:r>
            <a:r>
              <a:rPr lang="pt-BR" smtClean="0">
                <a:hlinkClick r:id="rId4"/>
              </a:rPr>
              <a:t>O que é Empreendedorismo?</a:t>
            </a:r>
            <a:r>
              <a:rPr lang="pt-BR" smtClean="0"/>
              <a:t> </a:t>
            </a:r>
            <a:br>
              <a:rPr lang="pt-BR" smtClean="0"/>
            </a:br>
            <a:r>
              <a:rPr lang="pt-BR" smtClean="0"/>
              <a:t>     </a:t>
            </a:r>
            <a:r>
              <a:rPr lang="pt-BR" smtClean="0">
                <a:hlinkClick r:id="rId5"/>
              </a:rPr>
              <a:t>O perfil do empreendedor</a:t>
            </a:r>
            <a:r>
              <a:rPr lang="pt-BR" smtClean="0"/>
              <a:t> </a:t>
            </a:r>
            <a:br>
              <a:rPr lang="pt-BR" smtClean="0"/>
            </a:br>
            <a:r>
              <a:rPr lang="pt-BR" smtClean="0"/>
              <a:t>     </a:t>
            </a:r>
            <a:r>
              <a:rPr lang="pt-BR" smtClean="0">
                <a:hlinkClick r:id="rId6"/>
              </a:rPr>
              <a:t>Empreendedorismo e desenvolvimento econômico-social</a:t>
            </a:r>
            <a:r>
              <a:rPr lang="pt-BR" smtClean="0"/>
              <a:t> </a:t>
            </a:r>
            <a:br>
              <a:rPr lang="pt-BR" smtClean="0"/>
            </a:br>
            <a:r>
              <a:rPr lang="pt-BR" smtClean="0"/>
              <a:t>     </a:t>
            </a:r>
            <a:r>
              <a:rPr lang="pt-BR" smtClean="0">
                <a:hlinkClick r:id="rId7"/>
              </a:rPr>
              <a:t>Potencial empreendedor - O que desenvolver?</a:t>
            </a:r>
            <a:r>
              <a:rPr lang="pt-BR" smtClean="0"/>
              <a:t> </a:t>
            </a:r>
            <a:br>
              <a:rPr lang="pt-BR" smtClean="0"/>
            </a:br>
            <a:r>
              <a:rPr lang="pt-BR" smtClean="0"/>
              <a:t>     </a:t>
            </a:r>
            <a:r>
              <a:rPr lang="pt-BR" smtClean="0">
                <a:hlinkClick r:id="rId8"/>
              </a:rPr>
              <a:t>Resumo</a:t>
            </a:r>
            <a:r>
              <a:rPr lang="pt-BR" smtClean="0"/>
              <a:t> </a:t>
            </a:r>
          </a:p>
          <a:p>
            <a:r>
              <a:rPr lang="pt-BR" b="1" smtClean="0">
                <a:hlinkClick r:id="rId3"/>
              </a:rPr>
              <a:t>2 - </a:t>
            </a:r>
            <a:r>
              <a:rPr lang="pt-BR" smtClean="0">
                <a:hlinkClick r:id="rId3"/>
              </a:rPr>
              <a:t>Qualidade de Vida e Clima Organizacional </a:t>
            </a:r>
            <a:endParaRPr lang="pt-BR" smtClean="0"/>
          </a:p>
          <a:p>
            <a:r>
              <a:rPr lang="pt-BR" b="1" smtClean="0">
                <a:hlinkClick r:id="rId3"/>
              </a:rPr>
              <a:t>3 -</a:t>
            </a:r>
            <a:r>
              <a:rPr lang="pt-BR" smtClean="0">
                <a:hlinkClick r:id="rId3"/>
              </a:rPr>
              <a:t> O Significado do Trabalho para o Homem </a:t>
            </a:r>
            <a:endParaRPr lang="pt-BR" smtClean="0"/>
          </a:p>
        </p:txBody>
      </p:sp>
      <p:sp>
        <p:nvSpPr>
          <p:cNvPr id="22835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57BD4E0-9E42-42BF-B179-E2D8A5344C6E}" type="slidenum">
              <a:rPr lang="pt-BR" smtClean="0"/>
              <a:pPr eaLnBrk="1" hangingPunct="1"/>
              <a:t>43</a:t>
            </a:fld>
            <a:endParaRPr lang="pt-B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22938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2FCBAED-91EA-41BA-93B7-66463203B17C}" type="slidenum">
              <a:rPr lang="pt-BR" smtClean="0"/>
              <a:pPr eaLnBrk="1" hangingPunct="1"/>
              <a:t>44</a:t>
            </a:fld>
            <a:endParaRPr lang="pt-B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a:t>
            </a:r>
            <a:r>
              <a:rPr lang="pt-BR" smtClean="0"/>
              <a:t>Introdução a Contabilidade Gerencial</a:t>
            </a:r>
          </a:p>
          <a:p>
            <a:r>
              <a:rPr lang="pt-BR" b="1" smtClean="0"/>
              <a:t>Módulos</a:t>
            </a:r>
            <a:endParaRPr lang="pt-BR" smtClean="0"/>
          </a:p>
          <a:p>
            <a:r>
              <a:rPr lang="pt-BR" b="1" smtClean="0">
                <a:hlinkClick r:id="rId3"/>
              </a:rPr>
              <a:t>1 -</a:t>
            </a:r>
            <a:r>
              <a:rPr lang="pt-BR" smtClean="0">
                <a:hlinkClick r:id="rId3"/>
              </a:rPr>
              <a:t> Caracterização da Contabilidade Gerencial </a:t>
            </a:r>
            <a:endParaRPr lang="pt-BR" smtClean="0"/>
          </a:p>
          <a:p>
            <a:r>
              <a:rPr lang="pt-BR" smtClean="0"/>
              <a:t>     </a:t>
            </a:r>
            <a:r>
              <a:rPr lang="pt-BR" smtClean="0">
                <a:hlinkClick r:id="rId4"/>
              </a:rPr>
              <a:t>Características da Contabilidade Gerencial</a:t>
            </a:r>
            <a:r>
              <a:rPr lang="pt-BR" smtClean="0"/>
              <a:t> </a:t>
            </a:r>
            <a:br>
              <a:rPr lang="pt-BR" smtClean="0"/>
            </a:br>
            <a:r>
              <a:rPr lang="pt-BR" smtClean="0"/>
              <a:t>     </a:t>
            </a:r>
            <a:r>
              <a:rPr lang="pt-BR" smtClean="0">
                <a:hlinkClick r:id="rId5"/>
              </a:rPr>
              <a:t>Contabilidade Gerencial como Disciplina Integradora</a:t>
            </a:r>
            <a:r>
              <a:rPr lang="pt-BR" smtClean="0"/>
              <a:t> </a:t>
            </a:r>
            <a:br>
              <a:rPr lang="pt-BR" smtClean="0"/>
            </a:br>
            <a:r>
              <a:rPr lang="pt-BR" smtClean="0"/>
              <a:t>     </a:t>
            </a:r>
            <a:r>
              <a:rPr lang="pt-BR" smtClean="0">
                <a:hlinkClick r:id="rId6"/>
              </a:rPr>
              <a:t>Contabilidade Gerencial x Contabilidade Financeira</a:t>
            </a:r>
            <a:r>
              <a:rPr lang="pt-BR" smtClean="0"/>
              <a:t> </a:t>
            </a:r>
            <a:br>
              <a:rPr lang="pt-BR" smtClean="0"/>
            </a:br>
            <a:r>
              <a:rPr lang="pt-BR" smtClean="0"/>
              <a:t>     </a:t>
            </a:r>
            <a:r>
              <a:rPr lang="pt-BR" smtClean="0">
                <a:hlinkClick r:id="rId7"/>
              </a:rPr>
              <a:t>Contabilidade gerencial como sistema de informação contábil</a:t>
            </a:r>
            <a:r>
              <a:rPr lang="pt-BR" smtClean="0"/>
              <a:t> </a:t>
            </a:r>
            <a:br>
              <a:rPr lang="pt-BR" smtClean="0"/>
            </a:br>
            <a:r>
              <a:rPr lang="pt-BR" smtClean="0"/>
              <a:t>     </a:t>
            </a:r>
            <a:r>
              <a:rPr lang="pt-BR" smtClean="0">
                <a:hlinkClick r:id="rId8"/>
              </a:rPr>
              <a:t>Sistemas de Informações Gerenciais</a:t>
            </a:r>
            <a:r>
              <a:rPr lang="pt-BR" smtClean="0"/>
              <a:t> </a:t>
            </a:r>
            <a:br>
              <a:rPr lang="pt-BR" smtClean="0"/>
            </a:br>
            <a:r>
              <a:rPr lang="pt-BR" smtClean="0"/>
              <a:t>     </a:t>
            </a:r>
            <a:r>
              <a:rPr lang="pt-BR" smtClean="0">
                <a:hlinkClick r:id="rId9"/>
              </a:rPr>
              <a:t>Pontos fundamentais do Sistema de Informação contábil</a:t>
            </a:r>
            <a:r>
              <a:rPr lang="pt-BR" smtClean="0"/>
              <a:t> </a:t>
            </a:r>
            <a:br>
              <a:rPr lang="pt-BR" smtClean="0"/>
            </a:br>
            <a:r>
              <a:rPr lang="pt-BR" smtClean="0"/>
              <a:t>     </a:t>
            </a:r>
            <a:r>
              <a:rPr lang="pt-BR" smtClean="0">
                <a:hlinkClick r:id="rId10"/>
              </a:rPr>
              <a:t>Construção dos Relatórios e características da informação contábil</a:t>
            </a:r>
            <a:r>
              <a:rPr lang="pt-BR" smtClean="0"/>
              <a:t> </a:t>
            </a:r>
            <a:br>
              <a:rPr lang="pt-BR" smtClean="0"/>
            </a:br>
            <a:r>
              <a:rPr lang="pt-BR" smtClean="0"/>
              <a:t>     </a:t>
            </a:r>
            <a:r>
              <a:rPr lang="pt-BR" smtClean="0">
                <a:hlinkClick r:id="rId11"/>
              </a:rPr>
              <a:t>Resumo</a:t>
            </a:r>
            <a:r>
              <a:rPr lang="pt-BR" smtClean="0"/>
              <a:t> </a:t>
            </a:r>
          </a:p>
          <a:p>
            <a:r>
              <a:rPr lang="pt-BR" b="1" smtClean="0">
                <a:hlinkClick r:id="rId3"/>
              </a:rPr>
              <a:t>2 - </a:t>
            </a:r>
            <a:r>
              <a:rPr lang="pt-BR" smtClean="0">
                <a:hlinkClick r:id="rId3"/>
              </a:rPr>
              <a:t>Fundamentos da Contabilidade de Custos </a:t>
            </a:r>
            <a:endParaRPr lang="pt-BR" smtClean="0"/>
          </a:p>
          <a:p>
            <a:r>
              <a:rPr lang="pt-BR" b="1" smtClean="0">
                <a:hlinkClick r:id="rId3"/>
              </a:rPr>
              <a:t>3 -</a:t>
            </a:r>
            <a:r>
              <a:rPr lang="pt-BR" smtClean="0">
                <a:hlinkClick r:id="rId3"/>
              </a:rPr>
              <a:t> Demonstrativos Contábeis Básicos </a:t>
            </a:r>
            <a:endParaRPr lang="pt-BR" smtClean="0"/>
          </a:p>
        </p:txBody>
      </p:sp>
      <p:sp>
        <p:nvSpPr>
          <p:cNvPr id="23040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FAC46EB-3A32-460E-A799-73746F7846D4}" type="slidenum">
              <a:rPr lang="pt-BR" smtClean="0"/>
              <a:pPr eaLnBrk="1" hangingPunct="1"/>
              <a:t>45</a:t>
            </a:fld>
            <a:endParaRPr lang="pt-B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a:t>
            </a:r>
            <a:r>
              <a:rPr lang="pt-BR" smtClean="0"/>
              <a:t>Sistemas de Informações, Ambiente Empresarial e o Controller</a:t>
            </a:r>
          </a:p>
          <a:p>
            <a:r>
              <a:rPr lang="pt-BR" b="1" smtClean="0"/>
              <a:t>Módulos</a:t>
            </a:r>
            <a:endParaRPr lang="pt-BR" smtClean="0"/>
          </a:p>
          <a:p>
            <a:r>
              <a:rPr lang="pt-BR" b="1" smtClean="0">
                <a:hlinkClick r:id="rId3"/>
              </a:rPr>
              <a:t>1 - </a:t>
            </a:r>
            <a:r>
              <a:rPr lang="pt-BR" smtClean="0">
                <a:hlinkClick r:id="rId3"/>
              </a:rPr>
              <a:t>Os SIACFS </a:t>
            </a:r>
            <a:endParaRPr lang="pt-BR" smtClean="0"/>
          </a:p>
          <a:p>
            <a:r>
              <a:rPr lang="pt-BR" smtClean="0"/>
              <a:t>     </a:t>
            </a:r>
            <a:r>
              <a:rPr lang="pt-BR" smtClean="0">
                <a:hlinkClick r:id="rId4"/>
              </a:rPr>
              <a:t>Introdução aos Sistemas de Informações</a:t>
            </a:r>
            <a:r>
              <a:rPr lang="pt-BR" smtClean="0"/>
              <a:t> </a:t>
            </a:r>
            <a:br>
              <a:rPr lang="pt-BR" smtClean="0"/>
            </a:br>
            <a:r>
              <a:rPr lang="pt-BR" smtClean="0"/>
              <a:t>     </a:t>
            </a:r>
            <a:r>
              <a:rPr lang="pt-BR" smtClean="0">
                <a:hlinkClick r:id="rId5"/>
              </a:rPr>
              <a:t>Tipos de Sistemas de Informações</a:t>
            </a:r>
            <a:r>
              <a:rPr lang="pt-BR" smtClean="0"/>
              <a:t> </a:t>
            </a:r>
            <a:br>
              <a:rPr lang="pt-BR" smtClean="0"/>
            </a:br>
            <a:r>
              <a:rPr lang="pt-BR" smtClean="0"/>
              <a:t>     </a:t>
            </a:r>
            <a:r>
              <a:rPr lang="pt-BR" smtClean="0">
                <a:hlinkClick r:id="rId6"/>
              </a:rPr>
              <a:t>Tarefas Integrantes dos Sistemas de Informações</a:t>
            </a:r>
            <a:r>
              <a:rPr lang="pt-BR" smtClean="0"/>
              <a:t> </a:t>
            </a:r>
            <a:br>
              <a:rPr lang="pt-BR" smtClean="0"/>
            </a:br>
            <a:r>
              <a:rPr lang="pt-BR" smtClean="0"/>
              <a:t>     </a:t>
            </a:r>
            <a:r>
              <a:rPr lang="pt-BR" smtClean="0">
                <a:hlinkClick r:id="rId7"/>
              </a:rPr>
              <a:t>Hierarquia sistêmica e de arquivos</a:t>
            </a:r>
            <a:r>
              <a:rPr lang="pt-BR" smtClean="0"/>
              <a:t> </a:t>
            </a:r>
            <a:br>
              <a:rPr lang="pt-BR" smtClean="0"/>
            </a:br>
            <a:r>
              <a:rPr lang="pt-BR" smtClean="0"/>
              <a:t>     </a:t>
            </a:r>
            <a:r>
              <a:rPr lang="pt-BR" smtClean="0">
                <a:hlinkClick r:id="rId8"/>
              </a:rPr>
              <a:t>Resumo</a:t>
            </a:r>
            <a:r>
              <a:rPr lang="pt-BR" smtClean="0"/>
              <a:t> </a:t>
            </a:r>
          </a:p>
          <a:p>
            <a:r>
              <a:rPr lang="pt-BR" b="1" smtClean="0">
                <a:hlinkClick r:id="rId3"/>
              </a:rPr>
              <a:t>2 - </a:t>
            </a:r>
            <a:r>
              <a:rPr lang="pt-BR" smtClean="0">
                <a:hlinkClick r:id="rId3"/>
              </a:rPr>
              <a:t>O ambiente interno e externo das empresas </a:t>
            </a:r>
            <a:endParaRPr lang="pt-BR" smtClean="0"/>
          </a:p>
          <a:p>
            <a:r>
              <a:rPr lang="pt-BR" b="1" smtClean="0">
                <a:hlinkClick r:id="rId3"/>
              </a:rPr>
              <a:t>3 -</a:t>
            </a:r>
            <a:r>
              <a:rPr lang="pt-BR" smtClean="0">
                <a:hlinkClick r:id="rId3"/>
              </a:rPr>
              <a:t> O Controller </a:t>
            </a:r>
            <a:endParaRPr lang="pt-BR" smtClean="0"/>
          </a:p>
        </p:txBody>
      </p:sp>
      <p:sp>
        <p:nvSpPr>
          <p:cNvPr id="23142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A55C138-99F1-4BAC-9F95-A85DB2C80AB1}" type="slidenum">
              <a:rPr lang="pt-BR" smtClean="0"/>
              <a:pPr eaLnBrk="1" hangingPunct="1"/>
              <a:t>46</a:t>
            </a:fld>
            <a:endParaRPr lang="pt-B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3: </a:t>
            </a:r>
            <a:r>
              <a:rPr lang="pt-BR" smtClean="0"/>
              <a:t>Operações com mercadorias</a:t>
            </a:r>
          </a:p>
          <a:p>
            <a:r>
              <a:rPr lang="pt-BR" b="1" smtClean="0"/>
              <a:t>Módulos</a:t>
            </a:r>
            <a:endParaRPr lang="pt-BR" smtClean="0"/>
          </a:p>
          <a:p>
            <a:r>
              <a:rPr lang="pt-BR" b="1" smtClean="0">
                <a:hlinkClick r:id="rId3"/>
              </a:rPr>
              <a:t>1 - </a:t>
            </a:r>
            <a:r>
              <a:rPr lang="pt-BR" smtClean="0">
                <a:hlinkClick r:id="rId3"/>
              </a:rPr>
              <a:t>Estoques </a:t>
            </a:r>
            <a:endParaRPr lang="pt-BR" smtClean="0"/>
          </a:p>
          <a:p>
            <a:r>
              <a:rPr lang="pt-BR" smtClean="0"/>
              <a:t>      </a:t>
            </a:r>
            <a:r>
              <a:rPr lang="pt-BR" smtClean="0">
                <a:hlinkClick r:id="rId4"/>
              </a:rPr>
              <a:t>Tratamento, Características e Classificação dos Estoques</a:t>
            </a:r>
            <a:r>
              <a:rPr lang="pt-BR" smtClean="0"/>
              <a:t> </a:t>
            </a:r>
            <a:br>
              <a:rPr lang="pt-BR" smtClean="0"/>
            </a:br>
            <a:r>
              <a:rPr lang="pt-BR" smtClean="0"/>
              <a:t>     </a:t>
            </a:r>
            <a:r>
              <a:rPr lang="pt-BR" smtClean="0">
                <a:hlinkClick r:id="rId5"/>
              </a:rPr>
              <a:t>Operação de compra e venda de mercadoria</a:t>
            </a:r>
            <a:r>
              <a:rPr lang="pt-BR" smtClean="0"/>
              <a:t> </a:t>
            </a:r>
            <a:br>
              <a:rPr lang="pt-BR" smtClean="0"/>
            </a:br>
            <a:r>
              <a:rPr lang="pt-BR" smtClean="0"/>
              <a:t>     </a:t>
            </a:r>
            <a:r>
              <a:rPr lang="pt-BR" smtClean="0">
                <a:hlinkClick r:id="rId6"/>
              </a:rPr>
              <a:t>Influência do estoque na DRE e no Balanço Patrimonial</a:t>
            </a:r>
            <a:r>
              <a:rPr lang="pt-BR" smtClean="0"/>
              <a:t> </a:t>
            </a:r>
            <a:br>
              <a:rPr lang="pt-BR" smtClean="0"/>
            </a:br>
            <a:r>
              <a:rPr lang="pt-BR" smtClean="0"/>
              <a:t>     </a:t>
            </a:r>
            <a:r>
              <a:rPr lang="pt-BR" smtClean="0">
                <a:hlinkClick r:id="rId7"/>
              </a:rPr>
              <a:t>Política de estoques</a:t>
            </a:r>
            <a:r>
              <a:rPr lang="pt-BR" smtClean="0"/>
              <a:t> </a:t>
            </a:r>
            <a:br>
              <a:rPr lang="pt-BR" smtClean="0"/>
            </a:br>
            <a:r>
              <a:rPr lang="pt-BR" smtClean="0"/>
              <a:t>     </a:t>
            </a:r>
            <a:r>
              <a:rPr lang="pt-BR" smtClean="0">
                <a:hlinkClick r:id="rId8"/>
              </a:rPr>
              <a:t>Registro e movimentação de estoque</a:t>
            </a:r>
            <a:r>
              <a:rPr lang="pt-BR" smtClean="0"/>
              <a:t> </a:t>
            </a:r>
            <a:br>
              <a:rPr lang="pt-BR" smtClean="0"/>
            </a:br>
            <a:r>
              <a:rPr lang="pt-BR" smtClean="0"/>
              <a:t>     </a:t>
            </a:r>
            <a:r>
              <a:rPr lang="pt-BR" smtClean="0">
                <a:hlinkClick r:id="rId9"/>
              </a:rPr>
              <a:t>Preço Específico, PEPS e UEPS</a:t>
            </a:r>
            <a:r>
              <a:rPr lang="pt-BR" smtClean="0"/>
              <a:t> </a:t>
            </a:r>
            <a:br>
              <a:rPr lang="pt-BR" smtClean="0"/>
            </a:br>
            <a:r>
              <a:rPr lang="pt-BR" smtClean="0"/>
              <a:t>     </a:t>
            </a:r>
            <a:r>
              <a:rPr lang="pt-BR" smtClean="0">
                <a:hlinkClick r:id="rId10"/>
              </a:rPr>
              <a:t>Média Ponderada Móvel</a:t>
            </a:r>
            <a:r>
              <a:rPr lang="pt-BR" smtClean="0"/>
              <a:t> </a:t>
            </a:r>
            <a:br>
              <a:rPr lang="pt-BR" smtClean="0"/>
            </a:br>
            <a:r>
              <a:rPr lang="pt-BR" smtClean="0"/>
              <a:t>     </a:t>
            </a:r>
            <a:r>
              <a:rPr lang="pt-BR" smtClean="0">
                <a:hlinkClick r:id="rId11"/>
              </a:rPr>
              <a:t>Resumo</a:t>
            </a:r>
            <a:r>
              <a:rPr lang="pt-BR" smtClean="0"/>
              <a:t> </a:t>
            </a:r>
          </a:p>
          <a:p>
            <a:r>
              <a:rPr lang="pt-BR" b="1" smtClean="0">
                <a:hlinkClick r:id="rId3"/>
              </a:rPr>
              <a:t>2 - </a:t>
            </a:r>
            <a:r>
              <a:rPr lang="pt-BR" smtClean="0">
                <a:hlinkClick r:id="rId3"/>
              </a:rPr>
              <a:t>Sistema de Inventários </a:t>
            </a:r>
            <a:endParaRPr lang="pt-BR" smtClean="0"/>
          </a:p>
        </p:txBody>
      </p:sp>
      <p:sp>
        <p:nvSpPr>
          <p:cNvPr id="23245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A4A791D-F0DB-4C98-8D8B-9B9ED118AADE}" type="slidenum">
              <a:rPr lang="pt-BR" smtClean="0"/>
              <a:pPr eaLnBrk="1" hangingPunct="1"/>
              <a:t>47</a:t>
            </a:fld>
            <a:endParaRPr lang="pt-B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4</a:t>
            </a:r>
            <a:r>
              <a:rPr lang="pt-BR" smtClean="0"/>
              <a:t>: Relações Custo/Volume/Lucro e Formação de Preços</a:t>
            </a:r>
          </a:p>
          <a:p>
            <a:r>
              <a:rPr lang="pt-BR" b="1" smtClean="0"/>
              <a:t>Módulos</a:t>
            </a:r>
            <a:endParaRPr lang="pt-BR" smtClean="0"/>
          </a:p>
          <a:p>
            <a:r>
              <a:rPr lang="pt-BR" b="1" smtClean="0">
                <a:hlinkClick r:id="rId3"/>
              </a:rPr>
              <a:t>1 - </a:t>
            </a:r>
            <a:r>
              <a:rPr lang="pt-BR" smtClean="0">
                <a:hlinkClick r:id="rId3"/>
              </a:rPr>
              <a:t>Relações custo/volume/lucro </a:t>
            </a:r>
            <a:endParaRPr lang="pt-BR" smtClean="0"/>
          </a:p>
          <a:p>
            <a:r>
              <a:rPr lang="pt-BR" smtClean="0"/>
              <a:t>     </a:t>
            </a:r>
            <a:r>
              <a:rPr lang="pt-BR" smtClean="0">
                <a:hlinkClick r:id="rId4"/>
              </a:rPr>
              <a:t>Custos e Despesas</a:t>
            </a:r>
            <a:r>
              <a:rPr lang="pt-BR" smtClean="0"/>
              <a:t> </a:t>
            </a:r>
            <a:br>
              <a:rPr lang="pt-BR" smtClean="0"/>
            </a:br>
            <a:r>
              <a:rPr lang="pt-BR" smtClean="0"/>
              <a:t>     </a:t>
            </a:r>
            <a:r>
              <a:rPr lang="pt-BR" smtClean="0">
                <a:hlinkClick r:id="rId5"/>
              </a:rPr>
              <a:t>Margem de contribuição</a:t>
            </a:r>
            <a:r>
              <a:rPr lang="pt-BR" smtClean="0"/>
              <a:t> </a:t>
            </a:r>
            <a:br>
              <a:rPr lang="pt-BR" smtClean="0"/>
            </a:br>
            <a:r>
              <a:rPr lang="pt-BR" smtClean="0"/>
              <a:t>     </a:t>
            </a:r>
            <a:r>
              <a:rPr lang="pt-BR" smtClean="0">
                <a:hlinkClick r:id="rId6"/>
              </a:rPr>
              <a:t>Ponto de equilíbrio</a:t>
            </a:r>
            <a:r>
              <a:rPr lang="pt-BR" smtClean="0"/>
              <a:t> </a:t>
            </a:r>
            <a:br>
              <a:rPr lang="pt-BR" smtClean="0"/>
            </a:br>
            <a:r>
              <a:rPr lang="pt-BR" smtClean="0"/>
              <a:t>     </a:t>
            </a:r>
            <a:r>
              <a:rPr lang="pt-BR" smtClean="0">
                <a:hlinkClick r:id="rId7"/>
              </a:rPr>
              <a:t>Alavancagem operacional</a:t>
            </a:r>
            <a:r>
              <a:rPr lang="pt-BR" smtClean="0"/>
              <a:t> </a:t>
            </a:r>
            <a:br>
              <a:rPr lang="pt-BR" smtClean="0"/>
            </a:br>
            <a:r>
              <a:rPr lang="pt-BR" smtClean="0"/>
              <a:t>     </a:t>
            </a:r>
            <a:r>
              <a:rPr lang="pt-BR" smtClean="0">
                <a:hlinkClick r:id="rId8"/>
              </a:rPr>
              <a:t>Equilíbrio nas vendas</a:t>
            </a:r>
            <a:r>
              <a:rPr lang="pt-BR" smtClean="0"/>
              <a:t> </a:t>
            </a:r>
            <a:br>
              <a:rPr lang="pt-BR" smtClean="0"/>
            </a:br>
            <a:r>
              <a:rPr lang="pt-BR" smtClean="0"/>
              <a:t>     </a:t>
            </a:r>
            <a:r>
              <a:rPr lang="pt-BR" smtClean="0">
                <a:hlinkClick r:id="rId9"/>
              </a:rPr>
              <a:t>Resumo</a:t>
            </a:r>
            <a:r>
              <a:rPr lang="pt-BR" smtClean="0"/>
              <a:t> </a:t>
            </a:r>
          </a:p>
          <a:p>
            <a:r>
              <a:rPr lang="pt-BR" b="1" smtClean="0">
                <a:hlinkClick r:id="rId3"/>
              </a:rPr>
              <a:t>2 - </a:t>
            </a:r>
            <a:r>
              <a:rPr lang="pt-BR" smtClean="0">
                <a:hlinkClick r:id="rId3"/>
              </a:rPr>
              <a:t>Formação de Preços </a:t>
            </a:r>
            <a:endParaRPr lang="pt-BR" smtClean="0"/>
          </a:p>
        </p:txBody>
      </p:sp>
      <p:sp>
        <p:nvSpPr>
          <p:cNvPr id="23347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9854D04-9B67-4F03-AA64-0ABA07E90A02}" type="slidenum">
              <a:rPr lang="pt-BR" smtClean="0"/>
              <a:pPr eaLnBrk="1" hangingPunct="1"/>
              <a:t>48</a:t>
            </a:fld>
            <a:endParaRPr lang="pt-B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5</a:t>
            </a:r>
            <a:r>
              <a:rPr lang="pt-BR" smtClean="0"/>
              <a:t>: Métodos e Formas de Custeamento do Produto</a:t>
            </a:r>
          </a:p>
          <a:p>
            <a:r>
              <a:rPr lang="pt-BR" b="1" smtClean="0"/>
              <a:t>Módulos</a:t>
            </a:r>
            <a:endParaRPr lang="pt-BR" smtClean="0"/>
          </a:p>
          <a:p>
            <a:r>
              <a:rPr lang="pt-BR" b="1" smtClean="0">
                <a:hlinkClick r:id="rId3"/>
              </a:rPr>
              <a:t>1 - </a:t>
            </a:r>
            <a:r>
              <a:rPr lang="pt-BR" smtClean="0">
                <a:hlinkClick r:id="rId3"/>
              </a:rPr>
              <a:t>Custeio por absorção </a:t>
            </a:r>
            <a:endParaRPr lang="pt-BR" smtClean="0"/>
          </a:p>
          <a:p>
            <a:r>
              <a:rPr lang="pt-BR" smtClean="0"/>
              <a:t>     </a:t>
            </a:r>
            <a:r>
              <a:rPr lang="pt-BR" smtClean="0">
                <a:hlinkClick r:id="rId4"/>
              </a:rPr>
              <a:t>Custo como consequência de ações gerenciais</a:t>
            </a:r>
            <a:r>
              <a:rPr lang="pt-BR" smtClean="0"/>
              <a:t> </a:t>
            </a:r>
            <a:br>
              <a:rPr lang="pt-BR" smtClean="0"/>
            </a:br>
            <a:r>
              <a:rPr lang="pt-BR" smtClean="0"/>
              <a:t>     </a:t>
            </a:r>
            <a:r>
              <a:rPr lang="pt-BR" smtClean="0">
                <a:hlinkClick r:id="rId5"/>
              </a:rPr>
              <a:t>Departamentalização</a:t>
            </a:r>
            <a:r>
              <a:rPr lang="pt-BR" smtClean="0"/>
              <a:t> </a:t>
            </a:r>
            <a:br>
              <a:rPr lang="pt-BR" smtClean="0"/>
            </a:br>
            <a:r>
              <a:rPr lang="pt-BR" smtClean="0"/>
              <a:t>     </a:t>
            </a:r>
            <a:r>
              <a:rPr lang="pt-BR" smtClean="0">
                <a:hlinkClick r:id="rId6"/>
              </a:rPr>
              <a:t>Critério de rateio dos CIF pelos departamentos</a:t>
            </a:r>
            <a:r>
              <a:rPr lang="pt-BR" smtClean="0"/>
              <a:t> </a:t>
            </a:r>
            <a:br>
              <a:rPr lang="pt-BR" smtClean="0"/>
            </a:br>
            <a:r>
              <a:rPr lang="pt-BR" smtClean="0"/>
              <a:t>     </a:t>
            </a:r>
            <a:r>
              <a:rPr lang="pt-BR" smtClean="0">
                <a:hlinkClick r:id="rId7"/>
              </a:rPr>
              <a:t>Resumo</a:t>
            </a:r>
            <a:r>
              <a:rPr lang="pt-BR" smtClean="0"/>
              <a:t> </a:t>
            </a:r>
          </a:p>
          <a:p>
            <a:r>
              <a:rPr lang="pt-BR" b="1" smtClean="0">
                <a:hlinkClick r:id="rId3"/>
              </a:rPr>
              <a:t>2 - </a:t>
            </a:r>
            <a:r>
              <a:rPr lang="pt-BR" smtClean="0">
                <a:hlinkClick r:id="rId3"/>
              </a:rPr>
              <a:t>Custeio direto </a:t>
            </a:r>
            <a:endParaRPr lang="pt-BR" smtClean="0"/>
          </a:p>
          <a:p>
            <a:r>
              <a:rPr lang="pt-BR" b="1" smtClean="0">
                <a:hlinkClick r:id="rId3"/>
              </a:rPr>
              <a:t>3 - </a:t>
            </a:r>
            <a:r>
              <a:rPr lang="pt-BR" smtClean="0">
                <a:hlinkClick r:id="rId3"/>
              </a:rPr>
              <a:t>Custo-padrão (standard) </a:t>
            </a:r>
            <a:endParaRPr lang="pt-BR" smtClean="0"/>
          </a:p>
          <a:p>
            <a:r>
              <a:rPr lang="pt-BR" b="1" smtClean="0">
                <a:hlinkClick r:id="rId3"/>
              </a:rPr>
              <a:t>4 - </a:t>
            </a:r>
            <a:r>
              <a:rPr lang="pt-BR" smtClean="0">
                <a:hlinkClick r:id="rId3"/>
              </a:rPr>
              <a:t>Informações contábeis para decisão </a:t>
            </a:r>
            <a:endParaRPr lang="pt-BR" smtClean="0"/>
          </a:p>
          <a:p>
            <a:r>
              <a:rPr lang="pt-BR" b="1" smtClean="0">
                <a:hlinkClick r:id="rId3"/>
              </a:rPr>
              <a:t>5 - </a:t>
            </a:r>
            <a:r>
              <a:rPr lang="pt-BR" smtClean="0">
                <a:hlinkClick r:id="rId3"/>
              </a:rPr>
              <a:t>Noções de Avaliação de Desempenho </a:t>
            </a:r>
            <a:endParaRPr lang="pt-BR" smtClean="0"/>
          </a:p>
        </p:txBody>
      </p:sp>
      <p:sp>
        <p:nvSpPr>
          <p:cNvPr id="23450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6FBC44C-DF21-4F56-81D6-047EB6F26185}" type="slidenum">
              <a:rPr lang="pt-BR" smtClean="0"/>
              <a:pPr eaLnBrk="1" hangingPunct="1"/>
              <a:t>49</a:t>
            </a:fld>
            <a:endParaRPr lang="pt-B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6</a:t>
            </a:r>
            <a:r>
              <a:rPr lang="pt-BR" smtClean="0"/>
              <a:t>: Fluxo de Capitais e Variações do Patrimônio Líquido</a:t>
            </a:r>
          </a:p>
          <a:p>
            <a:r>
              <a:rPr lang="pt-BR" b="1" smtClean="0"/>
              <a:t>Módulos</a:t>
            </a:r>
            <a:endParaRPr lang="pt-BR" smtClean="0"/>
          </a:p>
          <a:p>
            <a:r>
              <a:rPr lang="pt-BR" b="1" smtClean="0">
                <a:hlinkClick r:id="rId3"/>
              </a:rPr>
              <a:t>1 - </a:t>
            </a:r>
            <a:r>
              <a:rPr lang="pt-BR" smtClean="0">
                <a:hlinkClick r:id="rId3"/>
              </a:rPr>
              <a:t>Fluxo de Caixa </a:t>
            </a:r>
            <a:endParaRPr lang="pt-BR" smtClean="0"/>
          </a:p>
          <a:p>
            <a:r>
              <a:rPr lang="pt-BR" smtClean="0"/>
              <a:t>     </a:t>
            </a:r>
            <a:r>
              <a:rPr lang="pt-BR" smtClean="0">
                <a:hlinkClick r:id="rId4"/>
              </a:rPr>
              <a:t>Importância do Fluxo de Caixa</a:t>
            </a:r>
            <a:r>
              <a:rPr lang="pt-BR" smtClean="0"/>
              <a:t> </a:t>
            </a:r>
            <a:br>
              <a:rPr lang="pt-BR" smtClean="0"/>
            </a:br>
            <a:r>
              <a:rPr lang="pt-BR" smtClean="0"/>
              <a:t>     </a:t>
            </a:r>
            <a:r>
              <a:rPr lang="pt-BR" smtClean="0">
                <a:hlinkClick r:id="rId5"/>
              </a:rPr>
              <a:t>Demonstração do Fluxo de Caixa (DFC)</a:t>
            </a:r>
            <a:r>
              <a:rPr lang="pt-BR" smtClean="0"/>
              <a:t> </a:t>
            </a:r>
            <a:br>
              <a:rPr lang="pt-BR" smtClean="0"/>
            </a:br>
            <a:r>
              <a:rPr lang="pt-BR" smtClean="0"/>
              <a:t>     </a:t>
            </a:r>
            <a:r>
              <a:rPr lang="pt-BR" smtClean="0">
                <a:hlinkClick r:id="rId6"/>
              </a:rPr>
              <a:t>Transações que afetam o Caixa</a:t>
            </a:r>
            <a:r>
              <a:rPr lang="pt-BR" smtClean="0"/>
              <a:t> </a:t>
            </a:r>
            <a:br>
              <a:rPr lang="pt-BR" smtClean="0"/>
            </a:br>
            <a:r>
              <a:rPr lang="pt-BR" smtClean="0"/>
              <a:t>     </a:t>
            </a:r>
            <a:r>
              <a:rPr lang="pt-BR" smtClean="0">
                <a:hlinkClick r:id="rId7"/>
              </a:rPr>
              <a:t>Transações que aumentam o Caixa</a:t>
            </a:r>
            <a:r>
              <a:rPr lang="pt-BR" smtClean="0"/>
              <a:t> </a:t>
            </a:r>
            <a:br>
              <a:rPr lang="pt-BR" smtClean="0"/>
            </a:br>
            <a:r>
              <a:rPr lang="pt-BR" smtClean="0"/>
              <a:t>     </a:t>
            </a:r>
            <a:r>
              <a:rPr lang="pt-BR" smtClean="0">
                <a:hlinkClick r:id="rId8"/>
              </a:rPr>
              <a:t>Transações que diminuem o Caixa</a:t>
            </a:r>
            <a:r>
              <a:rPr lang="pt-BR" smtClean="0"/>
              <a:t> </a:t>
            </a:r>
            <a:br>
              <a:rPr lang="pt-BR" smtClean="0"/>
            </a:br>
            <a:r>
              <a:rPr lang="pt-BR" smtClean="0"/>
              <a:t>     </a:t>
            </a:r>
            <a:r>
              <a:rPr lang="pt-BR" smtClean="0">
                <a:hlinkClick r:id="rId9"/>
              </a:rPr>
              <a:t>O relatório de fluxo de caixa</a:t>
            </a:r>
            <a:r>
              <a:rPr lang="pt-BR" smtClean="0"/>
              <a:t> </a:t>
            </a:r>
            <a:br>
              <a:rPr lang="pt-BR" smtClean="0"/>
            </a:br>
            <a:r>
              <a:rPr lang="pt-BR" smtClean="0"/>
              <a:t>     </a:t>
            </a:r>
            <a:r>
              <a:rPr lang="pt-BR" smtClean="0">
                <a:hlinkClick r:id="rId10"/>
              </a:rPr>
              <a:t>Resumo</a:t>
            </a:r>
            <a:r>
              <a:rPr lang="pt-BR" smtClean="0"/>
              <a:t> </a:t>
            </a:r>
          </a:p>
          <a:p>
            <a:r>
              <a:rPr lang="pt-BR" b="1" smtClean="0">
                <a:hlinkClick r:id="rId3"/>
              </a:rPr>
              <a:t>2 -</a:t>
            </a:r>
            <a:r>
              <a:rPr lang="pt-BR" smtClean="0">
                <a:hlinkClick r:id="rId3"/>
              </a:rPr>
              <a:t> Patrimônio Líquido e Variações</a:t>
            </a:r>
            <a:endParaRPr lang="pt-BR" smtClean="0"/>
          </a:p>
        </p:txBody>
      </p:sp>
      <p:sp>
        <p:nvSpPr>
          <p:cNvPr id="23552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3F5CB96-CF7C-4A5C-BA30-E07DF7C8C016}" type="slidenum">
              <a:rPr lang="pt-BR" smtClean="0"/>
              <a:pPr eaLnBrk="1" hangingPunct="1"/>
              <a:t>50</a:t>
            </a:fld>
            <a:endParaRPr lang="pt-B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23654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9C9FFE6-4237-431B-9E28-C28D4F3C7BE8}" type="slidenum">
              <a:rPr lang="pt-BR" smtClean="0"/>
              <a:pPr eaLnBrk="1" hangingPunct="1"/>
              <a:t>51</a:t>
            </a:fld>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3: </a:t>
            </a:r>
            <a:r>
              <a:rPr lang="pt-BR" smtClean="0"/>
              <a:t>Ênfase no Cliente</a:t>
            </a:r>
          </a:p>
          <a:p>
            <a:r>
              <a:rPr lang="pt-BR" smtClean="0"/>
              <a:t> </a:t>
            </a:r>
          </a:p>
          <a:p>
            <a:r>
              <a:rPr lang="pt-BR" b="1" smtClean="0"/>
              <a:t>Módulos</a:t>
            </a:r>
            <a:endParaRPr lang="pt-BR" smtClean="0"/>
          </a:p>
          <a:p>
            <a:r>
              <a:rPr lang="pt-BR" b="1" smtClean="0">
                <a:hlinkClick r:id="rId3"/>
              </a:rPr>
              <a:t>1 - </a:t>
            </a:r>
            <a:r>
              <a:rPr lang="pt-BR" smtClean="0">
                <a:hlinkClick r:id="rId3"/>
              </a:rPr>
              <a:t>Pacote de valor </a:t>
            </a:r>
            <a:endParaRPr lang="pt-BR" smtClean="0"/>
          </a:p>
          <a:p>
            <a:r>
              <a:rPr lang="pt-BR" smtClean="0"/>
              <a:t>     	</a:t>
            </a:r>
            <a:r>
              <a:rPr lang="pt-BR" smtClean="0">
                <a:hlinkClick r:id="rId4"/>
              </a:rPr>
              <a:t>Valor para o Cliente</a:t>
            </a:r>
            <a:r>
              <a:rPr lang="pt-BR" smtClean="0"/>
              <a:t> </a:t>
            </a:r>
            <a:br>
              <a:rPr lang="pt-BR" smtClean="0"/>
            </a:br>
            <a:r>
              <a:rPr lang="pt-BR" smtClean="0"/>
              <a:t>    	</a:t>
            </a:r>
            <a:r>
              <a:rPr lang="pt-BR" smtClean="0">
                <a:hlinkClick r:id="rId5"/>
              </a:rPr>
              <a:t>Ênfase nas Pessoas</a:t>
            </a:r>
            <a:r>
              <a:rPr lang="pt-BR" smtClean="0"/>
              <a:t> </a:t>
            </a:r>
            <a:br>
              <a:rPr lang="pt-BR" smtClean="0"/>
            </a:br>
            <a:r>
              <a:rPr lang="pt-BR" smtClean="0"/>
              <a:t>     	</a:t>
            </a:r>
            <a:r>
              <a:rPr lang="pt-BR" smtClean="0">
                <a:hlinkClick r:id="rId6"/>
              </a:rPr>
              <a:t>Nova Mentalidade</a:t>
            </a:r>
            <a:r>
              <a:rPr lang="pt-BR" smtClean="0"/>
              <a:t> </a:t>
            </a:r>
            <a:br>
              <a:rPr lang="pt-BR" smtClean="0"/>
            </a:br>
            <a:r>
              <a:rPr lang="pt-BR" smtClean="0"/>
              <a:t>     	</a:t>
            </a:r>
            <a:r>
              <a:rPr lang="pt-BR" smtClean="0">
                <a:hlinkClick r:id="rId7"/>
              </a:rPr>
              <a:t>Resumo</a:t>
            </a:r>
            <a:r>
              <a:rPr lang="pt-BR" smtClean="0"/>
              <a:t> </a:t>
            </a:r>
          </a:p>
          <a:p>
            <a:r>
              <a:rPr lang="pt-BR" b="1" smtClean="0">
                <a:hlinkClick r:id="rId3"/>
              </a:rPr>
              <a:t>2 -</a:t>
            </a:r>
            <a:r>
              <a:rPr lang="pt-BR" smtClean="0">
                <a:hlinkClick r:id="rId3"/>
              </a:rPr>
              <a:t> Avaliação dos serviços </a:t>
            </a:r>
            <a:endParaRPr lang="pt-BR" smtClean="0"/>
          </a:p>
          <a:p>
            <a:r>
              <a:rPr lang="pt-BR" b="1" smtClean="0">
                <a:hlinkClick r:id="rId3"/>
              </a:rPr>
              <a:t>3 -</a:t>
            </a:r>
            <a:r>
              <a:rPr lang="pt-BR" smtClean="0">
                <a:hlinkClick r:id="rId3"/>
              </a:rPr>
              <a:t> Componentes de valor </a:t>
            </a:r>
            <a:endParaRPr lang="pt-BR" smtClean="0"/>
          </a:p>
          <a:p>
            <a:r>
              <a:rPr lang="pt-BR" b="1" smtClean="0">
                <a:hlinkClick r:id="rId3"/>
              </a:rPr>
              <a:t>4 - </a:t>
            </a:r>
            <a:r>
              <a:rPr lang="pt-BR" smtClean="0">
                <a:hlinkClick r:id="rId3"/>
              </a:rPr>
              <a:t>Bloqueios culturais </a:t>
            </a:r>
            <a:endParaRPr lang="pt-BR" smtClean="0"/>
          </a:p>
          <a:p>
            <a:r>
              <a:rPr lang="pt-BR" b="1" smtClean="0">
                <a:hlinkClick r:id="rId3"/>
              </a:rPr>
              <a:t>5 - </a:t>
            </a:r>
            <a:r>
              <a:rPr lang="pt-BR" smtClean="0">
                <a:hlinkClick r:id="rId3"/>
              </a:rPr>
              <a:t>A experiência japonesa </a:t>
            </a:r>
            <a:endParaRPr lang="pt-BR" smtClean="0"/>
          </a:p>
          <a:p>
            <a:r>
              <a:rPr lang="pt-BR" b="1" smtClean="0">
                <a:hlinkClick r:id="rId3"/>
              </a:rPr>
              <a:t>6 -</a:t>
            </a:r>
            <a:r>
              <a:rPr lang="pt-BR" smtClean="0">
                <a:hlinkClick r:id="rId3"/>
              </a:rPr>
              <a:t> Critérios de avaliação </a:t>
            </a:r>
            <a:endParaRPr lang="pt-BR" smtClean="0"/>
          </a:p>
          <a:p>
            <a:r>
              <a:rPr lang="pt-BR" b="1" smtClean="0">
                <a:hlinkClick r:id="rId3"/>
              </a:rPr>
              <a:t>7 -</a:t>
            </a:r>
            <a:r>
              <a:rPr lang="pt-BR" smtClean="0">
                <a:hlinkClick r:id="rId3"/>
              </a:rPr>
              <a:t> Atividades empresariais </a:t>
            </a:r>
            <a:endParaRPr lang="pt-BR" smtClean="0"/>
          </a:p>
        </p:txBody>
      </p:sp>
      <p:sp>
        <p:nvSpPr>
          <p:cNvPr id="19149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F68B436-EC57-47CE-82E3-52F543D3B538}" type="slidenum">
              <a:rPr lang="pt-BR" smtClean="0"/>
              <a:pPr eaLnBrk="1" hangingPunct="1"/>
              <a:t>7</a:t>
            </a:fld>
            <a:endParaRPr lang="pt-B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a:t>
            </a:r>
            <a:r>
              <a:rPr lang="pt-BR" smtClean="0"/>
              <a:t>Matemática Básica</a:t>
            </a:r>
          </a:p>
          <a:p>
            <a:r>
              <a:rPr lang="pt-BR" b="1" smtClean="0"/>
              <a:t>Módulos</a:t>
            </a:r>
            <a:endParaRPr lang="pt-BR" smtClean="0"/>
          </a:p>
          <a:p>
            <a:r>
              <a:rPr lang="pt-BR" b="1" smtClean="0"/>
              <a:t>1 - </a:t>
            </a:r>
            <a:r>
              <a:rPr lang="pt-BR" smtClean="0"/>
              <a:t>Operações fundamentais</a:t>
            </a:r>
          </a:p>
          <a:p>
            <a:r>
              <a:rPr lang="pt-BR" smtClean="0">
                <a:hlinkClick r:id="rId3"/>
              </a:rPr>
              <a:t>Operações fundamentais</a:t>
            </a:r>
            <a:endParaRPr lang="pt-BR" smtClean="0"/>
          </a:p>
          <a:p>
            <a:r>
              <a:rPr lang="pt-BR" b="1" smtClean="0"/>
              <a:t>2 - </a:t>
            </a:r>
            <a:r>
              <a:rPr lang="pt-BR" smtClean="0"/>
              <a:t>Porcentagem e Regra de Três</a:t>
            </a:r>
          </a:p>
          <a:p>
            <a:r>
              <a:rPr lang="pt-BR" b="1" smtClean="0"/>
              <a:t>3 </a:t>
            </a:r>
            <a:r>
              <a:rPr lang="pt-BR" smtClean="0"/>
              <a:t>- Expressões e Equações</a:t>
            </a:r>
          </a:p>
          <a:p>
            <a:endParaRPr lang="pt-BR" smtClean="0"/>
          </a:p>
        </p:txBody>
      </p:sp>
      <p:sp>
        <p:nvSpPr>
          <p:cNvPr id="2375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E42A199-18E3-40C2-8B2B-2037A94E5324}" type="slidenum">
              <a:rPr lang="pt-BR" smtClean="0"/>
              <a:pPr eaLnBrk="1" hangingPunct="1"/>
              <a:t>52</a:t>
            </a:fld>
            <a:endParaRPr lang="pt-B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dirty="0" smtClean="0"/>
              <a:t>Unidade 2: </a:t>
            </a:r>
            <a:r>
              <a:rPr lang="pt-BR" dirty="0" smtClean="0"/>
              <a:t>Funções 1</a:t>
            </a:r>
          </a:p>
          <a:p>
            <a:r>
              <a:rPr lang="pt-BR" b="1" dirty="0" smtClean="0"/>
              <a:t>Módulos</a:t>
            </a:r>
            <a:endParaRPr lang="pt-BR" dirty="0" smtClean="0"/>
          </a:p>
          <a:p>
            <a:r>
              <a:rPr lang="pt-BR" b="1" dirty="0" smtClean="0">
                <a:hlinkClick r:id="rId3"/>
              </a:rPr>
              <a:t>1 - </a:t>
            </a:r>
            <a:r>
              <a:rPr lang="pt-BR" dirty="0" smtClean="0">
                <a:hlinkClick r:id="rId3"/>
              </a:rPr>
              <a:t>Conceito de Funções </a:t>
            </a:r>
            <a:endParaRPr lang="pt-BR" dirty="0" smtClean="0"/>
          </a:p>
          <a:p>
            <a:r>
              <a:rPr lang="pt-BR" dirty="0" smtClean="0"/>
              <a:t>     	</a:t>
            </a:r>
            <a:r>
              <a:rPr lang="pt-BR" dirty="0" smtClean="0">
                <a:hlinkClick r:id="rId4"/>
              </a:rPr>
              <a:t>Conceito de Funções</a:t>
            </a:r>
            <a:endParaRPr lang="pt-BR" dirty="0" smtClean="0"/>
          </a:p>
          <a:p>
            <a:r>
              <a:rPr lang="pt-BR" b="1" dirty="0" smtClean="0">
                <a:hlinkClick r:id="rId3"/>
              </a:rPr>
              <a:t>2 -</a:t>
            </a:r>
            <a:r>
              <a:rPr lang="pt-BR" dirty="0" smtClean="0">
                <a:hlinkClick r:id="rId3"/>
              </a:rPr>
              <a:t> Funções Elementares </a:t>
            </a:r>
            <a:endParaRPr lang="pt-BR" dirty="0" smtClean="0"/>
          </a:p>
          <a:p>
            <a:r>
              <a:rPr lang="pt-BR" b="1" dirty="0" smtClean="0">
                <a:hlinkClick r:id="rId3"/>
              </a:rPr>
              <a:t>3 -</a:t>
            </a:r>
            <a:r>
              <a:rPr lang="pt-BR" dirty="0" smtClean="0">
                <a:hlinkClick r:id="rId3"/>
              </a:rPr>
              <a:t> Funções Custo, Receita e Lucro do 1º grau </a:t>
            </a:r>
            <a:endParaRPr lang="pt-BR" dirty="0" smtClean="0"/>
          </a:p>
          <a:p>
            <a:r>
              <a:rPr lang="pt-BR" b="1" dirty="0" smtClean="0">
                <a:hlinkClick r:id="rId3"/>
              </a:rPr>
              <a:t>4 -</a:t>
            </a:r>
            <a:r>
              <a:rPr lang="pt-BR" dirty="0" smtClean="0">
                <a:hlinkClick r:id="rId3"/>
              </a:rPr>
              <a:t> Funções de Demanda, Oferta e depreciação do 1º grau </a:t>
            </a:r>
            <a:endParaRPr lang="pt-BR" dirty="0" smtClean="0"/>
          </a:p>
        </p:txBody>
      </p:sp>
      <p:sp>
        <p:nvSpPr>
          <p:cNvPr id="23859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109131F-0550-49C4-B4CA-9BB084C7267F}" type="slidenum">
              <a:rPr lang="pt-BR" smtClean="0"/>
              <a:pPr eaLnBrk="1" hangingPunct="1"/>
              <a:t>53</a:t>
            </a:fld>
            <a:endParaRPr lang="pt-B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3: </a:t>
            </a:r>
            <a:r>
              <a:rPr lang="pt-BR" smtClean="0"/>
              <a:t>Funções 2</a:t>
            </a:r>
          </a:p>
          <a:p>
            <a:r>
              <a:rPr lang="pt-BR" b="1" smtClean="0"/>
              <a:t>Módulos</a:t>
            </a:r>
            <a:endParaRPr lang="pt-BR" smtClean="0"/>
          </a:p>
          <a:p>
            <a:r>
              <a:rPr lang="pt-BR" b="1" smtClean="0">
                <a:hlinkClick r:id="rId3"/>
              </a:rPr>
              <a:t>1 -</a:t>
            </a:r>
            <a:r>
              <a:rPr lang="pt-BR" smtClean="0">
                <a:hlinkClick r:id="rId3"/>
              </a:rPr>
              <a:t> Função quadrática </a:t>
            </a:r>
            <a:endParaRPr lang="pt-BR" smtClean="0"/>
          </a:p>
          <a:p>
            <a:r>
              <a:rPr lang="pt-BR" smtClean="0"/>
              <a:t>     	</a:t>
            </a:r>
            <a:r>
              <a:rPr lang="pt-BR" smtClean="0">
                <a:hlinkClick r:id="rId4"/>
              </a:rPr>
              <a:t>Função quadrática</a:t>
            </a:r>
            <a:r>
              <a:rPr lang="pt-BR" smtClean="0"/>
              <a:t> </a:t>
            </a:r>
          </a:p>
          <a:p>
            <a:r>
              <a:rPr lang="pt-BR" b="1" smtClean="0">
                <a:hlinkClick r:id="rId3"/>
              </a:rPr>
              <a:t>2 -</a:t>
            </a:r>
            <a:r>
              <a:rPr lang="pt-BR" smtClean="0">
                <a:hlinkClick r:id="rId3"/>
              </a:rPr>
              <a:t> Função Racional </a:t>
            </a:r>
            <a:endParaRPr lang="pt-BR" smtClean="0"/>
          </a:p>
          <a:p>
            <a:r>
              <a:rPr lang="pt-BR" b="1" smtClean="0">
                <a:hlinkClick r:id="rId3"/>
              </a:rPr>
              <a:t>3 -</a:t>
            </a:r>
            <a:r>
              <a:rPr lang="pt-BR" smtClean="0">
                <a:hlinkClick r:id="rId3"/>
              </a:rPr>
              <a:t> Funções Exponenciais e Logarítmicas </a:t>
            </a:r>
            <a:endParaRPr lang="pt-BR" smtClean="0"/>
          </a:p>
        </p:txBody>
      </p:sp>
      <p:sp>
        <p:nvSpPr>
          <p:cNvPr id="23962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5F67C46-44F7-4310-B9EB-CB548EAEFC0B}" type="slidenum">
              <a:rPr lang="pt-BR" smtClean="0"/>
              <a:pPr eaLnBrk="1" hangingPunct="1"/>
              <a:t>54</a:t>
            </a:fld>
            <a:endParaRPr lang="pt-B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4: </a:t>
            </a:r>
            <a:r>
              <a:rPr lang="pt-BR" smtClean="0"/>
              <a:t>PowerPoint</a:t>
            </a:r>
          </a:p>
          <a:p>
            <a:r>
              <a:rPr lang="pt-BR" b="1" smtClean="0"/>
              <a:t>Módulos</a:t>
            </a:r>
            <a:endParaRPr lang="pt-BR" smtClean="0"/>
          </a:p>
          <a:p>
            <a:r>
              <a:rPr lang="pt-BR" b="1" smtClean="0">
                <a:hlinkClick r:id="rId3"/>
              </a:rPr>
              <a:t>1 - </a:t>
            </a:r>
            <a:r>
              <a:rPr lang="pt-BR" smtClean="0">
                <a:hlinkClick r:id="rId3"/>
              </a:rPr>
              <a:t>Cálculo de Derivadas </a:t>
            </a:r>
            <a:endParaRPr lang="pt-BR" smtClean="0"/>
          </a:p>
          <a:p>
            <a:r>
              <a:rPr lang="pt-BR" smtClean="0"/>
              <a:t>     	</a:t>
            </a:r>
            <a:r>
              <a:rPr lang="pt-BR" smtClean="0">
                <a:hlinkClick r:id="rId4"/>
              </a:rPr>
              <a:t>Cálculo de Derivadas</a:t>
            </a:r>
            <a:r>
              <a:rPr lang="pt-BR" smtClean="0"/>
              <a:t> </a:t>
            </a:r>
          </a:p>
          <a:p>
            <a:r>
              <a:rPr lang="pt-BR" b="1" smtClean="0">
                <a:hlinkClick r:id="rId3"/>
              </a:rPr>
              <a:t>2 -</a:t>
            </a:r>
            <a:r>
              <a:rPr lang="pt-BR" smtClean="0">
                <a:hlinkClick r:id="rId3"/>
              </a:rPr>
              <a:t> Aplicações de Derivada </a:t>
            </a:r>
            <a:endParaRPr lang="pt-BR" smtClean="0"/>
          </a:p>
          <a:p>
            <a:r>
              <a:rPr lang="pt-BR" b="1" smtClean="0">
                <a:hlinkClick r:id="rId3"/>
              </a:rPr>
              <a:t>3 -</a:t>
            </a:r>
            <a:r>
              <a:rPr lang="pt-BR" smtClean="0">
                <a:hlinkClick r:id="rId3"/>
              </a:rPr>
              <a:t> Máximo e Mínimo de Funções </a:t>
            </a:r>
            <a:endParaRPr lang="pt-BR" smtClean="0"/>
          </a:p>
        </p:txBody>
      </p:sp>
      <p:sp>
        <p:nvSpPr>
          <p:cNvPr id="2406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CD7A1ED-D984-4B44-826E-255988F9EFF8}" type="slidenum">
              <a:rPr lang="pt-BR" smtClean="0"/>
              <a:pPr eaLnBrk="1" hangingPunct="1"/>
              <a:t>55</a:t>
            </a:fld>
            <a:endParaRPr lang="pt-B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24166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C5C8E55-5F81-424E-8853-098AA06A7C1F}" type="slidenum">
              <a:rPr lang="pt-BR" smtClean="0"/>
              <a:pPr eaLnBrk="1" hangingPunct="1"/>
              <a:t>56</a:t>
            </a:fld>
            <a:endParaRPr lang="pt-B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a:t>
            </a:r>
            <a:r>
              <a:rPr lang="pt-BR" smtClean="0"/>
              <a:t>: </a:t>
            </a:r>
            <a:r>
              <a:rPr lang="pt-BR" b="1" smtClean="0"/>
              <a:t>Introdução ao Empreendedorismo</a:t>
            </a:r>
            <a:r>
              <a:rPr lang="pt-BR" smtClean="0"/>
              <a:t/>
            </a:r>
            <a:br>
              <a:rPr lang="pt-BR" smtClean="0"/>
            </a:br>
            <a:r>
              <a:rPr lang="pt-BR" b="1" smtClean="0"/>
              <a:t>Módulos</a:t>
            </a:r>
            <a:br>
              <a:rPr lang="pt-BR" b="1" smtClean="0"/>
            </a:br>
            <a:r>
              <a:rPr lang="pt-BR" b="1" smtClean="0">
                <a:hlinkClick r:id="rId3"/>
              </a:rPr>
              <a:t>1 - Empreendedorismo/ Empreendedor </a:t>
            </a:r>
            <a:endParaRPr lang="pt-BR" smtClean="0"/>
          </a:p>
          <a:p>
            <a:r>
              <a:rPr lang="pt-BR" smtClean="0"/>
              <a:t>     </a:t>
            </a:r>
            <a:r>
              <a:rPr lang="pt-BR" smtClean="0">
                <a:hlinkClick r:id="rId4"/>
              </a:rPr>
              <a:t>Espírito Empreendedor</a:t>
            </a:r>
            <a:r>
              <a:rPr lang="pt-BR" smtClean="0"/>
              <a:t> </a:t>
            </a:r>
            <a:br>
              <a:rPr lang="pt-BR" smtClean="0"/>
            </a:br>
            <a:r>
              <a:rPr lang="pt-BR" smtClean="0"/>
              <a:t>     </a:t>
            </a:r>
            <a:r>
              <a:rPr lang="pt-BR" smtClean="0">
                <a:hlinkClick r:id="rId5"/>
              </a:rPr>
              <a:t>Significado do Termo Empreendedorismo</a:t>
            </a:r>
            <a:r>
              <a:rPr lang="pt-BR" smtClean="0"/>
              <a:t> </a:t>
            </a:r>
            <a:br>
              <a:rPr lang="pt-BR" smtClean="0"/>
            </a:br>
            <a:r>
              <a:rPr lang="pt-BR" smtClean="0"/>
              <a:t>     </a:t>
            </a:r>
            <a:r>
              <a:rPr lang="pt-BR" smtClean="0">
                <a:hlinkClick r:id="rId6"/>
              </a:rPr>
              <a:t>Por Que o Ensino de Empreendedorismo?</a:t>
            </a:r>
            <a:r>
              <a:rPr lang="pt-BR" smtClean="0"/>
              <a:t> </a:t>
            </a:r>
            <a:br>
              <a:rPr lang="pt-BR" smtClean="0"/>
            </a:br>
            <a:r>
              <a:rPr lang="pt-BR" smtClean="0"/>
              <a:t>     </a:t>
            </a:r>
            <a:r>
              <a:rPr lang="pt-BR" smtClean="0">
                <a:hlinkClick r:id="rId7"/>
              </a:rPr>
              <a:t>O Empreendedor e Seu Campo de Atuação</a:t>
            </a:r>
            <a:r>
              <a:rPr lang="pt-BR" smtClean="0"/>
              <a:t> </a:t>
            </a:r>
            <a:br>
              <a:rPr lang="pt-BR" smtClean="0"/>
            </a:br>
            <a:r>
              <a:rPr lang="pt-BR" smtClean="0"/>
              <a:t>     </a:t>
            </a:r>
            <a:r>
              <a:rPr lang="pt-BR" smtClean="0">
                <a:hlinkClick r:id="rId8"/>
              </a:rPr>
              <a:t>Resumo</a:t>
            </a:r>
            <a:r>
              <a:rPr lang="pt-BR" smtClean="0"/>
              <a:t> </a:t>
            </a:r>
            <a:br>
              <a:rPr lang="pt-BR" smtClean="0"/>
            </a:br>
            <a:r>
              <a:rPr lang="pt-BR" b="1" smtClean="0">
                <a:hlinkClick r:id="rId3"/>
              </a:rPr>
              <a:t>2 - O Perfil do Empreendedor </a:t>
            </a:r>
            <a:endParaRPr lang="pt-BR" smtClean="0"/>
          </a:p>
        </p:txBody>
      </p:sp>
      <p:sp>
        <p:nvSpPr>
          <p:cNvPr id="24269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D46276E-4FD5-4EEF-92A1-58F19D10F308}" type="slidenum">
              <a:rPr lang="pt-BR" smtClean="0"/>
              <a:pPr eaLnBrk="1" hangingPunct="1"/>
              <a:t>57</a:t>
            </a:fld>
            <a:endParaRPr lang="pt-B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a:t>
            </a:r>
            <a:r>
              <a:rPr lang="pt-BR" smtClean="0"/>
              <a:t>: </a:t>
            </a:r>
            <a:r>
              <a:rPr lang="pt-BR" b="1" smtClean="0"/>
              <a:t>Empreendedorismo de "A" a "Z"</a:t>
            </a:r>
            <a:br>
              <a:rPr lang="pt-BR" b="1" smtClean="0"/>
            </a:br>
            <a:r>
              <a:rPr lang="pt-BR" b="1" smtClean="0"/>
              <a:t>Módulos</a:t>
            </a:r>
            <a:endParaRPr lang="pt-BR" smtClean="0"/>
          </a:p>
          <a:p>
            <a:r>
              <a:rPr lang="pt-BR" b="1" smtClean="0">
                <a:hlinkClick r:id="rId3"/>
              </a:rPr>
              <a:t>1 - Origens do Empreendedorismo </a:t>
            </a:r>
            <a:r>
              <a:rPr lang="pt-BR" b="1" smtClean="0"/>
              <a:t>     </a:t>
            </a:r>
            <a:br>
              <a:rPr lang="pt-BR" b="1" smtClean="0"/>
            </a:br>
            <a:r>
              <a:rPr lang="pt-BR" smtClean="0"/>
              <a:t>     </a:t>
            </a:r>
            <a:r>
              <a:rPr lang="pt-BR" smtClean="0">
                <a:hlinkClick r:id="rId4"/>
              </a:rPr>
              <a:t>O Processo Empreendedor</a:t>
            </a:r>
            <a:r>
              <a:rPr lang="pt-BR" smtClean="0"/>
              <a:t> </a:t>
            </a:r>
            <a:br>
              <a:rPr lang="pt-BR" smtClean="0"/>
            </a:br>
            <a:r>
              <a:rPr lang="pt-BR" smtClean="0"/>
              <a:t>     </a:t>
            </a:r>
            <a:r>
              <a:rPr lang="pt-BR" smtClean="0">
                <a:hlinkClick r:id="rId5"/>
              </a:rPr>
              <a:t>Diferenciando Ideias de Oportunidades</a:t>
            </a:r>
            <a:r>
              <a:rPr lang="pt-BR" smtClean="0"/>
              <a:t> </a:t>
            </a:r>
            <a:br>
              <a:rPr lang="pt-BR" smtClean="0"/>
            </a:br>
            <a:r>
              <a:rPr lang="pt-BR" smtClean="0"/>
              <a:t>     </a:t>
            </a:r>
            <a:r>
              <a:rPr lang="pt-BR" smtClean="0">
                <a:hlinkClick r:id="rId6"/>
              </a:rPr>
              <a:t>Gerando Ideias</a:t>
            </a:r>
            <a:r>
              <a:rPr lang="pt-BR" smtClean="0"/>
              <a:t> </a:t>
            </a:r>
            <a:br>
              <a:rPr lang="pt-BR" smtClean="0"/>
            </a:br>
            <a:r>
              <a:rPr lang="pt-BR" smtClean="0"/>
              <a:t>     </a:t>
            </a:r>
            <a:r>
              <a:rPr lang="pt-BR" smtClean="0">
                <a:hlinkClick r:id="rId7"/>
              </a:rPr>
              <a:t>Resumo</a:t>
            </a:r>
            <a:r>
              <a:rPr lang="pt-BR" smtClean="0"/>
              <a:t> </a:t>
            </a:r>
            <a:br>
              <a:rPr lang="pt-BR" smtClean="0"/>
            </a:br>
            <a:r>
              <a:rPr lang="pt-BR" b="1" smtClean="0">
                <a:hlinkClick r:id="rId3"/>
              </a:rPr>
              <a:t>2 - Buscando Oportunidades </a:t>
            </a:r>
            <a:endParaRPr lang="pt-BR" smtClean="0"/>
          </a:p>
          <a:p>
            <a:r>
              <a:rPr lang="pt-BR" b="1" smtClean="0">
                <a:hlinkClick r:id="rId3"/>
              </a:rPr>
              <a:t>3 - Fontes de Oportunidades </a:t>
            </a:r>
            <a:endParaRPr lang="pt-BR" smtClean="0"/>
          </a:p>
          <a:p>
            <a:r>
              <a:rPr lang="pt-BR" b="1" smtClean="0">
                <a:hlinkClick r:id="rId3"/>
              </a:rPr>
              <a:t>4 - Checando as Oportunidades </a:t>
            </a:r>
            <a:endParaRPr lang="pt-BR" smtClean="0"/>
          </a:p>
          <a:p>
            <a:r>
              <a:rPr lang="pt-BR" b="1" smtClean="0">
                <a:hlinkClick r:id="rId3"/>
              </a:rPr>
              <a:t>5 - Gerenciamento Estratégico </a:t>
            </a:r>
            <a:endParaRPr lang="pt-BR" smtClean="0"/>
          </a:p>
        </p:txBody>
      </p:sp>
      <p:sp>
        <p:nvSpPr>
          <p:cNvPr id="24371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29874F8-17B2-47A2-A2BE-8015AA610F81}" type="slidenum">
              <a:rPr lang="pt-BR" smtClean="0"/>
              <a:pPr eaLnBrk="1" hangingPunct="1"/>
              <a:t>58</a:t>
            </a:fld>
            <a:endParaRPr lang="pt-B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3</a:t>
            </a:r>
            <a:r>
              <a:rPr lang="pt-BR" smtClean="0"/>
              <a:t>: </a:t>
            </a:r>
            <a:r>
              <a:rPr lang="pt-BR" b="1" smtClean="0"/>
              <a:t>Estruturando o Empreendedorismo</a:t>
            </a:r>
            <a:br>
              <a:rPr lang="pt-BR" b="1" smtClean="0"/>
            </a:br>
            <a:r>
              <a:rPr lang="pt-BR" b="1" smtClean="0"/>
              <a:t>Módulos</a:t>
            </a:r>
            <a:br>
              <a:rPr lang="pt-BR" b="1" smtClean="0"/>
            </a:br>
            <a:r>
              <a:rPr lang="pt-BR" b="1" smtClean="0">
                <a:hlinkClick r:id="rId3"/>
              </a:rPr>
              <a:t>1 - Plano de Negócios </a:t>
            </a:r>
            <a:endParaRPr lang="pt-BR" smtClean="0"/>
          </a:p>
          <a:p>
            <a:r>
              <a:rPr lang="pt-BR" smtClean="0"/>
              <a:t>     </a:t>
            </a:r>
            <a:r>
              <a:rPr lang="pt-BR" smtClean="0">
                <a:hlinkClick r:id="rId4"/>
              </a:rPr>
              <a:t>A Importância do Plano de Negócios</a:t>
            </a:r>
            <a:r>
              <a:rPr lang="pt-BR" smtClean="0"/>
              <a:t> </a:t>
            </a:r>
            <a:br>
              <a:rPr lang="pt-BR" smtClean="0"/>
            </a:br>
            <a:r>
              <a:rPr lang="pt-BR" smtClean="0"/>
              <a:t>     </a:t>
            </a:r>
            <a:r>
              <a:rPr lang="pt-BR" smtClean="0">
                <a:hlinkClick r:id="rId5"/>
              </a:rPr>
              <a:t>Estrutura do Plano de Negócios</a:t>
            </a:r>
            <a:r>
              <a:rPr lang="pt-BR" smtClean="0"/>
              <a:t> </a:t>
            </a:r>
            <a:br>
              <a:rPr lang="pt-BR" smtClean="0"/>
            </a:br>
            <a:r>
              <a:rPr lang="pt-BR" smtClean="0"/>
              <a:t>     </a:t>
            </a:r>
            <a:r>
              <a:rPr lang="pt-BR" smtClean="0">
                <a:hlinkClick r:id="rId6"/>
              </a:rPr>
              <a:t>Plano de Negócios como Ferramenta de Gerenciamento</a:t>
            </a:r>
            <a:r>
              <a:rPr lang="pt-BR" smtClean="0"/>
              <a:t> </a:t>
            </a:r>
            <a:br>
              <a:rPr lang="pt-BR" smtClean="0"/>
            </a:br>
            <a:r>
              <a:rPr lang="pt-BR" smtClean="0"/>
              <a:t>     </a:t>
            </a:r>
            <a:r>
              <a:rPr lang="pt-BR" smtClean="0">
                <a:hlinkClick r:id="rId7"/>
              </a:rPr>
              <a:t>Resumo</a:t>
            </a:r>
            <a:r>
              <a:rPr lang="pt-BR" smtClean="0"/>
              <a:t/>
            </a:r>
            <a:br>
              <a:rPr lang="pt-BR" smtClean="0"/>
            </a:br>
            <a:r>
              <a:rPr lang="pt-BR" b="1" smtClean="0">
                <a:hlinkClick r:id="rId3"/>
              </a:rPr>
              <a:t>2 - Organização do Plano de Negócios </a:t>
            </a:r>
            <a:endParaRPr lang="pt-BR" smtClean="0"/>
          </a:p>
          <a:p>
            <a:r>
              <a:rPr lang="pt-BR" b="1" smtClean="0">
                <a:hlinkClick r:id="rId3"/>
              </a:rPr>
              <a:t>3 - Financiamentos e Capital </a:t>
            </a:r>
            <a:endParaRPr lang="pt-BR" smtClean="0"/>
          </a:p>
          <a:p>
            <a:r>
              <a:rPr lang="pt-BR" b="1" smtClean="0">
                <a:hlinkClick r:id="rId3"/>
              </a:rPr>
              <a:t>4 - Assessorias para o Negócio </a:t>
            </a:r>
            <a:endParaRPr lang="pt-BR" smtClean="0"/>
          </a:p>
          <a:p>
            <a:r>
              <a:rPr lang="pt-BR" b="1" smtClean="0">
                <a:hlinkClick r:id="rId3"/>
              </a:rPr>
              <a:t>5 - Franquias como tipo de Negócio </a:t>
            </a:r>
            <a:endParaRPr lang="pt-BR" smtClean="0"/>
          </a:p>
        </p:txBody>
      </p:sp>
      <p:sp>
        <p:nvSpPr>
          <p:cNvPr id="24474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12D4FF6-1545-4448-98B2-187979139920}" type="slidenum">
              <a:rPr lang="pt-BR" smtClean="0"/>
              <a:pPr eaLnBrk="1" hangingPunct="1"/>
              <a:t>59</a:t>
            </a:fld>
            <a:endParaRPr lang="pt-B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a:t>
            </a:r>
            <a:r>
              <a:rPr lang="pt-BR" smtClean="0"/>
              <a:t>: </a:t>
            </a:r>
            <a:r>
              <a:rPr lang="pt-BR" b="1" smtClean="0"/>
              <a:t>Introdução ao Estudo do Direito</a:t>
            </a:r>
            <a:r>
              <a:rPr lang="pt-BR" smtClean="0"/>
              <a:t/>
            </a:r>
            <a:br>
              <a:rPr lang="pt-BR" smtClean="0"/>
            </a:br>
            <a:r>
              <a:rPr lang="pt-BR" b="1" smtClean="0"/>
              <a:t>Módulos</a:t>
            </a:r>
            <a:r>
              <a:rPr lang="pt-BR" smtClean="0"/>
              <a:t/>
            </a:r>
            <a:br>
              <a:rPr lang="pt-BR" smtClean="0"/>
            </a:br>
            <a:r>
              <a:rPr lang="pt-BR" b="1" smtClean="0">
                <a:hlinkClick r:id="rId3"/>
              </a:rPr>
              <a:t>1 - Ordenamentos, o Direito e a Moral </a:t>
            </a:r>
            <a:endParaRPr lang="pt-BR" smtClean="0"/>
          </a:p>
          <a:p>
            <a:r>
              <a:rPr lang="pt-BR" smtClean="0"/>
              <a:t>     </a:t>
            </a:r>
            <a:r>
              <a:rPr lang="pt-BR" smtClean="0">
                <a:hlinkClick r:id="rId4"/>
              </a:rPr>
              <a:t>Ordenamento Ético</a:t>
            </a:r>
            <a:r>
              <a:rPr lang="pt-BR" smtClean="0"/>
              <a:t> </a:t>
            </a:r>
            <a:br>
              <a:rPr lang="pt-BR" smtClean="0"/>
            </a:br>
            <a:r>
              <a:rPr lang="pt-BR" smtClean="0"/>
              <a:t>     </a:t>
            </a:r>
            <a:r>
              <a:rPr lang="pt-BR" smtClean="0">
                <a:hlinkClick r:id="rId5"/>
              </a:rPr>
              <a:t>Ordenamento Religioso</a:t>
            </a:r>
            <a:r>
              <a:rPr lang="pt-BR" smtClean="0"/>
              <a:t> </a:t>
            </a:r>
            <a:br>
              <a:rPr lang="pt-BR" smtClean="0"/>
            </a:br>
            <a:r>
              <a:rPr lang="pt-BR" smtClean="0"/>
              <a:t>     </a:t>
            </a:r>
            <a:r>
              <a:rPr lang="pt-BR" smtClean="0">
                <a:hlinkClick r:id="rId6"/>
              </a:rPr>
              <a:t>Ordenamento Convencional</a:t>
            </a:r>
            <a:r>
              <a:rPr lang="pt-BR" smtClean="0"/>
              <a:t> </a:t>
            </a:r>
            <a:br>
              <a:rPr lang="pt-BR" smtClean="0"/>
            </a:br>
            <a:r>
              <a:rPr lang="pt-BR" smtClean="0"/>
              <a:t>     </a:t>
            </a:r>
            <a:r>
              <a:rPr lang="pt-BR" smtClean="0">
                <a:hlinkClick r:id="rId7"/>
              </a:rPr>
              <a:t>Ordenamento Moral</a:t>
            </a:r>
            <a:r>
              <a:rPr lang="pt-BR" smtClean="0"/>
              <a:t> </a:t>
            </a:r>
            <a:br>
              <a:rPr lang="pt-BR" smtClean="0"/>
            </a:br>
            <a:r>
              <a:rPr lang="pt-BR" smtClean="0"/>
              <a:t>     </a:t>
            </a:r>
            <a:r>
              <a:rPr lang="pt-BR" smtClean="0">
                <a:hlinkClick r:id="rId8"/>
              </a:rPr>
              <a:t>Ordenamento Jurídico</a:t>
            </a:r>
            <a:r>
              <a:rPr lang="pt-BR" smtClean="0"/>
              <a:t> </a:t>
            </a:r>
            <a:br>
              <a:rPr lang="pt-BR" smtClean="0"/>
            </a:br>
            <a:r>
              <a:rPr lang="pt-BR" smtClean="0"/>
              <a:t>     </a:t>
            </a:r>
            <a:r>
              <a:rPr lang="pt-BR" smtClean="0">
                <a:hlinkClick r:id="rId9"/>
              </a:rPr>
              <a:t>O Direito e a Moral</a:t>
            </a:r>
            <a:r>
              <a:rPr lang="pt-BR" smtClean="0"/>
              <a:t> </a:t>
            </a:r>
            <a:br>
              <a:rPr lang="pt-BR" smtClean="0"/>
            </a:br>
            <a:r>
              <a:rPr lang="pt-BR" smtClean="0"/>
              <a:t>     </a:t>
            </a:r>
            <a:r>
              <a:rPr lang="pt-BR" smtClean="0">
                <a:hlinkClick r:id="rId10"/>
              </a:rPr>
              <a:t>Teoria do Mínimo Ético</a:t>
            </a:r>
            <a:r>
              <a:rPr lang="pt-BR" smtClean="0"/>
              <a:t> </a:t>
            </a:r>
            <a:br>
              <a:rPr lang="pt-BR" smtClean="0"/>
            </a:br>
            <a:r>
              <a:rPr lang="pt-BR" smtClean="0"/>
              <a:t>     </a:t>
            </a:r>
            <a:r>
              <a:rPr lang="pt-BR" smtClean="0">
                <a:hlinkClick r:id="rId11"/>
              </a:rPr>
              <a:t>Semelhanças e distinções</a:t>
            </a:r>
            <a:r>
              <a:rPr lang="pt-BR" smtClean="0"/>
              <a:t> </a:t>
            </a:r>
            <a:br>
              <a:rPr lang="pt-BR" smtClean="0"/>
            </a:br>
            <a:r>
              <a:rPr lang="pt-BR" smtClean="0"/>
              <a:t>     </a:t>
            </a:r>
            <a:r>
              <a:rPr lang="pt-BR" smtClean="0">
                <a:hlinkClick r:id="rId12"/>
              </a:rPr>
              <a:t>Resumo</a:t>
            </a:r>
            <a:r>
              <a:rPr lang="pt-BR" smtClean="0"/>
              <a:t/>
            </a:r>
            <a:br>
              <a:rPr lang="pt-BR" smtClean="0"/>
            </a:br>
            <a:r>
              <a:rPr lang="pt-BR" b="1" smtClean="0">
                <a:hlinkClick r:id="rId3"/>
              </a:rPr>
              <a:t>2 - A Lei e suas formalidades </a:t>
            </a:r>
            <a:endParaRPr lang="pt-BR" smtClean="0"/>
          </a:p>
          <a:p>
            <a:r>
              <a:rPr lang="pt-BR" b="1" smtClean="0">
                <a:hlinkClick r:id="rId3"/>
              </a:rPr>
              <a:t>3 - Ramos e fontes do Direito </a:t>
            </a:r>
            <a:endParaRPr lang="pt-BR" smtClean="0"/>
          </a:p>
        </p:txBody>
      </p:sp>
      <p:sp>
        <p:nvSpPr>
          <p:cNvPr id="24576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CF1761B-B11C-43A6-9251-A4AFCC07EE05}" type="slidenum">
              <a:rPr lang="pt-BR" smtClean="0"/>
              <a:pPr eaLnBrk="1" hangingPunct="1"/>
              <a:t>60</a:t>
            </a:fld>
            <a:endParaRPr lang="pt-B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a:t>
            </a:r>
            <a:r>
              <a:rPr lang="pt-BR" smtClean="0"/>
              <a:t>: </a:t>
            </a:r>
            <a:r>
              <a:rPr lang="pt-BR" b="1" smtClean="0"/>
              <a:t>Introdução ao Estudo do Direito</a:t>
            </a:r>
            <a:r>
              <a:rPr lang="pt-BR" smtClean="0"/>
              <a:t/>
            </a:r>
            <a:br>
              <a:rPr lang="pt-BR" smtClean="0"/>
            </a:br>
            <a:r>
              <a:rPr lang="pt-BR" b="1" smtClean="0"/>
              <a:t>Módulos</a:t>
            </a:r>
            <a:r>
              <a:rPr lang="pt-BR" smtClean="0"/>
              <a:t/>
            </a:r>
            <a:br>
              <a:rPr lang="pt-BR" smtClean="0"/>
            </a:br>
            <a:r>
              <a:rPr lang="pt-BR" b="1" smtClean="0">
                <a:hlinkClick r:id="rId3"/>
              </a:rPr>
              <a:t>1 - Ordenamentos, o Direito e a Moral </a:t>
            </a:r>
            <a:endParaRPr lang="pt-BR" smtClean="0"/>
          </a:p>
          <a:p>
            <a:r>
              <a:rPr lang="pt-BR" smtClean="0"/>
              <a:t>     </a:t>
            </a:r>
            <a:r>
              <a:rPr lang="pt-BR" smtClean="0">
                <a:hlinkClick r:id="rId4"/>
              </a:rPr>
              <a:t>Ordenamento Ético</a:t>
            </a:r>
            <a:r>
              <a:rPr lang="pt-BR" smtClean="0"/>
              <a:t> </a:t>
            </a:r>
            <a:br>
              <a:rPr lang="pt-BR" smtClean="0"/>
            </a:br>
            <a:r>
              <a:rPr lang="pt-BR" smtClean="0"/>
              <a:t>     </a:t>
            </a:r>
            <a:r>
              <a:rPr lang="pt-BR" smtClean="0">
                <a:hlinkClick r:id="rId5"/>
              </a:rPr>
              <a:t>Ordenamento Religioso</a:t>
            </a:r>
            <a:r>
              <a:rPr lang="pt-BR" smtClean="0"/>
              <a:t> </a:t>
            </a:r>
            <a:br>
              <a:rPr lang="pt-BR" smtClean="0"/>
            </a:br>
            <a:r>
              <a:rPr lang="pt-BR" smtClean="0"/>
              <a:t>     </a:t>
            </a:r>
            <a:r>
              <a:rPr lang="pt-BR" smtClean="0">
                <a:hlinkClick r:id="rId6"/>
              </a:rPr>
              <a:t>Ordenamento Convencional</a:t>
            </a:r>
            <a:r>
              <a:rPr lang="pt-BR" smtClean="0"/>
              <a:t> </a:t>
            </a:r>
            <a:br>
              <a:rPr lang="pt-BR" smtClean="0"/>
            </a:br>
            <a:r>
              <a:rPr lang="pt-BR" smtClean="0"/>
              <a:t>     </a:t>
            </a:r>
            <a:r>
              <a:rPr lang="pt-BR" smtClean="0">
                <a:hlinkClick r:id="rId7"/>
              </a:rPr>
              <a:t>Ordenamento Moral</a:t>
            </a:r>
            <a:r>
              <a:rPr lang="pt-BR" smtClean="0"/>
              <a:t> </a:t>
            </a:r>
            <a:br>
              <a:rPr lang="pt-BR" smtClean="0"/>
            </a:br>
            <a:r>
              <a:rPr lang="pt-BR" smtClean="0"/>
              <a:t>     </a:t>
            </a:r>
            <a:r>
              <a:rPr lang="pt-BR" smtClean="0">
                <a:hlinkClick r:id="rId8"/>
              </a:rPr>
              <a:t>Ordenamento Jurídico</a:t>
            </a:r>
            <a:r>
              <a:rPr lang="pt-BR" smtClean="0"/>
              <a:t> </a:t>
            </a:r>
            <a:br>
              <a:rPr lang="pt-BR" smtClean="0"/>
            </a:br>
            <a:r>
              <a:rPr lang="pt-BR" smtClean="0"/>
              <a:t>     </a:t>
            </a:r>
            <a:r>
              <a:rPr lang="pt-BR" smtClean="0">
                <a:hlinkClick r:id="rId9"/>
              </a:rPr>
              <a:t>O Direito e a Moral</a:t>
            </a:r>
            <a:r>
              <a:rPr lang="pt-BR" smtClean="0"/>
              <a:t> </a:t>
            </a:r>
            <a:br>
              <a:rPr lang="pt-BR" smtClean="0"/>
            </a:br>
            <a:r>
              <a:rPr lang="pt-BR" smtClean="0"/>
              <a:t>     </a:t>
            </a:r>
            <a:r>
              <a:rPr lang="pt-BR" smtClean="0">
                <a:hlinkClick r:id="rId10"/>
              </a:rPr>
              <a:t>Teoria do Mínimo Ético</a:t>
            </a:r>
            <a:r>
              <a:rPr lang="pt-BR" smtClean="0"/>
              <a:t> </a:t>
            </a:r>
            <a:br>
              <a:rPr lang="pt-BR" smtClean="0"/>
            </a:br>
            <a:r>
              <a:rPr lang="pt-BR" smtClean="0"/>
              <a:t>     </a:t>
            </a:r>
            <a:r>
              <a:rPr lang="pt-BR" smtClean="0">
                <a:hlinkClick r:id="rId11"/>
              </a:rPr>
              <a:t>Semelhanças e distinções</a:t>
            </a:r>
            <a:r>
              <a:rPr lang="pt-BR" smtClean="0"/>
              <a:t> </a:t>
            </a:r>
            <a:br>
              <a:rPr lang="pt-BR" smtClean="0"/>
            </a:br>
            <a:r>
              <a:rPr lang="pt-BR" smtClean="0"/>
              <a:t>     </a:t>
            </a:r>
            <a:r>
              <a:rPr lang="pt-BR" smtClean="0">
                <a:hlinkClick r:id="rId12"/>
              </a:rPr>
              <a:t>Resumo</a:t>
            </a:r>
            <a:r>
              <a:rPr lang="pt-BR" smtClean="0"/>
              <a:t/>
            </a:r>
            <a:br>
              <a:rPr lang="pt-BR" smtClean="0"/>
            </a:br>
            <a:r>
              <a:rPr lang="pt-BR" b="1" smtClean="0">
                <a:hlinkClick r:id="rId3"/>
              </a:rPr>
              <a:t>2 - A Lei e suas formalidades </a:t>
            </a:r>
            <a:endParaRPr lang="pt-BR" smtClean="0"/>
          </a:p>
          <a:p>
            <a:r>
              <a:rPr lang="pt-BR" b="1" smtClean="0">
                <a:hlinkClick r:id="rId3"/>
              </a:rPr>
              <a:t>3 - Ramos e fontes do Direito </a:t>
            </a:r>
            <a:endParaRPr lang="pt-BR" smtClean="0"/>
          </a:p>
        </p:txBody>
      </p:sp>
      <p:sp>
        <p:nvSpPr>
          <p:cNvPr id="24678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C596855-C527-4FDA-8FC5-D89F94B31EC8}" type="slidenum">
              <a:rPr lang="pt-BR" smtClean="0"/>
              <a:pPr eaLnBrk="1" hangingPunct="1"/>
              <a:t>61</a:t>
            </a:fld>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19251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35E078C-5050-4371-B3CF-7FE1ED59B7EF}" type="slidenum">
              <a:rPr lang="pt-BR" smtClean="0"/>
              <a:pPr eaLnBrk="1" hangingPunct="1"/>
              <a:t>8</a:t>
            </a:fld>
            <a:endParaRPr lang="pt-B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a:t>
            </a:r>
            <a:r>
              <a:rPr lang="pt-BR" smtClean="0"/>
              <a:t>: </a:t>
            </a:r>
            <a:r>
              <a:rPr lang="pt-BR" b="1" smtClean="0"/>
              <a:t>Direito Civil</a:t>
            </a:r>
            <a:r>
              <a:rPr lang="pt-BR" smtClean="0"/>
              <a:t/>
            </a:r>
            <a:br>
              <a:rPr lang="pt-BR" smtClean="0"/>
            </a:br>
            <a:r>
              <a:rPr lang="pt-BR" b="1" smtClean="0"/>
              <a:t>Módulos</a:t>
            </a:r>
            <a:endParaRPr lang="pt-BR" smtClean="0"/>
          </a:p>
          <a:p>
            <a:r>
              <a:rPr lang="pt-BR" b="1" smtClean="0">
                <a:hlinkClick r:id="rId3"/>
              </a:rPr>
              <a:t>1 - Pessoa Física e Jurídica </a:t>
            </a:r>
            <a:endParaRPr lang="pt-BR" smtClean="0"/>
          </a:p>
          <a:p>
            <a:r>
              <a:rPr lang="pt-BR" smtClean="0"/>
              <a:t>     </a:t>
            </a:r>
            <a:r>
              <a:rPr lang="pt-BR" smtClean="0">
                <a:hlinkClick r:id="rId4"/>
              </a:rPr>
              <a:t>Pessoa Física</a:t>
            </a:r>
            <a:r>
              <a:rPr lang="pt-BR" smtClean="0"/>
              <a:t> </a:t>
            </a:r>
            <a:br>
              <a:rPr lang="pt-BR" smtClean="0"/>
            </a:br>
            <a:r>
              <a:rPr lang="pt-BR" smtClean="0"/>
              <a:t>     </a:t>
            </a:r>
            <a:r>
              <a:rPr lang="pt-BR" smtClean="0">
                <a:hlinkClick r:id="rId5"/>
              </a:rPr>
              <a:t>Pessoa Jurídica</a:t>
            </a:r>
            <a:r>
              <a:rPr lang="pt-BR" smtClean="0"/>
              <a:t> </a:t>
            </a:r>
            <a:br>
              <a:rPr lang="pt-BR" smtClean="0"/>
            </a:br>
            <a:r>
              <a:rPr lang="pt-BR" smtClean="0"/>
              <a:t>     </a:t>
            </a:r>
            <a:r>
              <a:rPr lang="pt-BR" smtClean="0">
                <a:hlinkClick r:id="rId6"/>
              </a:rPr>
              <a:t>Atos Lícitos e Ilícitos</a:t>
            </a:r>
            <a:r>
              <a:rPr lang="pt-BR" smtClean="0"/>
              <a:t> </a:t>
            </a:r>
            <a:br>
              <a:rPr lang="pt-BR" smtClean="0"/>
            </a:br>
            <a:r>
              <a:rPr lang="pt-BR" smtClean="0"/>
              <a:t>     </a:t>
            </a:r>
            <a:r>
              <a:rPr lang="pt-BR" smtClean="0">
                <a:hlinkClick r:id="rId7"/>
              </a:rPr>
              <a:t>Responsabilidade Civil</a:t>
            </a:r>
            <a:r>
              <a:rPr lang="pt-BR" smtClean="0"/>
              <a:t> </a:t>
            </a:r>
            <a:br>
              <a:rPr lang="pt-BR" smtClean="0"/>
            </a:br>
            <a:r>
              <a:rPr lang="pt-BR" smtClean="0"/>
              <a:t>     </a:t>
            </a:r>
            <a:r>
              <a:rPr lang="pt-BR" smtClean="0">
                <a:hlinkClick r:id="rId8"/>
              </a:rPr>
              <a:t>Resumo</a:t>
            </a:r>
            <a:r>
              <a:rPr lang="pt-BR" smtClean="0"/>
              <a:t> </a:t>
            </a:r>
          </a:p>
          <a:p>
            <a:r>
              <a:rPr lang="pt-BR" b="1" smtClean="0">
                <a:hlinkClick r:id="rId3"/>
              </a:rPr>
              <a:t>2 - Obrigações e Contratos </a:t>
            </a:r>
            <a:endParaRPr lang="pt-BR" smtClean="0"/>
          </a:p>
        </p:txBody>
      </p:sp>
      <p:sp>
        <p:nvSpPr>
          <p:cNvPr id="24781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2CC1E82-35B2-4D77-B303-D511C8A9198D}" type="slidenum">
              <a:rPr lang="pt-BR" smtClean="0"/>
              <a:pPr eaLnBrk="1" hangingPunct="1"/>
              <a:t>62</a:t>
            </a:fld>
            <a:endParaRPr lang="pt-B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3</a:t>
            </a:r>
            <a:r>
              <a:rPr lang="pt-BR" smtClean="0"/>
              <a:t>: </a:t>
            </a:r>
            <a:r>
              <a:rPr lang="pt-BR" b="1" smtClean="0"/>
              <a:t>Direito administrativo e Administração pública</a:t>
            </a:r>
            <a:r>
              <a:rPr lang="pt-BR" smtClean="0"/>
              <a:t/>
            </a:r>
            <a:br>
              <a:rPr lang="pt-BR" smtClean="0"/>
            </a:br>
            <a:r>
              <a:rPr lang="pt-BR" b="1" smtClean="0"/>
              <a:t>Módulos</a:t>
            </a:r>
            <a:endParaRPr lang="pt-BR" smtClean="0"/>
          </a:p>
          <a:p>
            <a:r>
              <a:rPr lang="pt-BR" b="1" smtClean="0">
                <a:hlinkClick r:id="rId3"/>
              </a:rPr>
              <a:t>1 - Direito Administrativo e Administração Pública </a:t>
            </a:r>
            <a:endParaRPr lang="pt-BR" smtClean="0"/>
          </a:p>
          <a:p>
            <a:r>
              <a:rPr lang="pt-BR" smtClean="0"/>
              <a:t>     </a:t>
            </a:r>
            <a:r>
              <a:rPr lang="pt-BR" smtClean="0">
                <a:hlinkClick r:id="rId4"/>
              </a:rPr>
              <a:t>Administração pública direta</a:t>
            </a:r>
            <a:r>
              <a:rPr lang="pt-BR" smtClean="0"/>
              <a:t> </a:t>
            </a:r>
            <a:br>
              <a:rPr lang="pt-BR" smtClean="0"/>
            </a:br>
            <a:r>
              <a:rPr lang="pt-BR" smtClean="0"/>
              <a:t>     </a:t>
            </a:r>
            <a:r>
              <a:rPr lang="pt-BR" smtClean="0">
                <a:hlinkClick r:id="rId5"/>
              </a:rPr>
              <a:t>Administração pública indireta</a:t>
            </a:r>
            <a:r>
              <a:rPr lang="pt-BR" smtClean="0"/>
              <a:t> </a:t>
            </a:r>
            <a:br>
              <a:rPr lang="pt-BR" smtClean="0"/>
            </a:br>
            <a:r>
              <a:rPr lang="pt-BR" smtClean="0"/>
              <a:t>     </a:t>
            </a:r>
            <a:r>
              <a:rPr lang="pt-BR" smtClean="0">
                <a:hlinkClick r:id="rId6"/>
              </a:rPr>
              <a:t>Conceitos de ato administrativo</a:t>
            </a:r>
            <a:r>
              <a:rPr lang="pt-BR" smtClean="0"/>
              <a:t> </a:t>
            </a:r>
            <a:br>
              <a:rPr lang="pt-BR" smtClean="0"/>
            </a:br>
            <a:r>
              <a:rPr lang="pt-BR" smtClean="0"/>
              <a:t>     </a:t>
            </a:r>
            <a:r>
              <a:rPr lang="pt-BR" smtClean="0">
                <a:hlinkClick r:id="rId7"/>
              </a:rPr>
              <a:t>Elementos do ato administrativo</a:t>
            </a:r>
            <a:r>
              <a:rPr lang="pt-BR" smtClean="0"/>
              <a:t> </a:t>
            </a:r>
            <a:br>
              <a:rPr lang="pt-BR" smtClean="0"/>
            </a:br>
            <a:r>
              <a:rPr lang="pt-BR" smtClean="0"/>
              <a:t>     </a:t>
            </a:r>
            <a:r>
              <a:rPr lang="pt-BR" smtClean="0">
                <a:hlinkClick r:id="rId8"/>
              </a:rPr>
              <a:t>Pressupostos do ato administrativo</a:t>
            </a:r>
            <a:r>
              <a:rPr lang="pt-BR" smtClean="0"/>
              <a:t> </a:t>
            </a:r>
            <a:br>
              <a:rPr lang="pt-BR" smtClean="0"/>
            </a:br>
            <a:r>
              <a:rPr lang="pt-BR" smtClean="0"/>
              <a:t>     </a:t>
            </a:r>
            <a:r>
              <a:rPr lang="pt-BR" smtClean="0">
                <a:hlinkClick r:id="rId9"/>
              </a:rPr>
              <a:t>Resumo</a:t>
            </a:r>
            <a:r>
              <a:rPr lang="pt-BR" smtClean="0"/>
              <a:t> </a:t>
            </a:r>
          </a:p>
          <a:p>
            <a:r>
              <a:rPr lang="pt-BR" b="1" smtClean="0">
                <a:hlinkClick r:id="rId3"/>
              </a:rPr>
              <a:t>2 - Princípios da administração pública </a:t>
            </a:r>
            <a:r>
              <a:rPr lang="pt-BR" b="1" smtClean="0">
                <a:hlinkClick r:id="rId10"/>
              </a:rPr>
              <a:t>Princípios</a:t>
            </a:r>
            <a:r>
              <a:rPr lang="pt-BR" b="1" smtClean="0"/>
              <a:t> </a:t>
            </a:r>
            <a:endParaRPr lang="pt-BR" smtClean="0"/>
          </a:p>
        </p:txBody>
      </p:sp>
      <p:sp>
        <p:nvSpPr>
          <p:cNvPr id="24883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BAE6E2B-9CB5-4799-B356-B2F864F223E2}" type="slidenum">
              <a:rPr lang="pt-BR" smtClean="0"/>
              <a:pPr eaLnBrk="1" hangingPunct="1"/>
              <a:t>63</a:t>
            </a:fld>
            <a:endParaRPr lang="pt-B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4</a:t>
            </a:r>
            <a:r>
              <a:rPr lang="pt-BR" smtClean="0"/>
              <a:t>: </a:t>
            </a:r>
            <a:r>
              <a:rPr lang="pt-BR" b="1" smtClean="0"/>
              <a:t>Direito Empresarial e Tributário</a:t>
            </a:r>
            <a:r>
              <a:rPr lang="pt-BR" smtClean="0"/>
              <a:t/>
            </a:r>
            <a:br>
              <a:rPr lang="pt-BR" smtClean="0"/>
            </a:br>
            <a:r>
              <a:rPr lang="pt-BR" b="1" smtClean="0"/>
              <a:t>Módulos</a:t>
            </a:r>
            <a:br>
              <a:rPr lang="pt-BR" b="1" smtClean="0"/>
            </a:br>
            <a:r>
              <a:rPr lang="pt-BR" b="1" smtClean="0">
                <a:hlinkClick r:id="rId3"/>
              </a:rPr>
              <a:t>1 - Direito Empresarial: aspectos introdutórios </a:t>
            </a:r>
            <a:endParaRPr lang="pt-BR" smtClean="0"/>
          </a:p>
          <a:p>
            <a:r>
              <a:rPr lang="pt-BR" smtClean="0"/>
              <a:t>     </a:t>
            </a:r>
            <a:r>
              <a:rPr lang="pt-BR" smtClean="0">
                <a:hlinkClick r:id="rId4"/>
              </a:rPr>
              <a:t>Noções básicas de Direito Empresarial</a:t>
            </a:r>
            <a:r>
              <a:rPr lang="pt-BR" smtClean="0"/>
              <a:t> </a:t>
            </a:r>
            <a:br>
              <a:rPr lang="pt-BR" smtClean="0"/>
            </a:br>
            <a:r>
              <a:rPr lang="pt-BR" smtClean="0"/>
              <a:t>     </a:t>
            </a:r>
            <a:r>
              <a:rPr lang="pt-BR" smtClean="0">
                <a:hlinkClick r:id="rId5"/>
              </a:rPr>
              <a:t>Registros de relevância para a empresa</a:t>
            </a:r>
            <a:r>
              <a:rPr lang="pt-BR" smtClean="0"/>
              <a:t> </a:t>
            </a:r>
            <a:br>
              <a:rPr lang="pt-BR" smtClean="0"/>
            </a:br>
            <a:r>
              <a:rPr lang="pt-BR" smtClean="0"/>
              <a:t>     </a:t>
            </a:r>
            <a:r>
              <a:rPr lang="pt-BR" smtClean="0">
                <a:hlinkClick r:id="rId6"/>
              </a:rPr>
              <a:t>Exercício da atividade de empresário</a:t>
            </a:r>
            <a:r>
              <a:rPr lang="pt-BR" smtClean="0"/>
              <a:t> </a:t>
            </a:r>
            <a:br>
              <a:rPr lang="pt-BR" smtClean="0"/>
            </a:br>
            <a:r>
              <a:rPr lang="pt-BR" smtClean="0"/>
              <a:t>     </a:t>
            </a:r>
            <a:r>
              <a:rPr lang="pt-BR" smtClean="0">
                <a:hlinkClick r:id="rId7"/>
              </a:rPr>
              <a:t>Obrigações do empresário</a:t>
            </a:r>
            <a:r>
              <a:rPr lang="pt-BR" smtClean="0"/>
              <a:t> </a:t>
            </a:r>
            <a:br>
              <a:rPr lang="pt-BR" smtClean="0"/>
            </a:br>
            <a:r>
              <a:rPr lang="pt-BR" smtClean="0"/>
              <a:t>     </a:t>
            </a:r>
            <a:r>
              <a:rPr lang="pt-BR" smtClean="0">
                <a:hlinkClick r:id="rId8"/>
              </a:rPr>
              <a:t>Livros empresariais</a:t>
            </a:r>
            <a:r>
              <a:rPr lang="pt-BR" smtClean="0"/>
              <a:t> </a:t>
            </a:r>
            <a:br>
              <a:rPr lang="pt-BR" smtClean="0"/>
            </a:br>
            <a:r>
              <a:rPr lang="pt-BR" smtClean="0"/>
              <a:t>     </a:t>
            </a:r>
            <a:r>
              <a:rPr lang="pt-BR" smtClean="0">
                <a:hlinkClick r:id="rId9"/>
              </a:rPr>
              <a:t>Estabelecimento empresarial: conceito e formação</a:t>
            </a:r>
            <a:r>
              <a:rPr lang="pt-BR" smtClean="0"/>
              <a:t> </a:t>
            </a:r>
            <a:br>
              <a:rPr lang="pt-BR" smtClean="0"/>
            </a:br>
            <a:r>
              <a:rPr lang="pt-BR" smtClean="0"/>
              <a:t>     </a:t>
            </a:r>
            <a:r>
              <a:rPr lang="pt-BR" smtClean="0">
                <a:hlinkClick r:id="rId10"/>
              </a:rPr>
              <a:t>Mudança de titularidade do estabelecimento </a:t>
            </a:r>
            <a:br>
              <a:rPr lang="pt-BR" smtClean="0">
                <a:hlinkClick r:id="rId10"/>
              </a:rPr>
            </a:br>
            <a:r>
              <a:rPr lang="pt-BR" smtClean="0">
                <a:hlinkClick r:id="rId10"/>
              </a:rPr>
              <a:t>     empresarial</a:t>
            </a:r>
            <a:r>
              <a:rPr lang="pt-BR" smtClean="0"/>
              <a:t> </a:t>
            </a:r>
            <a:br>
              <a:rPr lang="pt-BR" smtClean="0"/>
            </a:br>
            <a:r>
              <a:rPr lang="pt-BR" smtClean="0"/>
              <a:t>     </a:t>
            </a:r>
            <a:r>
              <a:rPr lang="pt-BR" smtClean="0">
                <a:hlinkClick r:id="rId11"/>
              </a:rPr>
              <a:t>Resumo</a:t>
            </a:r>
            <a:r>
              <a:rPr lang="pt-BR" smtClean="0"/>
              <a:t/>
            </a:r>
            <a:br>
              <a:rPr lang="pt-BR" smtClean="0"/>
            </a:br>
            <a:r>
              <a:rPr lang="pt-BR" b="1" smtClean="0"/>
              <a:t> </a:t>
            </a:r>
            <a:r>
              <a:rPr lang="pt-BR" b="1" smtClean="0">
                <a:hlinkClick r:id="rId3"/>
              </a:rPr>
              <a:t>2 - Sociedades Empresariais </a:t>
            </a:r>
            <a:endParaRPr lang="pt-BR" smtClean="0"/>
          </a:p>
          <a:p>
            <a:r>
              <a:rPr lang="pt-BR" b="1" smtClean="0"/>
              <a:t> </a:t>
            </a:r>
            <a:r>
              <a:rPr lang="pt-BR" b="1" smtClean="0">
                <a:hlinkClick r:id="rId3"/>
              </a:rPr>
              <a:t>3 - Direito Tributário </a:t>
            </a:r>
            <a:endParaRPr lang="pt-BR" smtClean="0"/>
          </a:p>
        </p:txBody>
      </p:sp>
      <p:sp>
        <p:nvSpPr>
          <p:cNvPr id="24986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363714C-6D4A-425F-9EA4-C582A85F93FE}" type="slidenum">
              <a:rPr lang="pt-BR" smtClean="0"/>
              <a:pPr eaLnBrk="1" hangingPunct="1"/>
              <a:t>64</a:t>
            </a:fld>
            <a:endParaRPr lang="pt-B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25088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B7CBEDD-EEDD-4120-88AB-8D6C46D5FAB5}" type="slidenum">
              <a:rPr lang="pt-BR" smtClean="0"/>
              <a:pPr eaLnBrk="1" hangingPunct="1"/>
              <a:t>65</a:t>
            </a:fld>
            <a:endParaRPr lang="pt-B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a:t>
            </a:r>
            <a:r>
              <a:rPr lang="pt-BR" smtClean="0"/>
              <a:t>Administração de Pessoas: Campo de Trabalho e Disciplina Específica</a:t>
            </a:r>
          </a:p>
          <a:p>
            <a:r>
              <a:rPr lang="pt-BR" b="1" smtClean="0"/>
              <a:t>Módulos</a:t>
            </a:r>
            <a:endParaRPr lang="pt-BR" smtClean="0"/>
          </a:p>
          <a:p>
            <a:r>
              <a:rPr lang="pt-BR" b="1" smtClean="0">
                <a:hlinkClick r:id="rId3"/>
              </a:rPr>
              <a:t>1 - Histórico e Desenvolvimento da Função da Administração de Pessoas </a:t>
            </a:r>
            <a:endParaRPr lang="pt-BR" smtClean="0"/>
          </a:p>
          <a:p>
            <a:r>
              <a:rPr lang="pt-BR" smtClean="0"/>
              <a:t>     </a:t>
            </a:r>
            <a:r>
              <a:rPr lang="pt-BR" smtClean="0">
                <a:hlinkClick r:id="rId4"/>
              </a:rPr>
              <a:t>Da Antiguidade à Revolução Industrial</a:t>
            </a:r>
            <a:r>
              <a:rPr lang="pt-BR" smtClean="0"/>
              <a:t> </a:t>
            </a:r>
            <a:br>
              <a:rPr lang="pt-BR" smtClean="0"/>
            </a:br>
            <a:r>
              <a:rPr lang="pt-BR" smtClean="0"/>
              <a:t>     </a:t>
            </a:r>
            <a:r>
              <a:rPr lang="pt-BR" smtClean="0">
                <a:hlinkClick r:id="rId5"/>
              </a:rPr>
              <a:t>O fator humano no trabalho e o aparecimento do setor de administração de pessoas</a:t>
            </a:r>
            <a:r>
              <a:rPr lang="pt-BR" smtClean="0"/>
              <a:t> </a:t>
            </a:r>
            <a:br>
              <a:rPr lang="pt-BR" smtClean="0"/>
            </a:br>
            <a:r>
              <a:rPr lang="pt-BR" smtClean="0"/>
              <a:t>     </a:t>
            </a:r>
            <a:r>
              <a:rPr lang="pt-BR" smtClean="0">
                <a:hlinkClick r:id="rId6"/>
              </a:rPr>
              <a:t>A administração de pessoas no Brasil</a:t>
            </a:r>
            <a:r>
              <a:rPr lang="pt-BR" smtClean="0"/>
              <a:t> </a:t>
            </a:r>
            <a:br>
              <a:rPr lang="pt-BR" smtClean="0"/>
            </a:br>
            <a:r>
              <a:rPr lang="pt-BR" smtClean="0"/>
              <a:t>     </a:t>
            </a:r>
            <a:r>
              <a:rPr lang="pt-BR" smtClean="0">
                <a:hlinkClick r:id="rId7"/>
              </a:rPr>
              <a:t>O sistema e a função de administração de pessoas</a:t>
            </a:r>
            <a:r>
              <a:rPr lang="pt-BR" smtClean="0"/>
              <a:t> </a:t>
            </a:r>
            <a:br>
              <a:rPr lang="pt-BR" smtClean="0"/>
            </a:br>
            <a:r>
              <a:rPr lang="pt-BR" smtClean="0"/>
              <a:t>     </a:t>
            </a:r>
            <a:r>
              <a:rPr lang="pt-BR" smtClean="0">
                <a:hlinkClick r:id="rId8"/>
              </a:rPr>
              <a:t>Posicionamento e estrutura do órgão de administração de pessoas</a:t>
            </a:r>
            <a:r>
              <a:rPr lang="pt-BR" smtClean="0"/>
              <a:t> </a:t>
            </a:r>
            <a:br>
              <a:rPr lang="pt-BR" smtClean="0"/>
            </a:br>
            <a:r>
              <a:rPr lang="pt-BR" smtClean="0"/>
              <a:t>     </a:t>
            </a:r>
            <a:r>
              <a:rPr lang="pt-BR" smtClean="0">
                <a:hlinkClick r:id="rId9"/>
              </a:rPr>
              <a:t>Desenvolvimento de pessoas como agente de mudança</a:t>
            </a:r>
            <a:r>
              <a:rPr lang="pt-BR" smtClean="0"/>
              <a:t> </a:t>
            </a:r>
            <a:br>
              <a:rPr lang="pt-BR" smtClean="0"/>
            </a:br>
            <a:r>
              <a:rPr lang="pt-BR" smtClean="0"/>
              <a:t>     </a:t>
            </a:r>
            <a:r>
              <a:rPr lang="pt-BR" smtClean="0">
                <a:hlinkClick r:id="rId10"/>
              </a:rPr>
              <a:t>Características e dificuldades da administração de pessoas</a:t>
            </a:r>
            <a:r>
              <a:rPr lang="pt-BR" smtClean="0"/>
              <a:t> </a:t>
            </a:r>
            <a:br>
              <a:rPr lang="pt-BR" smtClean="0"/>
            </a:br>
            <a:r>
              <a:rPr lang="pt-BR" smtClean="0"/>
              <a:t>     </a:t>
            </a:r>
            <a:r>
              <a:rPr lang="pt-BR" smtClean="0">
                <a:hlinkClick r:id="rId11"/>
              </a:rPr>
              <a:t>Caráter da Administração de pessoas</a:t>
            </a:r>
            <a:r>
              <a:rPr lang="pt-BR" smtClean="0"/>
              <a:t> </a:t>
            </a:r>
            <a:br>
              <a:rPr lang="pt-BR" smtClean="0"/>
            </a:br>
            <a:r>
              <a:rPr lang="pt-BR" smtClean="0"/>
              <a:t>     </a:t>
            </a:r>
            <a:r>
              <a:rPr lang="pt-BR" smtClean="0">
                <a:hlinkClick r:id="rId12"/>
              </a:rPr>
              <a:t>Resumo</a:t>
            </a:r>
            <a:r>
              <a:rPr lang="pt-BR" smtClean="0"/>
              <a:t> </a:t>
            </a:r>
            <a:br>
              <a:rPr lang="pt-BR" smtClean="0"/>
            </a:br>
            <a:r>
              <a:rPr lang="pt-BR" b="1" smtClean="0">
                <a:hlinkClick r:id="rId3"/>
              </a:rPr>
              <a:t>2 - O papel da administração de pessoas</a:t>
            </a:r>
            <a:br>
              <a:rPr lang="pt-BR" b="1" smtClean="0">
                <a:hlinkClick r:id="rId3"/>
              </a:rPr>
            </a:br>
            <a:r>
              <a:rPr lang="pt-BR" smtClean="0">
                <a:hlinkClick r:id="rId3"/>
              </a:rPr>
              <a:t> </a:t>
            </a:r>
            <a:r>
              <a:rPr lang="pt-BR" b="1" smtClean="0">
                <a:hlinkClick r:id="rId3"/>
              </a:rPr>
              <a:t>3 - Um mundo novo para a administração de pessoas </a:t>
            </a:r>
            <a:r>
              <a:rPr lang="pt-BR" b="1" smtClean="0"/>
              <a:t/>
            </a:r>
            <a:br>
              <a:rPr lang="pt-BR" b="1" smtClean="0"/>
            </a:br>
            <a:r>
              <a:rPr lang="pt-BR" b="1" smtClean="0">
                <a:hlinkClick r:id="rId3"/>
              </a:rPr>
              <a:t>4 - A Visão da Administração de Pessoas </a:t>
            </a:r>
            <a:endParaRPr lang="pt-BR" smtClean="0"/>
          </a:p>
        </p:txBody>
      </p:sp>
      <p:sp>
        <p:nvSpPr>
          <p:cNvPr id="25190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0BC35BB-DFBC-40C8-BF3F-C601092E1F9F}" type="slidenum">
              <a:rPr lang="pt-BR" smtClean="0"/>
              <a:pPr eaLnBrk="1" hangingPunct="1"/>
              <a:t>66</a:t>
            </a:fld>
            <a:endParaRPr lang="pt-BR"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 Sistema de Administração de Pessoas</a:t>
            </a:r>
            <a:endParaRPr lang="pt-BR" smtClean="0"/>
          </a:p>
          <a:p>
            <a:r>
              <a:rPr lang="pt-BR" b="1" smtClean="0"/>
              <a:t>Módulos</a:t>
            </a:r>
            <a:br>
              <a:rPr lang="pt-BR" b="1" smtClean="0"/>
            </a:br>
            <a:r>
              <a:rPr lang="pt-BR" b="1" smtClean="0">
                <a:hlinkClick r:id="rId3"/>
              </a:rPr>
              <a:t>1 - Subsistema de Provisão de Pessoas </a:t>
            </a:r>
            <a:r>
              <a:rPr lang="pt-BR" b="1" smtClean="0"/>
              <a:t/>
            </a:r>
            <a:br>
              <a:rPr lang="pt-BR" b="1" smtClean="0"/>
            </a:br>
            <a:r>
              <a:rPr lang="pt-BR" smtClean="0"/>
              <a:t>     </a:t>
            </a:r>
            <a:r>
              <a:rPr lang="pt-BR" smtClean="0">
                <a:hlinkClick r:id="rId4"/>
              </a:rPr>
              <a:t>O Ambiente Organizacional</a:t>
            </a:r>
            <a:r>
              <a:rPr lang="pt-BR" smtClean="0"/>
              <a:t> </a:t>
            </a:r>
            <a:br>
              <a:rPr lang="pt-BR" smtClean="0"/>
            </a:br>
            <a:r>
              <a:rPr lang="pt-BR" smtClean="0"/>
              <a:t>     </a:t>
            </a:r>
            <a:r>
              <a:rPr lang="pt-BR" smtClean="0">
                <a:hlinkClick r:id="rId5"/>
              </a:rPr>
              <a:t>Mercado de pessoas e Mercado de Trabalho</a:t>
            </a:r>
            <a:r>
              <a:rPr lang="pt-BR" smtClean="0"/>
              <a:t> </a:t>
            </a:r>
            <a:br>
              <a:rPr lang="pt-BR" smtClean="0"/>
            </a:br>
            <a:r>
              <a:rPr lang="pt-BR" smtClean="0"/>
              <a:t>     </a:t>
            </a:r>
            <a:r>
              <a:rPr lang="pt-BR" smtClean="0">
                <a:hlinkClick r:id="rId6"/>
              </a:rPr>
              <a:t>Modelos de planejamento de recursos humanos</a:t>
            </a:r>
            <a:r>
              <a:rPr lang="pt-BR" smtClean="0"/>
              <a:t> </a:t>
            </a:r>
            <a:br>
              <a:rPr lang="pt-BR" smtClean="0"/>
            </a:br>
            <a:r>
              <a:rPr lang="pt-BR" smtClean="0"/>
              <a:t>     </a:t>
            </a:r>
            <a:r>
              <a:rPr lang="pt-BR" smtClean="0">
                <a:hlinkClick r:id="rId7"/>
              </a:rPr>
              <a:t>Rotatividade</a:t>
            </a:r>
            <a:r>
              <a:rPr lang="pt-BR" smtClean="0"/>
              <a:t> </a:t>
            </a:r>
            <a:br>
              <a:rPr lang="pt-BR" smtClean="0"/>
            </a:br>
            <a:r>
              <a:rPr lang="pt-BR" smtClean="0"/>
              <a:t>     </a:t>
            </a:r>
            <a:r>
              <a:rPr lang="pt-BR" smtClean="0">
                <a:hlinkClick r:id="rId8"/>
              </a:rPr>
              <a:t>Absenteísmo</a:t>
            </a:r>
            <a:r>
              <a:rPr lang="pt-BR" smtClean="0"/>
              <a:t> </a:t>
            </a:r>
            <a:br>
              <a:rPr lang="pt-BR" smtClean="0"/>
            </a:br>
            <a:r>
              <a:rPr lang="pt-BR" smtClean="0"/>
              <a:t>     </a:t>
            </a:r>
            <a:r>
              <a:rPr lang="pt-BR" smtClean="0">
                <a:hlinkClick r:id="rId9"/>
              </a:rPr>
              <a:t>Recrutamento de Pessoal</a:t>
            </a:r>
            <a:r>
              <a:rPr lang="pt-BR" smtClean="0"/>
              <a:t> </a:t>
            </a:r>
            <a:br>
              <a:rPr lang="pt-BR" smtClean="0"/>
            </a:br>
            <a:r>
              <a:rPr lang="pt-BR" smtClean="0"/>
              <a:t>     </a:t>
            </a:r>
            <a:r>
              <a:rPr lang="pt-BR" smtClean="0">
                <a:hlinkClick r:id="rId10"/>
              </a:rPr>
              <a:t>Seleção de Pessoal</a:t>
            </a:r>
            <a:r>
              <a:rPr lang="pt-BR" smtClean="0"/>
              <a:t> </a:t>
            </a:r>
            <a:br>
              <a:rPr lang="pt-BR" smtClean="0"/>
            </a:br>
            <a:r>
              <a:rPr lang="pt-BR" smtClean="0"/>
              <a:t>     </a:t>
            </a:r>
            <a:r>
              <a:rPr lang="pt-BR" smtClean="0">
                <a:hlinkClick r:id="rId11"/>
              </a:rPr>
              <a:t>Técnicas de seleção</a:t>
            </a:r>
            <a:r>
              <a:rPr lang="pt-BR" smtClean="0"/>
              <a:t> </a:t>
            </a:r>
            <a:br>
              <a:rPr lang="pt-BR" smtClean="0"/>
            </a:br>
            <a:r>
              <a:rPr lang="pt-BR" smtClean="0"/>
              <a:t>     </a:t>
            </a:r>
            <a:r>
              <a:rPr lang="pt-BR" smtClean="0">
                <a:hlinkClick r:id="rId12"/>
              </a:rPr>
              <a:t>Resumo</a:t>
            </a:r>
            <a:r>
              <a:rPr lang="pt-BR" smtClean="0"/>
              <a:t/>
            </a:r>
            <a:br>
              <a:rPr lang="pt-BR" smtClean="0"/>
            </a:br>
            <a:r>
              <a:rPr lang="pt-BR" b="1" smtClean="0">
                <a:hlinkClick r:id="rId3"/>
              </a:rPr>
              <a:t>2 - Subsistema de Aplicação de Pessoas</a:t>
            </a:r>
            <a:br>
              <a:rPr lang="pt-BR" b="1" smtClean="0">
                <a:hlinkClick r:id="rId3"/>
              </a:rPr>
            </a:br>
            <a:r>
              <a:rPr lang="pt-BR" b="1" smtClean="0">
                <a:hlinkClick r:id="rId3"/>
              </a:rPr>
              <a:t>3 - Subsistema de Manutenção Pessoas</a:t>
            </a:r>
            <a:br>
              <a:rPr lang="pt-BR" b="1" smtClean="0">
                <a:hlinkClick r:id="rId3"/>
              </a:rPr>
            </a:br>
            <a:r>
              <a:rPr lang="pt-BR" b="1" smtClean="0">
                <a:hlinkClick r:id="rId3"/>
              </a:rPr>
              <a:t>4 - Subsistema de Desenvolvimento de Pessoas </a:t>
            </a:r>
            <a:r>
              <a:rPr lang="pt-BR" b="1" smtClean="0"/>
              <a:t/>
            </a:r>
            <a:br>
              <a:rPr lang="pt-BR" b="1" smtClean="0"/>
            </a:br>
            <a:r>
              <a:rPr lang="pt-BR" b="1" smtClean="0">
                <a:hlinkClick r:id="rId3"/>
              </a:rPr>
              <a:t>5 - Subsistema de Controle de Pessoas </a:t>
            </a:r>
            <a:endParaRPr lang="pt-BR" smtClean="0"/>
          </a:p>
        </p:txBody>
      </p:sp>
      <p:sp>
        <p:nvSpPr>
          <p:cNvPr id="25293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C7F70A8-779A-43F3-A392-6811BF603938}" type="slidenum">
              <a:rPr lang="pt-BR" smtClean="0"/>
              <a:pPr eaLnBrk="1" hangingPunct="1"/>
              <a:t>67</a:t>
            </a:fld>
            <a:endParaRPr lang="pt-BR"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3: Capital Humano: Uma dimensão Estratégica</a:t>
            </a:r>
            <a:br>
              <a:rPr lang="pt-BR" b="1" smtClean="0"/>
            </a:br>
            <a:r>
              <a:rPr lang="pt-BR" b="1" smtClean="0"/>
              <a:t>Módulos</a:t>
            </a:r>
            <a:br>
              <a:rPr lang="pt-BR" b="1" smtClean="0"/>
            </a:br>
            <a:r>
              <a:rPr lang="pt-BR" b="1" smtClean="0"/>
              <a:t>1 - </a:t>
            </a:r>
            <a:r>
              <a:rPr lang="pt-BR" b="1" smtClean="0">
                <a:hlinkClick r:id="rId3"/>
              </a:rPr>
              <a:t>Reestruturação produtiva e impactos na Administração de pessoas </a:t>
            </a:r>
            <a:endParaRPr lang="pt-BR" smtClean="0"/>
          </a:p>
          <a:p>
            <a:r>
              <a:rPr lang="pt-BR" smtClean="0"/>
              <a:t>     </a:t>
            </a:r>
            <a:r>
              <a:rPr lang="pt-BR" smtClean="0">
                <a:hlinkClick r:id="rId4"/>
              </a:rPr>
              <a:t>Globalização: o novo cenário mundial</a:t>
            </a:r>
            <a:r>
              <a:rPr lang="pt-BR" smtClean="0"/>
              <a:t> </a:t>
            </a:r>
            <a:br>
              <a:rPr lang="pt-BR" smtClean="0"/>
            </a:br>
            <a:r>
              <a:rPr lang="pt-BR" smtClean="0"/>
              <a:t>     </a:t>
            </a:r>
            <a:r>
              <a:rPr lang="pt-BR" smtClean="0">
                <a:hlinkClick r:id="rId5"/>
              </a:rPr>
              <a:t>Reestruturação do setor produtivo</a:t>
            </a:r>
            <a:r>
              <a:rPr lang="pt-BR" smtClean="0"/>
              <a:t> </a:t>
            </a:r>
            <a:br>
              <a:rPr lang="pt-BR" smtClean="0"/>
            </a:br>
            <a:r>
              <a:rPr lang="pt-BR" smtClean="0"/>
              <a:t>     </a:t>
            </a:r>
            <a:r>
              <a:rPr lang="pt-BR" smtClean="0">
                <a:hlinkClick r:id="rId6"/>
              </a:rPr>
              <a:t>A gestão de pessoas diante do novo cenário</a:t>
            </a:r>
            <a:r>
              <a:rPr lang="pt-BR" smtClean="0"/>
              <a:t> </a:t>
            </a:r>
            <a:br>
              <a:rPr lang="pt-BR" smtClean="0"/>
            </a:br>
            <a:r>
              <a:rPr lang="pt-BR" smtClean="0"/>
              <a:t>     </a:t>
            </a:r>
            <a:r>
              <a:rPr lang="pt-BR" smtClean="0">
                <a:hlinkClick r:id="rId7"/>
              </a:rPr>
              <a:t>O novo trabalhador</a:t>
            </a:r>
            <a:r>
              <a:rPr lang="pt-BR" smtClean="0"/>
              <a:t> </a:t>
            </a:r>
            <a:br>
              <a:rPr lang="pt-BR" smtClean="0"/>
            </a:br>
            <a:r>
              <a:rPr lang="pt-BR" smtClean="0"/>
              <a:t>     </a:t>
            </a:r>
            <a:r>
              <a:rPr lang="pt-BR" smtClean="0">
                <a:hlinkClick r:id="rId8"/>
              </a:rPr>
              <a:t>A empresa moderna e o processo de gestão de </a:t>
            </a:r>
            <a:br>
              <a:rPr lang="pt-BR" smtClean="0">
                <a:hlinkClick r:id="rId8"/>
              </a:rPr>
            </a:br>
            <a:r>
              <a:rPr lang="pt-BR" smtClean="0">
                <a:hlinkClick r:id="rId8"/>
              </a:rPr>
              <a:t>     pessoas</a:t>
            </a:r>
            <a:r>
              <a:rPr lang="pt-BR" smtClean="0"/>
              <a:t> </a:t>
            </a:r>
            <a:br>
              <a:rPr lang="pt-BR" smtClean="0"/>
            </a:br>
            <a:r>
              <a:rPr lang="pt-BR" smtClean="0"/>
              <a:t>     </a:t>
            </a:r>
            <a:r>
              <a:rPr lang="pt-BR" smtClean="0">
                <a:hlinkClick r:id="rId9"/>
              </a:rPr>
              <a:t>As novas relações organizacionais</a:t>
            </a:r>
            <a:r>
              <a:rPr lang="pt-BR" smtClean="0"/>
              <a:t> </a:t>
            </a:r>
            <a:br>
              <a:rPr lang="pt-BR" smtClean="0"/>
            </a:br>
            <a:r>
              <a:rPr lang="pt-BR" smtClean="0"/>
              <a:t>     </a:t>
            </a:r>
            <a:r>
              <a:rPr lang="pt-BR" smtClean="0">
                <a:hlinkClick r:id="rId10"/>
              </a:rPr>
              <a:t>Resumo</a:t>
            </a:r>
            <a:r>
              <a:rPr lang="pt-BR" smtClean="0"/>
              <a:t/>
            </a:r>
            <a:br>
              <a:rPr lang="pt-BR" smtClean="0"/>
            </a:br>
            <a:r>
              <a:rPr lang="pt-BR" b="1" smtClean="0">
                <a:hlinkClick r:id="rId3"/>
              </a:rPr>
              <a:t>2</a:t>
            </a:r>
            <a:r>
              <a:rPr lang="pt-BR" smtClean="0">
                <a:hlinkClick r:id="rId3"/>
              </a:rPr>
              <a:t> - Transformações do mundo do trabalho</a:t>
            </a:r>
            <a:br>
              <a:rPr lang="pt-BR" smtClean="0">
                <a:hlinkClick r:id="rId3"/>
              </a:rPr>
            </a:br>
            <a:r>
              <a:rPr lang="pt-BR" b="1" smtClean="0">
                <a:hlinkClick r:id="rId3"/>
              </a:rPr>
              <a:t>3 </a:t>
            </a:r>
            <a:r>
              <a:rPr lang="pt-BR" smtClean="0">
                <a:hlinkClick r:id="rId3"/>
              </a:rPr>
              <a:t>- O novo trabalhador e a nova gestão de pessoas</a:t>
            </a:r>
            <a:br>
              <a:rPr lang="pt-BR" smtClean="0">
                <a:hlinkClick r:id="rId3"/>
              </a:rPr>
            </a:br>
            <a:r>
              <a:rPr lang="pt-BR" b="1" smtClean="0">
                <a:hlinkClick r:id="rId3"/>
              </a:rPr>
              <a:t>4 - A estratégia da gestão na nova ordem das empresas </a:t>
            </a:r>
            <a:endParaRPr lang="pt-BR" smtClean="0"/>
          </a:p>
          <a:p>
            <a:r>
              <a:rPr lang="pt-BR" b="1" smtClean="0">
                <a:hlinkClick r:id="rId3"/>
              </a:rPr>
              <a:t>5 - Novas tecnologias organizacionais e a gestão de pessoas </a:t>
            </a:r>
            <a:endParaRPr lang="pt-BR" smtClean="0"/>
          </a:p>
        </p:txBody>
      </p:sp>
      <p:sp>
        <p:nvSpPr>
          <p:cNvPr id="25395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ED3DE27-1F94-4377-9592-90BE60C446FE}" type="slidenum">
              <a:rPr lang="pt-BR" smtClean="0"/>
              <a:pPr eaLnBrk="1" hangingPunct="1"/>
              <a:t>68</a:t>
            </a:fld>
            <a:endParaRPr lang="pt-BR"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4 : Futuro da área de gestão de pessoas</a:t>
            </a:r>
            <a:br>
              <a:rPr lang="pt-BR" b="1" smtClean="0"/>
            </a:br>
            <a:r>
              <a:rPr lang="pt-BR" b="1" smtClean="0"/>
              <a:t>Módulos</a:t>
            </a:r>
            <a:br>
              <a:rPr lang="pt-BR" b="1" smtClean="0"/>
            </a:br>
            <a:r>
              <a:rPr lang="pt-BR" b="1" smtClean="0">
                <a:hlinkClick r:id="rId3"/>
              </a:rPr>
              <a:t>1 - Organizações e profissionais do futuro </a:t>
            </a:r>
            <a:r>
              <a:rPr lang="pt-BR" b="1" smtClean="0"/>
              <a:t/>
            </a:r>
            <a:br>
              <a:rPr lang="pt-BR" b="1" smtClean="0"/>
            </a:br>
            <a:r>
              <a:rPr lang="pt-BR" smtClean="0"/>
              <a:t>     </a:t>
            </a:r>
            <a:r>
              <a:rPr lang="pt-BR" smtClean="0">
                <a:hlinkClick r:id="rId4"/>
              </a:rPr>
              <a:t>Cenário futuro do ambiente empresarial</a:t>
            </a:r>
            <a:r>
              <a:rPr lang="pt-BR" smtClean="0"/>
              <a:t> </a:t>
            </a:r>
            <a:br>
              <a:rPr lang="pt-BR" smtClean="0"/>
            </a:br>
            <a:r>
              <a:rPr lang="pt-BR" smtClean="0"/>
              <a:t>     </a:t>
            </a:r>
            <a:r>
              <a:rPr lang="pt-BR" smtClean="0">
                <a:hlinkClick r:id="rId5"/>
              </a:rPr>
              <a:t>Competitividade e empregabilidade</a:t>
            </a:r>
            <a:r>
              <a:rPr lang="pt-BR" smtClean="0"/>
              <a:t> </a:t>
            </a:r>
            <a:br>
              <a:rPr lang="pt-BR" smtClean="0"/>
            </a:br>
            <a:r>
              <a:rPr lang="pt-BR" smtClean="0"/>
              <a:t>     </a:t>
            </a:r>
            <a:r>
              <a:rPr lang="pt-BR" smtClean="0">
                <a:hlinkClick r:id="rId6"/>
              </a:rPr>
              <a:t>Contribuições a serem exigidas da função de Pessoal</a:t>
            </a:r>
            <a:r>
              <a:rPr lang="pt-BR" smtClean="0"/>
              <a:t> </a:t>
            </a:r>
            <a:br>
              <a:rPr lang="pt-BR" smtClean="0"/>
            </a:br>
            <a:r>
              <a:rPr lang="pt-BR" smtClean="0"/>
              <a:t>     </a:t>
            </a:r>
            <a:r>
              <a:rPr lang="pt-BR" smtClean="0">
                <a:hlinkClick r:id="rId7"/>
              </a:rPr>
              <a:t>Competências e posturas exigidas dos profissionais </a:t>
            </a:r>
            <a:br>
              <a:rPr lang="pt-BR" smtClean="0">
                <a:hlinkClick r:id="rId7"/>
              </a:rPr>
            </a:br>
            <a:r>
              <a:rPr lang="pt-BR" smtClean="0">
                <a:hlinkClick r:id="rId7"/>
              </a:rPr>
              <a:t>     de Pessoal</a:t>
            </a:r>
            <a:r>
              <a:rPr lang="pt-BR" smtClean="0"/>
              <a:t> </a:t>
            </a:r>
            <a:br>
              <a:rPr lang="pt-BR" smtClean="0"/>
            </a:br>
            <a:r>
              <a:rPr lang="pt-BR" smtClean="0"/>
              <a:t>     </a:t>
            </a:r>
            <a:r>
              <a:rPr lang="pt-BR" smtClean="0">
                <a:hlinkClick r:id="rId8"/>
              </a:rPr>
              <a:t>Resumo</a:t>
            </a:r>
            <a:r>
              <a:rPr lang="pt-BR" smtClean="0"/>
              <a:t/>
            </a:r>
            <a:br>
              <a:rPr lang="pt-BR" smtClean="0"/>
            </a:br>
            <a:r>
              <a:rPr lang="pt-BR" b="1" smtClean="0">
                <a:hlinkClick r:id="rId3"/>
              </a:rPr>
              <a:t>2 - Remuneração por competência </a:t>
            </a:r>
            <a:r>
              <a:rPr lang="pt-BR" b="1" smtClean="0"/>
              <a:t/>
            </a:r>
            <a:br>
              <a:rPr lang="pt-BR" b="1" smtClean="0"/>
            </a:br>
            <a:r>
              <a:rPr lang="pt-BR" b="1" smtClean="0">
                <a:hlinkClick r:id="rId3"/>
              </a:rPr>
              <a:t>3 - Sociedade do Conhecimento </a:t>
            </a:r>
            <a:endParaRPr lang="pt-BR" smtClean="0"/>
          </a:p>
          <a:p>
            <a:r>
              <a:rPr lang="pt-BR" b="1" smtClean="0">
                <a:hlinkClick r:id="rId3"/>
              </a:rPr>
              <a:t>4 - Novas tendências organizacionais </a:t>
            </a:r>
            <a:endParaRPr lang="pt-BR" smtClean="0"/>
          </a:p>
        </p:txBody>
      </p:sp>
      <p:sp>
        <p:nvSpPr>
          <p:cNvPr id="25498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13AF595-29B3-404C-8D1B-FB928CA4FDC9}" type="slidenum">
              <a:rPr lang="pt-BR" smtClean="0"/>
              <a:pPr eaLnBrk="1" hangingPunct="1"/>
              <a:t>69</a:t>
            </a:fld>
            <a:endParaRPr lang="pt-BR"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25600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8C57C93B-3013-4F0F-B1D8-E1A2E43E5448}" type="slidenum">
              <a:rPr lang="pt-BR" smtClean="0"/>
              <a:pPr eaLnBrk="1" hangingPunct="1"/>
              <a:t>70</a:t>
            </a:fld>
            <a:endParaRPr lang="pt-BR"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a:t>
            </a:r>
            <a:r>
              <a:rPr lang="pt-BR" smtClean="0"/>
              <a:t>Definições Básicas e Análise Descritiva</a:t>
            </a:r>
          </a:p>
          <a:p>
            <a:r>
              <a:rPr lang="pt-BR" b="1" smtClean="0"/>
              <a:t>Módulos</a:t>
            </a:r>
            <a:endParaRPr lang="pt-BR" smtClean="0"/>
          </a:p>
          <a:p>
            <a:r>
              <a:rPr lang="pt-BR" b="1" smtClean="0">
                <a:hlinkClick r:id="rId3"/>
              </a:rPr>
              <a:t>1 - Contextualização e Definições Básicas </a:t>
            </a:r>
            <a:endParaRPr lang="pt-BR" smtClean="0"/>
          </a:p>
          <a:p>
            <a:r>
              <a:rPr lang="pt-BR" smtClean="0"/>
              <a:t>     </a:t>
            </a:r>
            <a:r>
              <a:rPr lang="pt-BR" smtClean="0">
                <a:hlinkClick r:id="rId4"/>
              </a:rPr>
              <a:t>Utilizando a Estatística</a:t>
            </a:r>
            <a:r>
              <a:rPr lang="pt-BR" smtClean="0"/>
              <a:t> </a:t>
            </a:r>
            <a:br>
              <a:rPr lang="pt-BR" smtClean="0"/>
            </a:br>
            <a:r>
              <a:rPr lang="pt-BR" smtClean="0"/>
              <a:t>     </a:t>
            </a:r>
            <a:r>
              <a:rPr lang="pt-BR" smtClean="0">
                <a:hlinkClick r:id="rId5"/>
              </a:rPr>
              <a:t>Voltando no Tempo</a:t>
            </a:r>
            <a:r>
              <a:rPr lang="pt-BR" smtClean="0"/>
              <a:t> </a:t>
            </a:r>
            <a:br>
              <a:rPr lang="pt-BR" smtClean="0"/>
            </a:br>
            <a:r>
              <a:rPr lang="pt-BR" smtClean="0"/>
              <a:t>     </a:t>
            </a:r>
            <a:r>
              <a:rPr lang="pt-BR" smtClean="0">
                <a:hlinkClick r:id="rId6"/>
              </a:rPr>
              <a:t>E a Estatística?</a:t>
            </a:r>
            <a:r>
              <a:rPr lang="pt-BR" smtClean="0"/>
              <a:t> </a:t>
            </a:r>
            <a:br>
              <a:rPr lang="pt-BR" smtClean="0"/>
            </a:br>
            <a:r>
              <a:rPr lang="pt-BR" smtClean="0"/>
              <a:t>     </a:t>
            </a:r>
            <a:r>
              <a:rPr lang="pt-BR" smtClean="0">
                <a:hlinkClick r:id="rId7"/>
              </a:rPr>
              <a:t>Coletando Dados</a:t>
            </a:r>
            <a:r>
              <a:rPr lang="pt-BR" smtClean="0"/>
              <a:t> </a:t>
            </a:r>
            <a:br>
              <a:rPr lang="pt-BR" smtClean="0"/>
            </a:br>
            <a:r>
              <a:rPr lang="pt-BR" smtClean="0"/>
              <a:t>     </a:t>
            </a:r>
            <a:r>
              <a:rPr lang="pt-BR" smtClean="0">
                <a:hlinkClick r:id="rId8"/>
              </a:rPr>
              <a:t>O Mau Uso da Estatística</a:t>
            </a:r>
            <a:r>
              <a:rPr lang="pt-BR" smtClean="0"/>
              <a:t> </a:t>
            </a:r>
            <a:br>
              <a:rPr lang="pt-BR" smtClean="0"/>
            </a:br>
            <a:r>
              <a:rPr lang="pt-BR" smtClean="0"/>
              <a:t>     </a:t>
            </a:r>
            <a:r>
              <a:rPr lang="pt-BR" smtClean="0">
                <a:hlinkClick r:id="rId9"/>
              </a:rPr>
              <a:t>Resumo</a:t>
            </a:r>
            <a:r>
              <a:rPr lang="pt-BR" smtClean="0"/>
              <a:t> </a:t>
            </a:r>
          </a:p>
          <a:p>
            <a:r>
              <a:rPr lang="pt-BR" b="1" smtClean="0">
                <a:hlinkClick r:id="rId3"/>
              </a:rPr>
              <a:t>2 - Análise Descritiva - Dados Não Agrupados </a:t>
            </a:r>
            <a:endParaRPr lang="pt-BR" smtClean="0"/>
          </a:p>
          <a:p>
            <a:r>
              <a:rPr lang="pt-BR" b="1" smtClean="0">
                <a:hlinkClick r:id="rId3"/>
              </a:rPr>
              <a:t>3 - Análise descritiva com Excel - Dados Não Agrupados </a:t>
            </a:r>
            <a:endParaRPr lang="pt-BR" smtClean="0"/>
          </a:p>
          <a:p>
            <a:r>
              <a:rPr lang="pt-BR" b="1" smtClean="0">
                <a:hlinkClick r:id="rId3"/>
              </a:rPr>
              <a:t>4 - Análise Descritiva - Dados Agrupados </a:t>
            </a:r>
            <a:endParaRPr lang="pt-BR" smtClean="0"/>
          </a:p>
          <a:p>
            <a:r>
              <a:rPr lang="pt-BR" b="1" smtClean="0">
                <a:hlinkClick r:id="rId3"/>
              </a:rPr>
              <a:t>5 - Análise Descritiva com Excel - Dados Agrupados </a:t>
            </a:r>
            <a:endParaRPr lang="pt-BR" smtClean="0"/>
          </a:p>
          <a:p>
            <a:r>
              <a:rPr lang="pt-BR" b="1" smtClean="0">
                <a:hlinkClick r:id="rId3"/>
              </a:rPr>
              <a:t>6 - Descrição Gráfica de Dados Agrupados </a:t>
            </a:r>
            <a:endParaRPr lang="pt-BR" smtClean="0"/>
          </a:p>
        </p:txBody>
      </p:sp>
      <p:sp>
        <p:nvSpPr>
          <p:cNvPr id="25702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48EE85-A51B-4678-8A30-B288FC65FED1}" type="slidenum">
              <a:rPr lang="pt-BR" smtClean="0"/>
              <a:pPr eaLnBrk="1" hangingPunct="1"/>
              <a:t>71</a:t>
            </a:fld>
            <a:endParaRPr 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a:t>
            </a:r>
            <a:r>
              <a:rPr lang="pt-BR" smtClean="0"/>
              <a:t>A Comunicação Humana</a:t>
            </a:r>
          </a:p>
          <a:p>
            <a:r>
              <a:rPr lang="pt-BR" b="1" smtClean="0"/>
              <a:t> </a:t>
            </a:r>
            <a:endParaRPr lang="pt-BR" smtClean="0"/>
          </a:p>
          <a:p>
            <a:r>
              <a:rPr lang="pt-BR" b="1" smtClean="0"/>
              <a:t>Módulos</a:t>
            </a:r>
            <a:endParaRPr lang="pt-BR" smtClean="0"/>
          </a:p>
          <a:p>
            <a:r>
              <a:rPr lang="pt-BR" b="1" smtClean="0">
                <a:hlinkClick r:id="rId3"/>
              </a:rPr>
              <a:t>1 - </a:t>
            </a:r>
            <a:r>
              <a:rPr lang="pt-BR" smtClean="0">
                <a:hlinkClick r:id="rId3"/>
              </a:rPr>
              <a:t>O processo da comunicação </a:t>
            </a:r>
            <a:endParaRPr lang="pt-BR" smtClean="0"/>
          </a:p>
          <a:p>
            <a:r>
              <a:rPr lang="pt-BR" smtClean="0"/>
              <a:t>     	</a:t>
            </a:r>
            <a:r>
              <a:rPr lang="pt-BR" smtClean="0">
                <a:hlinkClick r:id="rId4"/>
              </a:rPr>
              <a:t>A comunicação</a:t>
            </a:r>
            <a:r>
              <a:rPr lang="pt-BR" smtClean="0"/>
              <a:t> </a:t>
            </a:r>
            <a:br>
              <a:rPr lang="pt-BR" smtClean="0"/>
            </a:br>
            <a:r>
              <a:rPr lang="pt-BR" smtClean="0"/>
              <a:t>     	</a:t>
            </a:r>
            <a:r>
              <a:rPr lang="pt-BR" smtClean="0">
                <a:hlinkClick r:id="rId5"/>
              </a:rPr>
              <a:t>Processo de comunicação</a:t>
            </a:r>
            <a:r>
              <a:rPr lang="pt-BR" smtClean="0"/>
              <a:t> </a:t>
            </a:r>
            <a:br>
              <a:rPr lang="pt-BR" smtClean="0"/>
            </a:br>
            <a:r>
              <a:rPr lang="pt-BR" smtClean="0"/>
              <a:t>     	</a:t>
            </a:r>
            <a:r>
              <a:rPr lang="pt-BR" smtClean="0">
                <a:hlinkClick r:id="rId6"/>
              </a:rPr>
              <a:t>Objetivos da Comunicação</a:t>
            </a:r>
            <a:r>
              <a:rPr lang="pt-BR" smtClean="0"/>
              <a:t> </a:t>
            </a:r>
            <a:br>
              <a:rPr lang="pt-BR" smtClean="0"/>
            </a:br>
            <a:r>
              <a:rPr lang="pt-BR" smtClean="0"/>
              <a:t>     	</a:t>
            </a:r>
            <a:r>
              <a:rPr lang="pt-BR" smtClean="0">
                <a:hlinkClick r:id="rId7"/>
              </a:rPr>
              <a:t>Resumo</a:t>
            </a:r>
            <a:r>
              <a:rPr lang="pt-BR" smtClean="0"/>
              <a:t> </a:t>
            </a:r>
          </a:p>
          <a:p>
            <a:r>
              <a:rPr lang="pt-BR" b="1" smtClean="0">
                <a:hlinkClick r:id="rId3"/>
              </a:rPr>
              <a:t>2 - </a:t>
            </a:r>
            <a:r>
              <a:rPr lang="pt-BR" smtClean="0">
                <a:hlinkClick r:id="rId3"/>
              </a:rPr>
              <a:t>Elementos da comunicação </a:t>
            </a:r>
            <a:endParaRPr lang="pt-BR" smtClean="0"/>
          </a:p>
          <a:p>
            <a:r>
              <a:rPr lang="pt-BR" b="1" smtClean="0">
                <a:hlinkClick r:id="rId3"/>
              </a:rPr>
              <a:t>3 - </a:t>
            </a:r>
            <a:r>
              <a:rPr lang="pt-BR" smtClean="0">
                <a:hlinkClick r:id="rId3"/>
              </a:rPr>
              <a:t>Tipologia da comunicação </a:t>
            </a:r>
            <a:endParaRPr lang="pt-BR" smtClean="0"/>
          </a:p>
          <a:p>
            <a:r>
              <a:rPr lang="pt-BR" b="1" smtClean="0">
                <a:hlinkClick r:id="rId3"/>
              </a:rPr>
              <a:t>4 - </a:t>
            </a:r>
            <a:r>
              <a:rPr lang="pt-BR" smtClean="0">
                <a:hlinkClick r:id="rId3"/>
              </a:rPr>
              <a:t>Efeitos da comunicação </a:t>
            </a:r>
            <a:endParaRPr lang="pt-BR" smtClean="0"/>
          </a:p>
          <a:p>
            <a:endParaRPr lang="pt-BR" smtClean="0"/>
          </a:p>
        </p:txBody>
      </p:sp>
      <p:sp>
        <p:nvSpPr>
          <p:cNvPr id="19354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02B4648-1A60-4F9E-A34A-6E535CE41CA2}" type="slidenum">
              <a:rPr lang="pt-BR" smtClean="0"/>
              <a:pPr eaLnBrk="1" hangingPunct="1"/>
              <a:t>9</a:t>
            </a:fld>
            <a:endParaRPr lang="pt-BR"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a:t>
            </a:r>
            <a:r>
              <a:rPr lang="pt-BR" smtClean="0"/>
              <a:t>Análise de Dados e Outras Técnicas</a:t>
            </a:r>
          </a:p>
          <a:p>
            <a:r>
              <a:rPr lang="pt-BR" b="1" smtClean="0"/>
              <a:t>Módulos</a:t>
            </a:r>
            <a:endParaRPr lang="pt-BR" smtClean="0"/>
          </a:p>
          <a:p>
            <a:r>
              <a:rPr lang="pt-BR" b="1" smtClean="0">
                <a:hlinkClick r:id="rId3"/>
              </a:rPr>
              <a:t>1 - A Curva Normal </a:t>
            </a:r>
            <a:endParaRPr lang="pt-BR" smtClean="0"/>
          </a:p>
          <a:p>
            <a:r>
              <a:rPr lang="pt-BR" smtClean="0"/>
              <a:t>     </a:t>
            </a:r>
            <a:r>
              <a:rPr lang="pt-BR" smtClean="0">
                <a:hlinkClick r:id="rId4"/>
              </a:rPr>
              <a:t>Distribuição Normal - Gauss</a:t>
            </a:r>
            <a:r>
              <a:rPr lang="pt-BR" smtClean="0"/>
              <a:t> </a:t>
            </a:r>
            <a:br>
              <a:rPr lang="pt-BR" smtClean="0"/>
            </a:br>
            <a:r>
              <a:rPr lang="pt-BR" smtClean="0"/>
              <a:t>     </a:t>
            </a:r>
            <a:r>
              <a:rPr lang="pt-BR" smtClean="0">
                <a:hlinkClick r:id="rId5"/>
              </a:rPr>
              <a:t>Padronização da Distribuição</a:t>
            </a:r>
            <a:r>
              <a:rPr lang="pt-BR" smtClean="0"/>
              <a:t> </a:t>
            </a:r>
            <a:br>
              <a:rPr lang="pt-BR" smtClean="0"/>
            </a:br>
            <a:r>
              <a:rPr lang="pt-BR" smtClean="0"/>
              <a:t>     </a:t>
            </a:r>
            <a:r>
              <a:rPr lang="pt-BR" smtClean="0">
                <a:hlinkClick r:id="rId6"/>
              </a:rPr>
              <a:t>Usando o Excel</a:t>
            </a:r>
            <a:r>
              <a:rPr lang="pt-BR" smtClean="0"/>
              <a:t> </a:t>
            </a:r>
            <a:br>
              <a:rPr lang="pt-BR" smtClean="0"/>
            </a:br>
            <a:r>
              <a:rPr lang="pt-BR" smtClean="0"/>
              <a:t>     </a:t>
            </a:r>
            <a:r>
              <a:rPr lang="pt-BR" smtClean="0">
                <a:hlinkClick r:id="rId7"/>
              </a:rPr>
              <a:t>Resumo</a:t>
            </a:r>
            <a:r>
              <a:rPr lang="pt-BR" smtClean="0"/>
              <a:t> </a:t>
            </a:r>
          </a:p>
          <a:p>
            <a:r>
              <a:rPr lang="pt-BR" b="1" smtClean="0">
                <a:hlinkClick r:id="rId3"/>
              </a:rPr>
              <a:t>2 - Análise Bidimensional </a:t>
            </a:r>
            <a:endParaRPr lang="pt-BR" smtClean="0"/>
          </a:p>
          <a:p>
            <a:r>
              <a:rPr lang="pt-BR" b="1" smtClean="0">
                <a:hlinkClick r:id="rId3"/>
              </a:rPr>
              <a:t>3 - Análise de Regressão </a:t>
            </a:r>
            <a:endParaRPr lang="pt-BR" smtClean="0"/>
          </a:p>
        </p:txBody>
      </p:sp>
      <p:sp>
        <p:nvSpPr>
          <p:cNvPr id="25805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C7E2105-D695-49DE-8FB9-E70130BBEBBF}" type="slidenum">
              <a:rPr lang="pt-BR" smtClean="0"/>
              <a:pPr eaLnBrk="1" hangingPunct="1"/>
              <a:t>72</a:t>
            </a:fld>
            <a:endParaRPr lang="pt-BR"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3: </a:t>
            </a:r>
            <a:r>
              <a:rPr lang="pt-BR" smtClean="0"/>
              <a:t>Probabilidade</a:t>
            </a:r>
          </a:p>
          <a:p>
            <a:r>
              <a:rPr lang="pt-BR" b="1" smtClean="0"/>
              <a:t>Módulos</a:t>
            </a:r>
            <a:endParaRPr lang="pt-BR" smtClean="0"/>
          </a:p>
          <a:p>
            <a:r>
              <a:rPr lang="pt-BR" b="1" smtClean="0">
                <a:hlinkClick r:id="rId3"/>
              </a:rPr>
              <a:t>1 - Noções Básicas </a:t>
            </a:r>
            <a:endParaRPr lang="pt-BR" smtClean="0"/>
          </a:p>
          <a:p>
            <a:r>
              <a:rPr lang="pt-BR" smtClean="0"/>
              <a:t>     </a:t>
            </a:r>
            <a:r>
              <a:rPr lang="pt-BR" smtClean="0">
                <a:hlinkClick r:id="rId4"/>
              </a:rPr>
              <a:t>Primeiras Ideias</a:t>
            </a:r>
            <a:r>
              <a:rPr lang="pt-BR" smtClean="0"/>
              <a:t> </a:t>
            </a:r>
            <a:br>
              <a:rPr lang="pt-BR" smtClean="0"/>
            </a:br>
            <a:r>
              <a:rPr lang="pt-BR" smtClean="0"/>
              <a:t>     </a:t>
            </a:r>
            <a:r>
              <a:rPr lang="pt-BR" smtClean="0">
                <a:hlinkClick r:id="rId5"/>
              </a:rPr>
              <a:t>Possíveis Abordagens</a:t>
            </a:r>
            <a:r>
              <a:rPr lang="pt-BR" smtClean="0"/>
              <a:t> </a:t>
            </a:r>
            <a:br>
              <a:rPr lang="pt-BR" smtClean="0"/>
            </a:br>
            <a:r>
              <a:rPr lang="pt-BR" smtClean="0"/>
              <a:t>     </a:t>
            </a:r>
            <a:r>
              <a:rPr lang="pt-BR" smtClean="0">
                <a:hlinkClick r:id="rId6"/>
              </a:rPr>
              <a:t>Probabilidade de Mais de um Evento</a:t>
            </a:r>
            <a:r>
              <a:rPr lang="pt-BR" smtClean="0"/>
              <a:t> </a:t>
            </a:r>
            <a:br>
              <a:rPr lang="pt-BR" smtClean="0"/>
            </a:br>
            <a:r>
              <a:rPr lang="pt-BR" smtClean="0"/>
              <a:t>     </a:t>
            </a:r>
            <a:r>
              <a:rPr lang="pt-BR" smtClean="0">
                <a:hlinkClick r:id="rId7"/>
              </a:rPr>
              <a:t>Valor Esperado</a:t>
            </a:r>
            <a:r>
              <a:rPr lang="pt-BR" smtClean="0"/>
              <a:t> </a:t>
            </a:r>
            <a:br>
              <a:rPr lang="pt-BR" smtClean="0"/>
            </a:br>
            <a:r>
              <a:rPr lang="pt-BR" smtClean="0"/>
              <a:t>     </a:t>
            </a:r>
            <a:r>
              <a:rPr lang="pt-BR" smtClean="0">
                <a:hlinkClick r:id="rId8"/>
              </a:rPr>
              <a:t>Resumo</a:t>
            </a:r>
            <a:r>
              <a:rPr lang="pt-BR" smtClean="0"/>
              <a:t> </a:t>
            </a:r>
          </a:p>
          <a:p>
            <a:r>
              <a:rPr lang="pt-BR" b="1" smtClean="0">
                <a:hlinkClick r:id="rId3"/>
              </a:rPr>
              <a:t>2 - Distribuição Binomial </a:t>
            </a:r>
            <a:endParaRPr lang="pt-BR" smtClean="0"/>
          </a:p>
        </p:txBody>
      </p:sp>
      <p:sp>
        <p:nvSpPr>
          <p:cNvPr id="25907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DE2D5DF-4056-4938-BF99-6A7D255942C8}" type="slidenum">
              <a:rPr lang="pt-BR" smtClean="0"/>
              <a:pPr eaLnBrk="1" hangingPunct="1"/>
              <a:t>73</a:t>
            </a:fld>
            <a:endParaRPr lang="pt-BR"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26010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0E4D3AA-835D-43FD-915D-78C6D05049D6}" type="slidenum">
              <a:rPr lang="pt-BR" smtClean="0"/>
              <a:pPr eaLnBrk="1" hangingPunct="1"/>
              <a:t>74</a:t>
            </a:fld>
            <a:endParaRPr lang="pt-BR"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a:t>
            </a:r>
            <a:r>
              <a:rPr lang="pt-BR" smtClean="0"/>
              <a:t>: </a:t>
            </a:r>
            <a:r>
              <a:rPr lang="pt-BR" b="1" smtClean="0"/>
              <a:t>Pesquisa Mercadológica</a:t>
            </a:r>
            <a:r>
              <a:rPr lang="pt-BR" smtClean="0"/>
              <a:t/>
            </a:r>
            <a:br>
              <a:rPr lang="pt-BR" smtClean="0"/>
            </a:br>
            <a:r>
              <a:rPr lang="pt-BR" b="1" smtClean="0"/>
              <a:t>Módulos</a:t>
            </a:r>
            <a:endParaRPr lang="pt-BR" smtClean="0"/>
          </a:p>
          <a:p>
            <a:r>
              <a:rPr lang="pt-BR" b="1" smtClean="0">
                <a:hlinkClick r:id="rId3"/>
              </a:rPr>
              <a:t>1 - Definição, conceito, classificação e importância da Pesquisa Mercadológica </a:t>
            </a:r>
            <a:endParaRPr lang="pt-BR" smtClean="0"/>
          </a:p>
          <a:p>
            <a:r>
              <a:rPr lang="pt-BR" smtClean="0"/>
              <a:t>     </a:t>
            </a:r>
            <a:r>
              <a:rPr lang="pt-BR" smtClean="0">
                <a:hlinkClick r:id="rId4"/>
              </a:rPr>
              <a:t>Conceitos de Pesquisa de Marketing</a:t>
            </a:r>
            <a:r>
              <a:rPr lang="pt-BR" smtClean="0"/>
              <a:t> </a:t>
            </a:r>
            <a:br>
              <a:rPr lang="pt-BR" smtClean="0"/>
            </a:br>
            <a:r>
              <a:rPr lang="pt-BR" smtClean="0"/>
              <a:t>     </a:t>
            </a:r>
            <a:r>
              <a:rPr lang="pt-BR" smtClean="0">
                <a:hlinkClick r:id="rId5"/>
              </a:rPr>
              <a:t>Classificação das pesquisas mercadológicas</a:t>
            </a:r>
            <a:r>
              <a:rPr lang="pt-BR" smtClean="0"/>
              <a:t> </a:t>
            </a:r>
            <a:br>
              <a:rPr lang="pt-BR" smtClean="0"/>
            </a:br>
            <a:r>
              <a:rPr lang="pt-BR" smtClean="0"/>
              <a:t>     </a:t>
            </a:r>
            <a:r>
              <a:rPr lang="pt-BR" smtClean="0">
                <a:hlinkClick r:id="rId6"/>
              </a:rPr>
              <a:t>A importância da pesquisa mercadológica</a:t>
            </a:r>
            <a:r>
              <a:rPr lang="pt-BR" smtClean="0"/>
              <a:t> </a:t>
            </a:r>
            <a:br>
              <a:rPr lang="pt-BR" smtClean="0"/>
            </a:br>
            <a:r>
              <a:rPr lang="pt-BR" smtClean="0"/>
              <a:t>     </a:t>
            </a:r>
            <a:r>
              <a:rPr lang="pt-BR" smtClean="0">
                <a:hlinkClick r:id="rId7"/>
              </a:rPr>
              <a:t>Resumo</a:t>
            </a:r>
            <a:r>
              <a:rPr lang="pt-BR" smtClean="0"/>
              <a:t> </a:t>
            </a:r>
            <a:br>
              <a:rPr lang="pt-BR" smtClean="0"/>
            </a:br>
            <a:r>
              <a:rPr lang="pt-BR" b="1" smtClean="0">
                <a:hlinkClick r:id="rId3"/>
              </a:rPr>
              <a:t>2 - Mensuração de Demanda de Mercado </a:t>
            </a:r>
            <a:endParaRPr lang="pt-BR" smtClean="0"/>
          </a:p>
          <a:p>
            <a:r>
              <a:rPr lang="pt-BR" b="1" smtClean="0">
                <a:hlinkClick r:id="rId3"/>
              </a:rPr>
              <a:t>3 - Análise da Concorrência </a:t>
            </a:r>
            <a:endParaRPr lang="pt-BR" smtClean="0"/>
          </a:p>
          <a:p>
            <a:r>
              <a:rPr lang="pt-BR" b="1" smtClean="0">
                <a:hlinkClick r:id="rId3"/>
              </a:rPr>
              <a:t>4 - Definição, conceito, classificação e importância da pesquisa organizacional </a:t>
            </a:r>
            <a:endParaRPr lang="pt-BR" smtClean="0"/>
          </a:p>
          <a:p>
            <a:r>
              <a:rPr lang="pt-BR" b="1" smtClean="0">
                <a:hlinkClick r:id="rId3"/>
              </a:rPr>
              <a:t>5 - Planejamento de Pesquisa </a:t>
            </a:r>
            <a:endParaRPr lang="pt-BR" smtClean="0"/>
          </a:p>
        </p:txBody>
      </p:sp>
      <p:sp>
        <p:nvSpPr>
          <p:cNvPr id="26112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3A0496D-3DFD-463D-926A-92AE363AC0BB}" type="slidenum">
              <a:rPr lang="pt-BR" smtClean="0"/>
              <a:pPr eaLnBrk="1" hangingPunct="1"/>
              <a:t>75</a:t>
            </a:fld>
            <a:endParaRPr lang="pt-BR"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a:t>
            </a:r>
            <a:r>
              <a:rPr lang="pt-BR" smtClean="0"/>
              <a:t>: </a:t>
            </a:r>
            <a:r>
              <a:rPr lang="pt-BR" b="1" smtClean="0"/>
              <a:t>Metodologia de Pesquisa</a:t>
            </a:r>
            <a:r>
              <a:rPr lang="pt-BR" smtClean="0"/>
              <a:t/>
            </a:r>
            <a:br>
              <a:rPr lang="pt-BR" smtClean="0"/>
            </a:br>
            <a:r>
              <a:rPr lang="pt-BR" b="1" smtClean="0"/>
              <a:t>Módulos</a:t>
            </a:r>
            <a:endParaRPr lang="pt-BR" smtClean="0"/>
          </a:p>
          <a:p>
            <a:r>
              <a:rPr lang="pt-BR" b="1" smtClean="0">
                <a:hlinkClick r:id="rId3"/>
              </a:rPr>
              <a:t>1 - Fontes e formas de coleta de dados </a:t>
            </a:r>
            <a:endParaRPr lang="pt-BR" smtClean="0"/>
          </a:p>
          <a:p>
            <a:r>
              <a:rPr lang="pt-BR" smtClean="0"/>
              <a:t>     </a:t>
            </a:r>
            <a:r>
              <a:rPr lang="pt-BR" smtClean="0">
                <a:hlinkClick r:id="rId4"/>
              </a:rPr>
              <a:t>Fontes de coleta de dados</a:t>
            </a:r>
            <a:r>
              <a:rPr lang="pt-BR" smtClean="0"/>
              <a:t> </a:t>
            </a:r>
            <a:br>
              <a:rPr lang="pt-BR" smtClean="0"/>
            </a:br>
            <a:r>
              <a:rPr lang="pt-BR" smtClean="0"/>
              <a:t>     </a:t>
            </a:r>
            <a:r>
              <a:rPr lang="pt-BR" smtClean="0">
                <a:hlinkClick r:id="rId5"/>
              </a:rPr>
              <a:t>Formas de coleta de dados</a:t>
            </a:r>
            <a:r>
              <a:rPr lang="pt-BR" smtClean="0"/>
              <a:t> </a:t>
            </a:r>
            <a:br>
              <a:rPr lang="pt-BR" smtClean="0"/>
            </a:br>
            <a:r>
              <a:rPr lang="pt-BR" smtClean="0"/>
              <a:t>     </a:t>
            </a:r>
            <a:r>
              <a:rPr lang="pt-BR" smtClean="0">
                <a:hlinkClick r:id="rId6"/>
              </a:rPr>
              <a:t>Coleta por telefone, correio, WEB e pessoalmente</a:t>
            </a:r>
            <a:r>
              <a:rPr lang="pt-BR" smtClean="0"/>
              <a:t> </a:t>
            </a:r>
            <a:br>
              <a:rPr lang="pt-BR" smtClean="0"/>
            </a:br>
            <a:r>
              <a:rPr lang="pt-BR" smtClean="0"/>
              <a:t>     </a:t>
            </a:r>
            <a:r>
              <a:rPr lang="pt-BR" smtClean="0">
                <a:hlinkClick r:id="rId7"/>
              </a:rPr>
              <a:t>Resumo</a:t>
            </a:r>
            <a:r>
              <a:rPr lang="pt-BR" smtClean="0"/>
              <a:t> </a:t>
            </a:r>
            <a:br>
              <a:rPr lang="pt-BR" smtClean="0"/>
            </a:br>
            <a:r>
              <a:rPr lang="pt-BR" b="1" smtClean="0">
                <a:hlinkClick r:id="rId3"/>
              </a:rPr>
              <a:t>2 - Perguntas: tipos e usos </a:t>
            </a:r>
            <a:endParaRPr lang="pt-BR" smtClean="0"/>
          </a:p>
          <a:p>
            <a:r>
              <a:rPr lang="pt-BR" b="1" smtClean="0">
                <a:hlinkClick r:id="rId3"/>
              </a:rPr>
              <a:t>3 - Classificação socioeconômica </a:t>
            </a:r>
            <a:endParaRPr lang="pt-BR" smtClean="0"/>
          </a:p>
          <a:p>
            <a:r>
              <a:rPr lang="pt-BR" b="1" smtClean="0">
                <a:hlinkClick r:id="rId3"/>
              </a:rPr>
              <a:t>4 - Pesquisa qualitativa X Pesquisa quantitativa </a:t>
            </a:r>
            <a:endParaRPr lang="pt-BR" smtClean="0"/>
          </a:p>
        </p:txBody>
      </p:sp>
      <p:sp>
        <p:nvSpPr>
          <p:cNvPr id="26214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A45E120-D701-4B8A-A35C-191682EE130B}" type="slidenum">
              <a:rPr lang="pt-BR" smtClean="0"/>
              <a:pPr eaLnBrk="1" hangingPunct="1"/>
              <a:t>76</a:t>
            </a:fld>
            <a:endParaRPr lang="pt-BR"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3</a:t>
            </a:r>
            <a:r>
              <a:rPr lang="pt-BR" smtClean="0"/>
              <a:t>: </a:t>
            </a:r>
            <a:r>
              <a:rPr lang="pt-BR" b="1" smtClean="0"/>
              <a:t>Pesquisa Quantitativa</a:t>
            </a:r>
            <a:r>
              <a:rPr lang="pt-BR" smtClean="0"/>
              <a:t/>
            </a:r>
            <a:br>
              <a:rPr lang="pt-BR" smtClean="0"/>
            </a:br>
            <a:r>
              <a:rPr lang="pt-BR" b="1" smtClean="0"/>
              <a:t>Módulos</a:t>
            </a:r>
            <a:endParaRPr lang="pt-BR" smtClean="0"/>
          </a:p>
          <a:p>
            <a:r>
              <a:rPr lang="pt-BR" b="1" smtClean="0">
                <a:hlinkClick r:id="rId3"/>
              </a:rPr>
              <a:t>1 - População, amostragem e seleção de amostra </a:t>
            </a:r>
            <a:endParaRPr lang="pt-BR" smtClean="0"/>
          </a:p>
          <a:p>
            <a:r>
              <a:rPr lang="pt-BR" smtClean="0"/>
              <a:t>     </a:t>
            </a:r>
            <a:r>
              <a:rPr lang="pt-BR" smtClean="0">
                <a:hlinkClick r:id="rId4"/>
              </a:rPr>
              <a:t>Conceitos de população e amostragem</a:t>
            </a:r>
            <a:r>
              <a:rPr lang="pt-BR" smtClean="0"/>
              <a:t> </a:t>
            </a:r>
            <a:br>
              <a:rPr lang="pt-BR" smtClean="0"/>
            </a:br>
            <a:r>
              <a:rPr lang="pt-BR" smtClean="0"/>
              <a:t>     </a:t>
            </a:r>
            <a:r>
              <a:rPr lang="pt-BR" smtClean="0">
                <a:hlinkClick r:id="rId5"/>
              </a:rPr>
              <a:t>Etapas de seleção da amostra</a:t>
            </a:r>
            <a:r>
              <a:rPr lang="pt-BR" smtClean="0"/>
              <a:t> </a:t>
            </a:r>
            <a:br>
              <a:rPr lang="pt-BR" smtClean="0"/>
            </a:br>
            <a:r>
              <a:rPr lang="pt-BR" smtClean="0"/>
              <a:t>     </a:t>
            </a:r>
            <a:r>
              <a:rPr lang="pt-BR" smtClean="0">
                <a:hlinkClick r:id="rId6"/>
              </a:rPr>
              <a:t>Cálculo da amostra e do erro amostral</a:t>
            </a:r>
            <a:r>
              <a:rPr lang="pt-BR" smtClean="0"/>
              <a:t> </a:t>
            </a:r>
            <a:br>
              <a:rPr lang="pt-BR" smtClean="0"/>
            </a:br>
            <a:r>
              <a:rPr lang="pt-BR" smtClean="0"/>
              <a:t>     </a:t>
            </a:r>
            <a:r>
              <a:rPr lang="pt-BR" smtClean="0">
                <a:hlinkClick r:id="rId7"/>
              </a:rPr>
              <a:t>Resumo</a:t>
            </a:r>
            <a:r>
              <a:rPr lang="pt-BR" smtClean="0"/>
              <a:t> </a:t>
            </a:r>
            <a:br>
              <a:rPr lang="pt-BR" smtClean="0"/>
            </a:br>
            <a:r>
              <a:rPr lang="pt-BR" b="1" smtClean="0">
                <a:hlinkClick r:id="rId3"/>
              </a:rPr>
              <a:t>2 - Amostragem probabilística e não probabilística </a:t>
            </a:r>
            <a:endParaRPr lang="pt-BR" smtClean="0"/>
          </a:p>
          <a:p>
            <a:r>
              <a:rPr lang="pt-BR" b="1" smtClean="0">
                <a:hlinkClick r:id="rId3"/>
              </a:rPr>
              <a:t>3 - Questionário: Vantagens, Desvantagens e Regras de Elaboração </a:t>
            </a:r>
            <a:endParaRPr lang="pt-BR" smtClean="0"/>
          </a:p>
          <a:p>
            <a:r>
              <a:rPr lang="pt-BR" b="1" smtClean="0">
                <a:hlinkClick r:id="rId3"/>
              </a:rPr>
              <a:t>4 - Codificação, Tabulação e Análise de Dados Quantitativos </a:t>
            </a:r>
            <a:r>
              <a:rPr lang="pt-BR" b="1" smtClean="0">
                <a:hlinkClick r:id="rId8"/>
              </a:rPr>
              <a:t> </a:t>
            </a:r>
            <a:endParaRPr lang="pt-BR" smtClean="0"/>
          </a:p>
        </p:txBody>
      </p:sp>
      <p:sp>
        <p:nvSpPr>
          <p:cNvPr id="263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748F419-9DB6-4E79-B519-FC089AE4A9E1}" type="slidenum">
              <a:rPr lang="pt-BR" smtClean="0"/>
              <a:pPr eaLnBrk="1" hangingPunct="1"/>
              <a:t>77</a:t>
            </a:fld>
            <a:endParaRPr lang="pt-BR"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4</a:t>
            </a:r>
            <a:r>
              <a:rPr lang="pt-BR" smtClean="0"/>
              <a:t>: </a:t>
            </a:r>
            <a:r>
              <a:rPr lang="pt-BR" b="1" smtClean="0"/>
              <a:t>Pesquisa Qualitativa</a:t>
            </a:r>
            <a:r>
              <a:rPr lang="pt-BR" smtClean="0"/>
              <a:t/>
            </a:r>
            <a:br>
              <a:rPr lang="pt-BR" smtClean="0"/>
            </a:br>
            <a:r>
              <a:rPr lang="pt-BR" b="1" smtClean="0"/>
              <a:t>Módulos</a:t>
            </a:r>
            <a:endParaRPr lang="pt-BR" smtClean="0"/>
          </a:p>
          <a:p>
            <a:r>
              <a:rPr lang="pt-BR" b="1" smtClean="0">
                <a:hlinkClick r:id="rId3"/>
              </a:rPr>
              <a:t>1 - Entrevista em Profundidade e Grupo de Discussão </a:t>
            </a:r>
            <a:endParaRPr lang="pt-BR" smtClean="0"/>
          </a:p>
          <a:p>
            <a:r>
              <a:rPr lang="pt-BR" smtClean="0"/>
              <a:t>     </a:t>
            </a:r>
            <a:r>
              <a:rPr lang="pt-BR" smtClean="0">
                <a:hlinkClick r:id="rId4"/>
              </a:rPr>
              <a:t>A Pesquisa Qualitativa</a:t>
            </a:r>
            <a:r>
              <a:rPr lang="pt-BR" smtClean="0"/>
              <a:t> </a:t>
            </a:r>
            <a:br>
              <a:rPr lang="pt-BR" smtClean="0"/>
            </a:br>
            <a:r>
              <a:rPr lang="pt-BR" smtClean="0"/>
              <a:t>     </a:t>
            </a:r>
            <a:r>
              <a:rPr lang="pt-BR" smtClean="0">
                <a:hlinkClick r:id="rId5"/>
              </a:rPr>
              <a:t>Entrevista em profundidade</a:t>
            </a:r>
            <a:r>
              <a:rPr lang="pt-BR" smtClean="0"/>
              <a:t> </a:t>
            </a:r>
            <a:br>
              <a:rPr lang="pt-BR" smtClean="0"/>
            </a:br>
            <a:r>
              <a:rPr lang="pt-BR" smtClean="0"/>
              <a:t>     </a:t>
            </a:r>
            <a:r>
              <a:rPr lang="pt-BR" smtClean="0">
                <a:hlinkClick r:id="rId6"/>
              </a:rPr>
              <a:t>Grupo de discussão</a:t>
            </a:r>
            <a:r>
              <a:rPr lang="pt-BR" smtClean="0"/>
              <a:t> </a:t>
            </a:r>
            <a:br>
              <a:rPr lang="pt-BR" smtClean="0"/>
            </a:br>
            <a:r>
              <a:rPr lang="pt-BR" smtClean="0"/>
              <a:t>     </a:t>
            </a:r>
            <a:r>
              <a:rPr lang="pt-BR" smtClean="0">
                <a:hlinkClick r:id="rId7"/>
              </a:rPr>
              <a:t>Resumo</a:t>
            </a:r>
            <a:r>
              <a:rPr lang="pt-BR" smtClean="0"/>
              <a:t/>
            </a:r>
            <a:br>
              <a:rPr lang="pt-BR" smtClean="0"/>
            </a:br>
            <a:r>
              <a:rPr lang="pt-BR" b="1" smtClean="0">
                <a:hlinkClick r:id="rId3"/>
              </a:rPr>
              <a:t>2 - Técnicas de Pesquisa </a:t>
            </a:r>
            <a:endParaRPr lang="pt-BR" smtClean="0"/>
          </a:p>
          <a:p>
            <a:r>
              <a:rPr lang="pt-BR" b="1" smtClean="0">
                <a:hlinkClick r:id="rId3"/>
              </a:rPr>
              <a:t>3 - Estudo de Caso e Estudo Comparativo</a:t>
            </a:r>
            <a:endParaRPr lang="pt-BR" smtClean="0"/>
          </a:p>
        </p:txBody>
      </p:sp>
      <p:sp>
        <p:nvSpPr>
          <p:cNvPr id="26419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C6CCAB8-5E7A-4656-936A-6087F06C292F}" type="slidenum">
              <a:rPr lang="pt-BR" smtClean="0"/>
              <a:pPr eaLnBrk="1" hangingPunct="1"/>
              <a:t>78</a:t>
            </a:fld>
            <a:endParaRPr lang="pt-BR"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26522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6CE3EDB-52B6-428F-ACA3-CC1AC136186F}" type="slidenum">
              <a:rPr lang="pt-BR" smtClean="0"/>
              <a:pPr eaLnBrk="1" hangingPunct="1"/>
              <a:t>79</a:t>
            </a:fld>
            <a:endParaRPr lang="pt-BR"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a:t>
            </a:r>
            <a:r>
              <a:rPr lang="pt-BR" smtClean="0"/>
              <a:t>: </a:t>
            </a:r>
            <a:r>
              <a:rPr lang="pt-BR" b="1" smtClean="0"/>
              <a:t>Estrutura e conteúdo das Demonstrações Financeiras</a:t>
            </a:r>
            <a:r>
              <a:rPr lang="pt-BR" smtClean="0"/>
              <a:t/>
            </a:r>
            <a:br>
              <a:rPr lang="pt-BR" smtClean="0"/>
            </a:br>
            <a:r>
              <a:rPr lang="pt-BR" b="1" smtClean="0"/>
              <a:t>Módulos</a:t>
            </a:r>
            <a:endParaRPr lang="pt-BR" smtClean="0"/>
          </a:p>
          <a:p>
            <a:r>
              <a:rPr lang="pt-BR" b="1" smtClean="0">
                <a:hlinkClick r:id="rId3"/>
              </a:rPr>
              <a:t>1 - Significado das Demonstrações Financeiras </a:t>
            </a:r>
            <a:endParaRPr lang="pt-BR" smtClean="0"/>
          </a:p>
          <a:p>
            <a:r>
              <a:rPr lang="pt-BR" smtClean="0"/>
              <a:t>     </a:t>
            </a:r>
            <a:r>
              <a:rPr lang="pt-BR" smtClean="0">
                <a:hlinkClick r:id="rId4"/>
              </a:rPr>
              <a:t>Conceito e finalidade das demonstrações financeiras</a:t>
            </a:r>
            <a:r>
              <a:rPr lang="pt-BR" smtClean="0"/>
              <a:t> </a:t>
            </a:r>
            <a:br>
              <a:rPr lang="pt-BR" smtClean="0"/>
            </a:br>
            <a:r>
              <a:rPr lang="pt-BR" smtClean="0"/>
              <a:t>     </a:t>
            </a:r>
            <a:r>
              <a:rPr lang="pt-BR" smtClean="0">
                <a:hlinkClick r:id="rId5"/>
              </a:rPr>
              <a:t>Importância das demonstrações financeiras</a:t>
            </a:r>
            <a:r>
              <a:rPr lang="pt-BR" smtClean="0"/>
              <a:t> </a:t>
            </a:r>
            <a:br>
              <a:rPr lang="pt-BR" smtClean="0"/>
            </a:br>
            <a:r>
              <a:rPr lang="pt-BR" smtClean="0"/>
              <a:t>     </a:t>
            </a:r>
            <a:r>
              <a:rPr lang="pt-BR" smtClean="0">
                <a:hlinkClick r:id="rId6"/>
              </a:rPr>
              <a:t>Partes interessadas</a:t>
            </a:r>
            <a:r>
              <a:rPr lang="pt-BR" smtClean="0"/>
              <a:t> </a:t>
            </a:r>
            <a:br>
              <a:rPr lang="pt-BR" smtClean="0"/>
            </a:br>
            <a:r>
              <a:rPr lang="pt-BR" smtClean="0"/>
              <a:t>     </a:t>
            </a:r>
            <a:r>
              <a:rPr lang="pt-BR" smtClean="0">
                <a:hlinkClick r:id="rId7"/>
              </a:rPr>
              <a:t>Principais demonstrações financeiras</a:t>
            </a:r>
            <a:r>
              <a:rPr lang="pt-BR" smtClean="0"/>
              <a:t> </a:t>
            </a:r>
            <a:br>
              <a:rPr lang="pt-BR" smtClean="0"/>
            </a:br>
            <a:r>
              <a:rPr lang="pt-BR" smtClean="0"/>
              <a:t>     </a:t>
            </a:r>
            <a:r>
              <a:rPr lang="pt-BR" smtClean="0">
                <a:hlinkClick r:id="rId8"/>
              </a:rPr>
              <a:t>Demonstrações financeiras e contabilidade</a:t>
            </a:r>
            <a:r>
              <a:rPr lang="pt-BR" smtClean="0"/>
              <a:t> </a:t>
            </a:r>
            <a:br>
              <a:rPr lang="pt-BR" smtClean="0"/>
            </a:br>
            <a:r>
              <a:rPr lang="pt-BR" smtClean="0"/>
              <a:t>     </a:t>
            </a:r>
            <a:r>
              <a:rPr lang="pt-BR" smtClean="0">
                <a:hlinkClick r:id="rId9"/>
              </a:rPr>
              <a:t>Resumo</a:t>
            </a:r>
            <a:r>
              <a:rPr lang="pt-BR" smtClean="0"/>
              <a:t/>
            </a:r>
            <a:br>
              <a:rPr lang="pt-BR" smtClean="0"/>
            </a:br>
            <a:r>
              <a:rPr lang="pt-BR" b="1" smtClean="0">
                <a:hlinkClick r:id="rId3"/>
              </a:rPr>
              <a:t>2 - O Balanço Patrimonial – Ativo </a:t>
            </a:r>
            <a:endParaRPr lang="pt-BR" smtClean="0"/>
          </a:p>
          <a:p>
            <a:r>
              <a:rPr lang="pt-BR" b="1" smtClean="0">
                <a:hlinkClick r:id="rId3"/>
              </a:rPr>
              <a:t>3 - O Balanço Patrimonial - Passivo </a:t>
            </a:r>
            <a:endParaRPr lang="pt-BR" smtClean="0"/>
          </a:p>
          <a:p>
            <a:r>
              <a:rPr lang="pt-BR" b="1" smtClean="0">
                <a:hlinkClick r:id="rId3"/>
              </a:rPr>
              <a:t>4 - A Demonstração do Resultado do Exercício </a:t>
            </a:r>
            <a:endParaRPr lang="pt-BR" smtClean="0"/>
          </a:p>
          <a:p>
            <a:r>
              <a:rPr lang="pt-BR" b="1" smtClean="0">
                <a:hlinkClick r:id="rId3"/>
              </a:rPr>
              <a:t>5 - A Demonstração de Lucros ou Prejuízos Acumulados </a:t>
            </a:r>
            <a:endParaRPr lang="pt-BR" smtClean="0"/>
          </a:p>
          <a:p>
            <a:r>
              <a:rPr lang="pt-BR" b="1" smtClean="0">
                <a:hlinkClick r:id="rId3"/>
              </a:rPr>
              <a:t>6 - A Demonstração das Origens e Aplicações de Recursos </a:t>
            </a:r>
            <a:endParaRPr lang="pt-BR" smtClean="0"/>
          </a:p>
        </p:txBody>
      </p:sp>
      <p:sp>
        <p:nvSpPr>
          <p:cNvPr id="2662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935DA30-7BA9-46B0-ABDC-7504160D8507}" type="slidenum">
              <a:rPr lang="pt-BR" smtClean="0"/>
              <a:pPr eaLnBrk="1" hangingPunct="1"/>
              <a:t>80</a:t>
            </a:fld>
            <a:endParaRPr lang="pt-BR"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 Procedimentos, Métodos e técnicas de análise </a:t>
            </a:r>
            <a:endParaRPr lang="pt-BR" smtClean="0"/>
          </a:p>
          <a:p>
            <a:r>
              <a:rPr lang="pt-BR" b="1" smtClean="0"/>
              <a:t>Módulos</a:t>
            </a:r>
            <a:br>
              <a:rPr lang="pt-BR" b="1" smtClean="0"/>
            </a:br>
            <a:r>
              <a:rPr lang="pt-BR" b="1" smtClean="0">
                <a:hlinkClick r:id="rId3"/>
              </a:rPr>
              <a:t>1 - Padronização e Ajustes Preliminares </a:t>
            </a:r>
            <a:endParaRPr lang="pt-BR" smtClean="0"/>
          </a:p>
          <a:p>
            <a:r>
              <a:rPr lang="pt-BR" smtClean="0"/>
              <a:t>     </a:t>
            </a:r>
            <a:r>
              <a:rPr lang="pt-BR" smtClean="0">
                <a:hlinkClick r:id="rId4"/>
              </a:rPr>
              <a:t>Simplificação e padronização das Demonstrações </a:t>
            </a:r>
            <a:br>
              <a:rPr lang="pt-BR" smtClean="0">
                <a:hlinkClick r:id="rId4"/>
              </a:rPr>
            </a:br>
            <a:r>
              <a:rPr lang="pt-BR" smtClean="0">
                <a:hlinkClick r:id="rId4"/>
              </a:rPr>
              <a:t>     Financeiras</a:t>
            </a:r>
            <a:r>
              <a:rPr lang="pt-BR" smtClean="0"/>
              <a:t> </a:t>
            </a:r>
            <a:br>
              <a:rPr lang="pt-BR" smtClean="0"/>
            </a:br>
            <a:r>
              <a:rPr lang="pt-BR" smtClean="0"/>
              <a:t>     </a:t>
            </a:r>
            <a:r>
              <a:rPr lang="pt-BR" smtClean="0">
                <a:hlinkClick r:id="rId5"/>
              </a:rPr>
              <a:t>Reclassificação de contas</a:t>
            </a:r>
            <a:r>
              <a:rPr lang="pt-BR" smtClean="0"/>
              <a:t> </a:t>
            </a:r>
            <a:br>
              <a:rPr lang="pt-BR" smtClean="0"/>
            </a:br>
            <a:r>
              <a:rPr lang="pt-BR" smtClean="0"/>
              <a:t>     </a:t>
            </a:r>
            <a:r>
              <a:rPr lang="pt-BR" smtClean="0">
                <a:hlinkClick r:id="rId6"/>
              </a:rPr>
              <a:t>Correção dos efeitos da inflação</a:t>
            </a:r>
            <a:r>
              <a:rPr lang="pt-BR" smtClean="0"/>
              <a:t> </a:t>
            </a:r>
            <a:br>
              <a:rPr lang="pt-BR" smtClean="0"/>
            </a:br>
            <a:r>
              <a:rPr lang="pt-BR" smtClean="0"/>
              <a:t>     </a:t>
            </a:r>
            <a:r>
              <a:rPr lang="pt-BR" smtClean="0">
                <a:hlinkClick r:id="rId7"/>
              </a:rPr>
              <a:t>Resumo</a:t>
            </a:r>
            <a:r>
              <a:rPr lang="pt-BR" smtClean="0"/>
              <a:t> </a:t>
            </a:r>
            <a:br>
              <a:rPr lang="pt-BR" smtClean="0"/>
            </a:br>
            <a:r>
              <a:rPr lang="pt-BR" b="1" smtClean="0">
                <a:hlinkClick r:id="rId3"/>
              </a:rPr>
              <a:t>2 - Os Métodos das diferenças absolutas e da análise Horizontal </a:t>
            </a:r>
            <a:endParaRPr lang="pt-BR" smtClean="0"/>
          </a:p>
          <a:p>
            <a:r>
              <a:rPr lang="pt-BR" b="1" smtClean="0">
                <a:hlinkClick r:id="rId3"/>
              </a:rPr>
              <a:t>3 - Análise Vertical, por Índices e Temporal </a:t>
            </a:r>
            <a:endParaRPr lang="pt-BR" smtClean="0"/>
          </a:p>
        </p:txBody>
      </p:sp>
      <p:sp>
        <p:nvSpPr>
          <p:cNvPr id="26726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2F39D85-8561-4432-81BE-7AB2B9C9E8CD}" type="slidenum">
              <a:rPr lang="pt-BR" smtClean="0"/>
              <a:pPr eaLnBrk="1" hangingPunct="1"/>
              <a:t>81</a:t>
            </a:fld>
            <a:endParaRPr 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a:t>
            </a:r>
            <a:r>
              <a:rPr lang="pt-BR" smtClean="0"/>
              <a:t>Formas de Expressão Escrita</a:t>
            </a:r>
          </a:p>
          <a:p>
            <a:r>
              <a:rPr lang="pt-BR" b="1" smtClean="0"/>
              <a:t> </a:t>
            </a:r>
            <a:endParaRPr lang="pt-BR" smtClean="0"/>
          </a:p>
          <a:p>
            <a:r>
              <a:rPr lang="pt-BR" b="1" smtClean="0"/>
              <a:t>Módulos</a:t>
            </a:r>
            <a:endParaRPr lang="pt-BR" smtClean="0"/>
          </a:p>
          <a:p>
            <a:r>
              <a:rPr lang="pt-BR" b="1" smtClean="0">
                <a:hlinkClick r:id="rId3"/>
              </a:rPr>
              <a:t>1 - </a:t>
            </a:r>
            <a:r>
              <a:rPr lang="pt-BR" smtClean="0">
                <a:hlinkClick r:id="rId3"/>
              </a:rPr>
              <a:t>Estrutura da redação e da resenha crítica </a:t>
            </a:r>
            <a:endParaRPr lang="pt-BR" smtClean="0"/>
          </a:p>
          <a:p>
            <a:r>
              <a:rPr lang="pt-BR" smtClean="0"/>
              <a:t>     </a:t>
            </a:r>
            <a:r>
              <a:rPr lang="pt-BR" smtClean="0">
                <a:hlinkClick r:id="rId4"/>
              </a:rPr>
              <a:t>A redação</a:t>
            </a:r>
            <a:r>
              <a:rPr lang="pt-BR" smtClean="0"/>
              <a:t> </a:t>
            </a:r>
            <a:br>
              <a:rPr lang="pt-BR" smtClean="0"/>
            </a:br>
            <a:r>
              <a:rPr lang="pt-BR" smtClean="0"/>
              <a:t>     </a:t>
            </a:r>
            <a:r>
              <a:rPr lang="pt-BR" smtClean="0">
                <a:hlinkClick r:id="rId5"/>
              </a:rPr>
              <a:t>A Resenha crítica</a:t>
            </a:r>
            <a:r>
              <a:rPr lang="pt-BR" smtClean="0"/>
              <a:t> </a:t>
            </a:r>
            <a:br>
              <a:rPr lang="pt-BR" smtClean="0"/>
            </a:br>
            <a:r>
              <a:rPr lang="pt-BR" smtClean="0"/>
              <a:t>     </a:t>
            </a:r>
            <a:r>
              <a:rPr lang="pt-BR" smtClean="0">
                <a:hlinkClick r:id="rId6"/>
              </a:rPr>
              <a:t>Resumo</a:t>
            </a:r>
            <a:r>
              <a:rPr lang="pt-BR" smtClean="0"/>
              <a:t> </a:t>
            </a:r>
          </a:p>
          <a:p>
            <a:r>
              <a:rPr lang="pt-BR" b="1" smtClean="0">
                <a:hlinkClick r:id="rId3"/>
              </a:rPr>
              <a:t>2 -</a:t>
            </a:r>
            <a:r>
              <a:rPr lang="pt-BR" smtClean="0">
                <a:hlinkClick r:id="rId3"/>
              </a:rPr>
              <a:t> A descrição, a narração e a dissertação </a:t>
            </a:r>
            <a:endParaRPr lang="pt-BR" smtClean="0"/>
          </a:p>
          <a:p>
            <a:r>
              <a:rPr lang="pt-BR" b="1" smtClean="0">
                <a:hlinkClick r:id="rId3"/>
              </a:rPr>
              <a:t>3 - </a:t>
            </a:r>
            <a:r>
              <a:rPr lang="pt-BR" smtClean="0">
                <a:hlinkClick r:id="rId3"/>
              </a:rPr>
              <a:t>O relatório </a:t>
            </a:r>
            <a:endParaRPr lang="pt-BR" smtClean="0"/>
          </a:p>
          <a:p>
            <a:r>
              <a:rPr lang="pt-BR" b="1" smtClean="0">
                <a:hlinkClick r:id="rId3"/>
              </a:rPr>
              <a:t>4</a:t>
            </a:r>
            <a:r>
              <a:rPr lang="pt-BR" smtClean="0">
                <a:hlinkClick r:id="rId3"/>
              </a:rPr>
              <a:t> - Leitura e interpretação de textos </a:t>
            </a:r>
            <a:endParaRPr lang="pt-BR" smtClean="0"/>
          </a:p>
          <a:p>
            <a:r>
              <a:rPr lang="pt-BR" b="1" smtClean="0">
                <a:hlinkClick r:id="rId3"/>
              </a:rPr>
              <a:t>5 -</a:t>
            </a:r>
            <a:r>
              <a:rPr lang="pt-BR" smtClean="0">
                <a:hlinkClick r:id="rId3"/>
              </a:rPr>
              <a:t> Comunicação verbal </a:t>
            </a:r>
            <a:endParaRPr lang="pt-BR" smtClean="0"/>
          </a:p>
          <a:p>
            <a:r>
              <a:rPr lang="pt-BR" b="1" smtClean="0">
                <a:hlinkClick r:id="rId3"/>
              </a:rPr>
              <a:t>6 -</a:t>
            </a:r>
            <a:r>
              <a:rPr lang="pt-BR" smtClean="0">
                <a:hlinkClick r:id="rId3"/>
              </a:rPr>
              <a:t> Apresentações interpessoais </a:t>
            </a:r>
            <a:endParaRPr lang="pt-BR" smtClean="0"/>
          </a:p>
        </p:txBody>
      </p:sp>
      <p:sp>
        <p:nvSpPr>
          <p:cNvPr id="19456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3FDF6B0-BF71-439D-8371-F670C09024DC}" type="slidenum">
              <a:rPr lang="pt-BR" smtClean="0"/>
              <a:pPr eaLnBrk="1" hangingPunct="1"/>
              <a:t>10</a:t>
            </a:fld>
            <a:endParaRPr lang="pt-BR"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3 - Avaliação da situação e do desempenho Empresarial</a:t>
            </a:r>
            <a:endParaRPr lang="pt-BR" smtClean="0"/>
          </a:p>
          <a:p>
            <a:r>
              <a:rPr lang="pt-BR" b="1" smtClean="0"/>
              <a:t>Módulos</a:t>
            </a:r>
            <a:endParaRPr lang="pt-BR" smtClean="0"/>
          </a:p>
          <a:p>
            <a:r>
              <a:rPr lang="pt-BR" b="1" smtClean="0">
                <a:hlinkClick r:id="rId3"/>
              </a:rPr>
              <a:t>1 - Análise da Liquidez e do Endividamento </a:t>
            </a:r>
            <a:endParaRPr lang="pt-BR" smtClean="0"/>
          </a:p>
          <a:p>
            <a:r>
              <a:rPr lang="pt-BR" smtClean="0"/>
              <a:t>     </a:t>
            </a:r>
            <a:r>
              <a:rPr lang="pt-BR" smtClean="0">
                <a:hlinkClick r:id="rId4"/>
              </a:rPr>
              <a:t>Índices de liquidez</a:t>
            </a:r>
            <a:r>
              <a:rPr lang="pt-BR" smtClean="0"/>
              <a:t> </a:t>
            </a:r>
            <a:br>
              <a:rPr lang="pt-BR" smtClean="0"/>
            </a:br>
            <a:r>
              <a:rPr lang="pt-BR" smtClean="0"/>
              <a:t>     </a:t>
            </a:r>
            <a:r>
              <a:rPr lang="pt-BR" smtClean="0">
                <a:hlinkClick r:id="rId5"/>
              </a:rPr>
              <a:t>Índices de endividamento</a:t>
            </a:r>
            <a:r>
              <a:rPr lang="pt-BR" smtClean="0"/>
              <a:t> </a:t>
            </a:r>
            <a:br>
              <a:rPr lang="pt-BR" smtClean="0"/>
            </a:br>
            <a:r>
              <a:rPr lang="pt-BR" smtClean="0"/>
              <a:t>     </a:t>
            </a:r>
            <a:r>
              <a:rPr lang="pt-BR" smtClean="0">
                <a:hlinkClick r:id="rId6"/>
              </a:rPr>
              <a:t>Avaliação preliminar dos índices de liquidez e </a:t>
            </a:r>
            <a:br>
              <a:rPr lang="pt-BR" smtClean="0">
                <a:hlinkClick r:id="rId6"/>
              </a:rPr>
            </a:br>
            <a:r>
              <a:rPr lang="pt-BR" smtClean="0">
                <a:hlinkClick r:id="rId6"/>
              </a:rPr>
              <a:t>     endividamento</a:t>
            </a:r>
            <a:r>
              <a:rPr lang="pt-BR" smtClean="0"/>
              <a:t> </a:t>
            </a:r>
            <a:br>
              <a:rPr lang="pt-BR" smtClean="0"/>
            </a:br>
            <a:r>
              <a:rPr lang="pt-BR" smtClean="0"/>
              <a:t>     </a:t>
            </a:r>
            <a:r>
              <a:rPr lang="pt-BR" smtClean="0">
                <a:hlinkClick r:id="rId7"/>
              </a:rPr>
              <a:t>Resumo</a:t>
            </a:r>
            <a:r>
              <a:rPr lang="pt-BR" smtClean="0"/>
              <a:t> </a:t>
            </a:r>
            <a:br>
              <a:rPr lang="pt-BR" smtClean="0"/>
            </a:br>
            <a:r>
              <a:rPr lang="pt-BR" b="1" smtClean="0">
                <a:hlinkClick r:id="rId3"/>
              </a:rPr>
              <a:t>2 - Análise da Atividade </a:t>
            </a:r>
            <a:endParaRPr lang="pt-BR" smtClean="0"/>
          </a:p>
          <a:p>
            <a:r>
              <a:rPr lang="pt-BR" b="1" smtClean="0">
                <a:hlinkClick r:id="rId3"/>
              </a:rPr>
              <a:t>3 - Análise dos Fluxos de Caixa </a:t>
            </a:r>
            <a:endParaRPr lang="pt-BR" smtClean="0"/>
          </a:p>
          <a:p>
            <a:r>
              <a:rPr lang="pt-BR" b="1" smtClean="0">
                <a:hlinkClick r:id="rId3"/>
              </a:rPr>
              <a:t>4 - Análise da Rentabilidade </a:t>
            </a:r>
            <a:endParaRPr lang="pt-BR" smtClean="0"/>
          </a:p>
          <a:p>
            <a:r>
              <a:rPr lang="pt-BR" b="1" smtClean="0">
                <a:hlinkClick r:id="rId3"/>
              </a:rPr>
              <a:t>5 - Análise da Alavancagem </a:t>
            </a:r>
            <a:endParaRPr lang="pt-BR" smtClean="0"/>
          </a:p>
          <a:p>
            <a:r>
              <a:rPr lang="pt-BR" b="1" smtClean="0">
                <a:hlinkClick r:id="rId3"/>
              </a:rPr>
              <a:t>6 - Análise Comparativa </a:t>
            </a:r>
            <a:endParaRPr lang="pt-BR" smtClean="0"/>
          </a:p>
        </p:txBody>
      </p:sp>
      <p:sp>
        <p:nvSpPr>
          <p:cNvPr id="26829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38D7503-3F8D-4D9F-AC84-D2CEF6CA09BA}" type="slidenum">
              <a:rPr lang="pt-BR" smtClean="0"/>
              <a:pPr eaLnBrk="1" hangingPunct="1"/>
              <a:t>82</a:t>
            </a:fld>
            <a:endParaRPr lang="pt-BR"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26931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2801353-9ED2-4986-9C5D-F8A223AEFBB1}" type="slidenum">
              <a:rPr lang="pt-BR" smtClean="0"/>
              <a:pPr eaLnBrk="1" hangingPunct="1"/>
              <a:t>83</a:t>
            </a:fld>
            <a:endParaRPr lang="pt-BR"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a:t>
            </a:r>
            <a:r>
              <a:rPr lang="pt-BR" smtClean="0"/>
              <a:t> : </a:t>
            </a:r>
            <a:r>
              <a:rPr lang="pt-BR" b="1" smtClean="0"/>
              <a:t>Introdução aos Sistemas de Informação</a:t>
            </a:r>
            <a:r>
              <a:rPr lang="pt-BR" smtClean="0"/>
              <a:t/>
            </a:r>
            <a:br>
              <a:rPr lang="pt-BR" smtClean="0"/>
            </a:br>
            <a:r>
              <a:rPr lang="pt-BR" b="1" smtClean="0"/>
              <a:t>Módulos</a:t>
            </a:r>
            <a:endParaRPr lang="pt-BR" smtClean="0"/>
          </a:p>
          <a:p>
            <a:r>
              <a:rPr lang="pt-BR" b="1" smtClean="0">
                <a:hlinkClick r:id="rId3"/>
              </a:rPr>
              <a:t>1 - Administração na era digital </a:t>
            </a:r>
            <a:endParaRPr lang="pt-BR" smtClean="0"/>
          </a:p>
          <a:p>
            <a:r>
              <a:rPr lang="pt-BR" smtClean="0"/>
              <a:t>     </a:t>
            </a:r>
            <a:r>
              <a:rPr lang="pt-BR" smtClean="0">
                <a:hlinkClick r:id="rId4"/>
              </a:rPr>
              <a:t>Administração na era digital</a:t>
            </a:r>
            <a:r>
              <a:rPr lang="pt-BR" smtClean="0"/>
              <a:t> </a:t>
            </a:r>
            <a:br>
              <a:rPr lang="pt-BR" smtClean="0"/>
            </a:br>
            <a:r>
              <a:rPr lang="pt-BR" smtClean="0"/>
              <a:t>     </a:t>
            </a:r>
            <a:r>
              <a:rPr lang="pt-BR" smtClean="0">
                <a:hlinkClick r:id="rId5"/>
              </a:rPr>
              <a:t>Dados x Informações</a:t>
            </a:r>
            <a:r>
              <a:rPr lang="pt-BR" smtClean="0"/>
              <a:t> </a:t>
            </a:r>
            <a:br>
              <a:rPr lang="pt-BR" smtClean="0"/>
            </a:br>
            <a:r>
              <a:rPr lang="pt-BR" smtClean="0"/>
              <a:t>     </a:t>
            </a:r>
            <a:r>
              <a:rPr lang="pt-BR" smtClean="0">
                <a:hlinkClick r:id="rId6"/>
              </a:rPr>
              <a:t>Transformando informações em conhecimento</a:t>
            </a:r>
            <a:r>
              <a:rPr lang="pt-BR" smtClean="0"/>
              <a:t> </a:t>
            </a:r>
            <a:br>
              <a:rPr lang="pt-BR" smtClean="0"/>
            </a:br>
            <a:r>
              <a:rPr lang="pt-BR" smtClean="0"/>
              <a:t>     </a:t>
            </a:r>
            <a:r>
              <a:rPr lang="pt-BR" smtClean="0">
                <a:hlinkClick r:id="rId7"/>
              </a:rPr>
              <a:t>Gerando informações</a:t>
            </a:r>
            <a:r>
              <a:rPr lang="pt-BR" smtClean="0"/>
              <a:t> </a:t>
            </a:r>
            <a:br>
              <a:rPr lang="pt-BR" smtClean="0"/>
            </a:br>
            <a:r>
              <a:rPr lang="pt-BR" smtClean="0"/>
              <a:t>     </a:t>
            </a:r>
            <a:r>
              <a:rPr lang="pt-BR" smtClean="0">
                <a:hlinkClick r:id="rId8"/>
              </a:rPr>
              <a:t>Resumo</a:t>
            </a:r>
            <a:r>
              <a:rPr lang="pt-BR" smtClean="0"/>
              <a:t> </a:t>
            </a:r>
            <a:br>
              <a:rPr lang="pt-BR" smtClean="0"/>
            </a:br>
            <a:r>
              <a:rPr lang="pt-BR" b="1" smtClean="0">
                <a:hlinkClick r:id="rId3"/>
              </a:rPr>
              <a:t>2 – Sistemas </a:t>
            </a:r>
            <a:endParaRPr lang="pt-BR" smtClean="0"/>
          </a:p>
          <a:p>
            <a:r>
              <a:rPr lang="pt-BR" b="1" smtClean="0">
                <a:hlinkClick r:id="rId3"/>
              </a:rPr>
              <a:t>3 - Sistemas de Informação nas empresas </a:t>
            </a:r>
            <a:endParaRPr lang="pt-BR" smtClean="0"/>
          </a:p>
          <a:p>
            <a:r>
              <a:rPr lang="pt-BR" b="1" smtClean="0">
                <a:hlinkClick r:id="rId3"/>
              </a:rPr>
              <a:t>4 - Gestão do conhecimento da empresa </a:t>
            </a:r>
            <a:endParaRPr lang="pt-BR" smtClean="0"/>
          </a:p>
          <a:p>
            <a:endParaRPr lang="pt-BR" smtClean="0"/>
          </a:p>
        </p:txBody>
      </p:sp>
      <p:sp>
        <p:nvSpPr>
          <p:cNvPr id="27034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86D05DE-D106-4C6F-9006-E8D35576F68B}" type="slidenum">
              <a:rPr lang="pt-BR" smtClean="0"/>
              <a:pPr eaLnBrk="1" hangingPunct="1"/>
              <a:t>84</a:t>
            </a:fld>
            <a:endParaRPr lang="pt-BR"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a:t>
            </a:r>
            <a:r>
              <a:rPr lang="pt-BR" smtClean="0"/>
              <a:t>: </a:t>
            </a:r>
            <a:r>
              <a:rPr lang="pt-BR" b="1" smtClean="0"/>
              <a:t>Infraestrutura dos Sistemas de Informação</a:t>
            </a:r>
            <a:br>
              <a:rPr lang="pt-BR" b="1" smtClean="0"/>
            </a:br>
            <a:r>
              <a:rPr lang="pt-BR" b="1" smtClean="0"/>
              <a:t>Módulos</a:t>
            </a:r>
            <a:endParaRPr lang="pt-BR" smtClean="0"/>
          </a:p>
          <a:p>
            <a:r>
              <a:rPr lang="pt-BR" b="1" smtClean="0">
                <a:hlinkClick r:id="rId3"/>
              </a:rPr>
              <a:t>1 - Hardware </a:t>
            </a:r>
            <a:endParaRPr lang="pt-BR" smtClean="0"/>
          </a:p>
          <a:p>
            <a:r>
              <a:rPr lang="pt-BR" smtClean="0"/>
              <a:t>     </a:t>
            </a:r>
            <a:r>
              <a:rPr lang="pt-BR" smtClean="0">
                <a:hlinkClick r:id="rId4"/>
              </a:rPr>
              <a:t>UCP</a:t>
            </a:r>
            <a:r>
              <a:rPr lang="pt-BR" smtClean="0"/>
              <a:t> </a:t>
            </a:r>
            <a:br>
              <a:rPr lang="pt-BR" smtClean="0"/>
            </a:br>
            <a:r>
              <a:rPr lang="pt-BR" smtClean="0"/>
              <a:t>     </a:t>
            </a:r>
            <a:r>
              <a:rPr lang="pt-BR" smtClean="0">
                <a:hlinkClick r:id="rId5"/>
              </a:rPr>
              <a:t>Memória</a:t>
            </a:r>
            <a:r>
              <a:rPr lang="pt-BR" smtClean="0"/>
              <a:t> </a:t>
            </a:r>
            <a:br>
              <a:rPr lang="pt-BR" smtClean="0"/>
            </a:br>
            <a:r>
              <a:rPr lang="pt-BR" smtClean="0"/>
              <a:t>     </a:t>
            </a:r>
            <a:r>
              <a:rPr lang="pt-BR" smtClean="0">
                <a:hlinkClick r:id="rId6"/>
              </a:rPr>
              <a:t>Periféricos</a:t>
            </a:r>
            <a:r>
              <a:rPr lang="pt-BR" smtClean="0"/>
              <a:t> </a:t>
            </a:r>
            <a:br>
              <a:rPr lang="pt-BR" smtClean="0"/>
            </a:br>
            <a:r>
              <a:rPr lang="pt-BR" smtClean="0"/>
              <a:t>     </a:t>
            </a:r>
            <a:r>
              <a:rPr lang="pt-BR" smtClean="0">
                <a:hlinkClick r:id="rId7"/>
              </a:rPr>
              <a:t>Resumo</a:t>
            </a:r>
            <a:r>
              <a:rPr lang="pt-BR" smtClean="0"/>
              <a:t/>
            </a:r>
            <a:br>
              <a:rPr lang="pt-BR" smtClean="0"/>
            </a:br>
            <a:r>
              <a:rPr lang="pt-BR" b="1" smtClean="0">
                <a:hlinkClick r:id="rId3"/>
              </a:rPr>
              <a:t>2 - Programação, Sistemas e Softwares Aplicativos </a:t>
            </a:r>
            <a:endParaRPr lang="pt-BR" smtClean="0"/>
          </a:p>
          <a:p>
            <a:r>
              <a:rPr lang="pt-BR" b="1" smtClean="0">
                <a:hlinkClick r:id="rId3"/>
              </a:rPr>
              <a:t>3 - Criando e utilizando Bancos de dados </a:t>
            </a:r>
            <a:endParaRPr lang="pt-BR" smtClean="0"/>
          </a:p>
          <a:p>
            <a:r>
              <a:rPr lang="pt-BR" b="1" smtClean="0">
                <a:hlinkClick r:id="rId3"/>
              </a:rPr>
              <a:t>4 - Recursos de Telecomunicações e Redes </a:t>
            </a:r>
            <a:endParaRPr lang="pt-BR" smtClean="0"/>
          </a:p>
        </p:txBody>
      </p:sp>
      <p:sp>
        <p:nvSpPr>
          <p:cNvPr id="27136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D1ABB83-A68A-4BC2-B444-8629B289444E}" type="slidenum">
              <a:rPr lang="pt-BR" smtClean="0"/>
              <a:pPr eaLnBrk="1" hangingPunct="1"/>
              <a:t>85</a:t>
            </a:fld>
            <a:endParaRPr lang="pt-BR"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3</a:t>
            </a:r>
            <a:r>
              <a:rPr lang="pt-BR" smtClean="0"/>
              <a:t>: </a:t>
            </a:r>
            <a:r>
              <a:rPr lang="pt-BR" b="1" smtClean="0"/>
              <a:t>A Gestão do conhecimento – capturando, criando, mantendo e </a:t>
            </a:r>
            <a:br>
              <a:rPr lang="pt-BR" b="1" smtClean="0"/>
            </a:br>
            <a:r>
              <a:rPr lang="pt-BR" b="1" smtClean="0"/>
              <a:t>disseminando o conhecimento da empresa digital.</a:t>
            </a:r>
            <a:br>
              <a:rPr lang="pt-BR" b="1" smtClean="0"/>
            </a:br>
            <a:r>
              <a:rPr lang="pt-BR" b="1" smtClean="0"/>
              <a:t>Módulos</a:t>
            </a:r>
            <a:endParaRPr lang="pt-BR" smtClean="0"/>
          </a:p>
          <a:p>
            <a:r>
              <a:rPr lang="pt-BR" b="1" smtClean="0">
                <a:hlinkClick r:id="rId3"/>
              </a:rPr>
              <a:t>1 - Gestão Estratégica do conhecimento na Empresa digital </a:t>
            </a:r>
            <a:endParaRPr lang="pt-BR" smtClean="0"/>
          </a:p>
          <a:p>
            <a:r>
              <a:rPr lang="pt-BR" smtClean="0"/>
              <a:t>     </a:t>
            </a:r>
            <a:r>
              <a:rPr lang="pt-BR" smtClean="0">
                <a:hlinkClick r:id="rId4"/>
              </a:rPr>
              <a:t>Gestão do conhecimento</a:t>
            </a:r>
            <a:r>
              <a:rPr lang="pt-BR" smtClean="0"/>
              <a:t> </a:t>
            </a:r>
            <a:br>
              <a:rPr lang="pt-BR" smtClean="0"/>
            </a:br>
            <a:r>
              <a:rPr lang="pt-BR" smtClean="0"/>
              <a:t>     </a:t>
            </a:r>
            <a:r>
              <a:rPr lang="pt-BR" smtClean="0">
                <a:hlinkClick r:id="rId5"/>
              </a:rPr>
              <a:t>Componentes dos sistemas especialistas</a:t>
            </a:r>
            <a:r>
              <a:rPr lang="pt-BR" smtClean="0"/>
              <a:t> </a:t>
            </a:r>
            <a:br>
              <a:rPr lang="pt-BR" smtClean="0"/>
            </a:br>
            <a:r>
              <a:rPr lang="pt-BR" smtClean="0"/>
              <a:t>     </a:t>
            </a:r>
            <a:r>
              <a:rPr lang="pt-BR" smtClean="0">
                <a:hlinkClick r:id="rId6"/>
              </a:rPr>
              <a:t>Resumo</a:t>
            </a:r>
            <a:r>
              <a:rPr lang="pt-BR" smtClean="0"/>
              <a:t> </a:t>
            </a:r>
            <a:br>
              <a:rPr lang="pt-BR" smtClean="0"/>
            </a:br>
            <a:r>
              <a:rPr lang="pt-BR" b="1" smtClean="0">
                <a:hlinkClick r:id="rId3"/>
              </a:rPr>
              <a:t>2 - Sistemas de apoio à decisão </a:t>
            </a:r>
            <a:endParaRPr lang="pt-BR" smtClean="0"/>
          </a:p>
          <a:p>
            <a:r>
              <a:rPr lang="pt-BR" b="1" smtClean="0">
                <a:hlinkClick r:id="rId3"/>
              </a:rPr>
              <a:t>3 - Comércio eletrônico e Internet </a:t>
            </a:r>
            <a:endParaRPr lang="pt-BR" smtClean="0"/>
          </a:p>
          <a:p>
            <a:r>
              <a:rPr lang="pt-BR" b="1" smtClean="0">
                <a:hlinkClick r:id="rId3"/>
              </a:rPr>
              <a:t>4 - Segurança </a:t>
            </a:r>
            <a:endParaRPr lang="pt-BR" smtClean="0"/>
          </a:p>
          <a:p>
            <a:endParaRPr lang="pt-BR" smtClean="0"/>
          </a:p>
        </p:txBody>
      </p:sp>
      <p:sp>
        <p:nvSpPr>
          <p:cNvPr id="27238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B6E5A20-56E1-490E-A7B5-28735FDF6FBB}" type="slidenum">
              <a:rPr lang="pt-BR" smtClean="0"/>
              <a:pPr eaLnBrk="1" hangingPunct="1"/>
              <a:t>86</a:t>
            </a:fld>
            <a:endParaRPr lang="pt-BR"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4</a:t>
            </a:r>
            <a:r>
              <a:rPr lang="pt-BR" smtClean="0"/>
              <a:t>: </a:t>
            </a:r>
            <a:r>
              <a:rPr lang="pt-BR" b="1" smtClean="0"/>
              <a:t>Visão geral do desenvolvimento de sistemas</a:t>
            </a:r>
            <a:br>
              <a:rPr lang="pt-BR" b="1" smtClean="0"/>
            </a:br>
            <a:r>
              <a:rPr lang="pt-BR" b="1" smtClean="0"/>
              <a:t>Módulos</a:t>
            </a:r>
            <a:endParaRPr lang="pt-BR" smtClean="0"/>
          </a:p>
          <a:p>
            <a:r>
              <a:rPr lang="pt-BR" b="1" smtClean="0">
                <a:hlinkClick r:id="rId3"/>
              </a:rPr>
              <a:t>1 - Planejando sistemas de informação </a:t>
            </a:r>
            <a:endParaRPr lang="pt-BR" smtClean="0"/>
          </a:p>
          <a:p>
            <a:r>
              <a:rPr lang="pt-BR" smtClean="0"/>
              <a:t>     </a:t>
            </a:r>
            <a:r>
              <a:rPr lang="pt-BR" smtClean="0">
                <a:hlinkClick r:id="rId4"/>
              </a:rPr>
              <a:t>Visão geral</a:t>
            </a:r>
            <a:r>
              <a:rPr lang="pt-BR" smtClean="0"/>
              <a:t> </a:t>
            </a:r>
            <a:br>
              <a:rPr lang="pt-BR" smtClean="0"/>
            </a:br>
            <a:r>
              <a:rPr lang="pt-BR" smtClean="0"/>
              <a:t>     </a:t>
            </a:r>
            <a:r>
              <a:rPr lang="pt-BR" smtClean="0">
                <a:hlinkClick r:id="rId5"/>
              </a:rPr>
              <a:t>Metodologias de Planejamento</a:t>
            </a:r>
            <a:r>
              <a:rPr lang="pt-BR" smtClean="0"/>
              <a:t> </a:t>
            </a:r>
            <a:br>
              <a:rPr lang="pt-BR" smtClean="0"/>
            </a:br>
            <a:r>
              <a:rPr lang="pt-BR" smtClean="0"/>
              <a:t>     </a:t>
            </a:r>
            <a:r>
              <a:rPr lang="pt-BR" smtClean="0">
                <a:hlinkClick r:id="rId6"/>
              </a:rPr>
              <a:t>Planejamento estratégico de SI</a:t>
            </a:r>
            <a:r>
              <a:rPr lang="pt-BR" smtClean="0"/>
              <a:t> </a:t>
            </a:r>
            <a:br>
              <a:rPr lang="pt-BR" smtClean="0"/>
            </a:br>
            <a:r>
              <a:rPr lang="pt-BR" smtClean="0"/>
              <a:t>     </a:t>
            </a:r>
            <a:r>
              <a:rPr lang="pt-BR" smtClean="0">
                <a:hlinkClick r:id="rId7"/>
              </a:rPr>
              <a:t>Etapas do PESI</a:t>
            </a:r>
            <a:r>
              <a:rPr lang="pt-BR" smtClean="0"/>
              <a:t> </a:t>
            </a:r>
            <a:br>
              <a:rPr lang="pt-BR" smtClean="0"/>
            </a:br>
            <a:r>
              <a:rPr lang="pt-BR" smtClean="0"/>
              <a:t>     </a:t>
            </a:r>
            <a:r>
              <a:rPr lang="pt-BR" smtClean="0">
                <a:hlinkClick r:id="rId8"/>
              </a:rPr>
              <a:t>Resumo</a:t>
            </a:r>
            <a:r>
              <a:rPr lang="pt-BR" smtClean="0"/>
              <a:t/>
            </a:r>
            <a:br>
              <a:rPr lang="pt-BR" smtClean="0"/>
            </a:br>
            <a:r>
              <a:rPr lang="pt-BR" b="1" smtClean="0">
                <a:hlinkClick r:id="rId3"/>
              </a:rPr>
              <a:t>2 - Projeto e desenvolvimento de sistemas de informação </a:t>
            </a:r>
            <a:endParaRPr lang="pt-BR" smtClean="0"/>
          </a:p>
          <a:p>
            <a:r>
              <a:rPr lang="pt-BR" b="1" smtClean="0">
                <a:hlinkClick r:id="rId3"/>
              </a:rPr>
              <a:t>3 - Gerenciando a mudança </a:t>
            </a:r>
            <a:endParaRPr lang="pt-BR" smtClean="0"/>
          </a:p>
          <a:p>
            <a:r>
              <a:rPr lang="pt-BR" b="1" smtClean="0">
                <a:hlinkClick r:id="rId3"/>
              </a:rPr>
              <a:t>4 - Qualidade do SI</a:t>
            </a:r>
            <a:r>
              <a:rPr lang="pt-BR" smtClean="0">
                <a:hlinkClick r:id="rId3"/>
              </a:rPr>
              <a:t> </a:t>
            </a:r>
            <a:endParaRPr lang="pt-BR" smtClean="0"/>
          </a:p>
        </p:txBody>
      </p:sp>
      <p:sp>
        <p:nvSpPr>
          <p:cNvPr id="27341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C3240D4-59CC-4C88-841C-444789061488}" type="slidenum">
              <a:rPr lang="pt-BR" smtClean="0"/>
              <a:pPr eaLnBrk="1" hangingPunct="1"/>
              <a:t>87</a:t>
            </a:fld>
            <a:endParaRPr lang="pt-BR"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27443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E76AB11-DCE8-406D-8B71-294937BBFA39}" type="slidenum">
              <a:rPr lang="pt-BR" smtClean="0"/>
              <a:pPr eaLnBrk="1" hangingPunct="1"/>
              <a:t>88</a:t>
            </a:fld>
            <a:endParaRPr lang="pt-BR"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O Mundo Moderno e as Organizações</a:t>
            </a:r>
            <a:r>
              <a:rPr lang="pt-BR" smtClean="0"/>
              <a:t/>
            </a:r>
            <a:br>
              <a:rPr lang="pt-BR" smtClean="0"/>
            </a:br>
            <a:r>
              <a:rPr lang="pt-BR" b="1" smtClean="0"/>
              <a:t>Módulos</a:t>
            </a:r>
            <a:endParaRPr lang="pt-BR" smtClean="0"/>
          </a:p>
          <a:p>
            <a:r>
              <a:rPr lang="pt-BR" b="1" smtClean="0">
                <a:hlinkClick r:id="rId3"/>
              </a:rPr>
              <a:t>1 - A importância do estudo científico das organi</a:t>
            </a:r>
            <a:r>
              <a:rPr lang="pt-BR" smtClean="0">
                <a:hlinkClick r:id="rId3"/>
              </a:rPr>
              <a:t>zações </a:t>
            </a:r>
            <a:endParaRPr lang="pt-BR" smtClean="0"/>
          </a:p>
          <a:p>
            <a:r>
              <a:rPr lang="pt-BR" smtClean="0"/>
              <a:t>     </a:t>
            </a:r>
            <a:r>
              <a:rPr lang="pt-BR" smtClean="0">
                <a:hlinkClick r:id="rId4"/>
              </a:rPr>
              <a:t>Organizações na vida moderna</a:t>
            </a:r>
            <a:r>
              <a:rPr lang="pt-BR" smtClean="0"/>
              <a:t> </a:t>
            </a:r>
            <a:br>
              <a:rPr lang="pt-BR" smtClean="0"/>
            </a:br>
            <a:r>
              <a:rPr lang="pt-BR" smtClean="0"/>
              <a:t>     </a:t>
            </a:r>
            <a:r>
              <a:rPr lang="pt-BR" smtClean="0">
                <a:hlinkClick r:id="rId5"/>
              </a:rPr>
              <a:t>As organizações e o desenvolvimento industrial</a:t>
            </a:r>
            <a:r>
              <a:rPr lang="pt-BR" smtClean="0"/>
              <a:t> </a:t>
            </a:r>
            <a:br>
              <a:rPr lang="pt-BR" smtClean="0"/>
            </a:br>
            <a:r>
              <a:rPr lang="pt-BR" smtClean="0"/>
              <a:t>     </a:t>
            </a:r>
            <a:r>
              <a:rPr lang="pt-BR" smtClean="0">
                <a:hlinkClick r:id="rId6"/>
              </a:rPr>
              <a:t>O surgimento das burocracias</a:t>
            </a:r>
            <a:r>
              <a:rPr lang="pt-BR" smtClean="0"/>
              <a:t> </a:t>
            </a:r>
            <a:br>
              <a:rPr lang="pt-BR" smtClean="0"/>
            </a:br>
            <a:r>
              <a:rPr lang="pt-BR" smtClean="0"/>
              <a:t>     </a:t>
            </a:r>
            <a:r>
              <a:rPr lang="pt-BR" smtClean="0">
                <a:hlinkClick r:id="rId7"/>
              </a:rPr>
              <a:t>Maior eficiência</a:t>
            </a:r>
            <a:r>
              <a:rPr lang="pt-BR" smtClean="0"/>
              <a:t> </a:t>
            </a:r>
            <a:br>
              <a:rPr lang="pt-BR" smtClean="0"/>
            </a:br>
            <a:r>
              <a:rPr lang="pt-BR" smtClean="0"/>
              <a:t>     </a:t>
            </a:r>
            <a:r>
              <a:rPr lang="pt-BR" smtClean="0">
                <a:hlinkClick r:id="rId8"/>
              </a:rPr>
              <a:t>Resumo</a:t>
            </a:r>
            <a:r>
              <a:rPr lang="pt-BR" smtClean="0"/>
              <a:t> </a:t>
            </a:r>
            <a:br>
              <a:rPr lang="pt-BR" smtClean="0"/>
            </a:br>
            <a:r>
              <a:rPr lang="pt-BR" b="1" smtClean="0">
                <a:hlinkClick r:id="rId3"/>
              </a:rPr>
              <a:t>2 - Os sistemas sociais </a:t>
            </a:r>
            <a:endParaRPr lang="pt-BR" smtClean="0"/>
          </a:p>
          <a:p>
            <a:r>
              <a:rPr lang="pt-BR" b="1" smtClean="0">
                <a:hlinkClick r:id="rId3"/>
              </a:rPr>
              <a:t>3 - Os tipos de dominação e a burocracia </a:t>
            </a:r>
            <a:endParaRPr lang="pt-BR" smtClean="0"/>
          </a:p>
          <a:p>
            <a:r>
              <a:rPr lang="pt-BR" b="1" smtClean="0">
                <a:hlinkClick r:id="rId3"/>
              </a:rPr>
              <a:t>4 - Características das burocracias </a:t>
            </a:r>
            <a:endParaRPr lang="pt-BR" smtClean="0"/>
          </a:p>
        </p:txBody>
      </p:sp>
      <p:sp>
        <p:nvSpPr>
          <p:cNvPr id="27546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0E3B415-3B5F-469D-8D03-64D2EAEC2C25}" type="slidenum">
              <a:rPr lang="pt-BR" smtClean="0"/>
              <a:pPr eaLnBrk="1" hangingPunct="1"/>
              <a:t>89</a:t>
            </a:fld>
            <a:endParaRPr lang="pt-BR"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 Racionalidade e conhecimento</a:t>
            </a:r>
            <a:r>
              <a:rPr lang="pt-BR" smtClean="0"/>
              <a:t/>
            </a:r>
            <a:br>
              <a:rPr lang="pt-BR" smtClean="0"/>
            </a:br>
            <a:r>
              <a:rPr lang="pt-BR" b="1" smtClean="0"/>
              <a:t>Módulos</a:t>
            </a:r>
            <a:endParaRPr lang="pt-BR" smtClean="0"/>
          </a:p>
          <a:p>
            <a:r>
              <a:rPr lang="pt-BR" b="1" smtClean="0">
                <a:hlinkClick r:id="rId3"/>
              </a:rPr>
              <a:t>1 - Objetivos da organização </a:t>
            </a:r>
            <a:endParaRPr lang="pt-BR" smtClean="0"/>
          </a:p>
          <a:p>
            <a:r>
              <a:rPr lang="pt-BR" smtClean="0"/>
              <a:t>     </a:t>
            </a:r>
            <a:r>
              <a:rPr lang="pt-BR" smtClean="0">
                <a:hlinkClick r:id="rId4"/>
              </a:rPr>
              <a:t>Conceitos: objetivos e organização</a:t>
            </a:r>
            <a:r>
              <a:rPr lang="pt-BR" smtClean="0"/>
              <a:t> </a:t>
            </a:r>
            <a:br>
              <a:rPr lang="pt-BR" smtClean="0"/>
            </a:br>
            <a:r>
              <a:rPr lang="pt-BR" smtClean="0"/>
              <a:t>     </a:t>
            </a:r>
            <a:r>
              <a:rPr lang="pt-BR" smtClean="0">
                <a:hlinkClick r:id="rId5"/>
              </a:rPr>
              <a:t>Substituição de objetivos</a:t>
            </a:r>
            <a:r>
              <a:rPr lang="pt-BR" smtClean="0"/>
              <a:t> </a:t>
            </a:r>
            <a:br>
              <a:rPr lang="pt-BR" smtClean="0"/>
            </a:br>
            <a:r>
              <a:rPr lang="pt-BR" smtClean="0"/>
              <a:t>     </a:t>
            </a:r>
            <a:r>
              <a:rPr lang="pt-BR" smtClean="0">
                <a:hlinkClick r:id="rId6"/>
              </a:rPr>
              <a:t>Organizações com Múltiplas Finalidades</a:t>
            </a:r>
            <a:r>
              <a:rPr lang="pt-BR" smtClean="0"/>
              <a:t> </a:t>
            </a:r>
            <a:br>
              <a:rPr lang="pt-BR" smtClean="0"/>
            </a:br>
            <a:r>
              <a:rPr lang="pt-BR" smtClean="0"/>
              <a:t>     </a:t>
            </a:r>
            <a:r>
              <a:rPr lang="pt-BR" smtClean="0">
                <a:hlinkClick r:id="rId7"/>
              </a:rPr>
              <a:t>Modelos de objetivos e sistema</a:t>
            </a:r>
            <a:r>
              <a:rPr lang="pt-BR" smtClean="0"/>
              <a:t> </a:t>
            </a:r>
            <a:br>
              <a:rPr lang="pt-BR" smtClean="0"/>
            </a:br>
            <a:r>
              <a:rPr lang="pt-BR" smtClean="0"/>
              <a:t>     </a:t>
            </a:r>
            <a:r>
              <a:rPr lang="pt-BR" smtClean="0">
                <a:hlinkClick r:id="rId8"/>
              </a:rPr>
              <a:t>Modelos de sobrevivência e eficiência</a:t>
            </a:r>
            <a:r>
              <a:rPr lang="pt-BR" smtClean="0"/>
              <a:t> </a:t>
            </a:r>
            <a:br>
              <a:rPr lang="pt-BR" smtClean="0"/>
            </a:br>
            <a:r>
              <a:rPr lang="pt-BR" smtClean="0"/>
              <a:t>     </a:t>
            </a:r>
            <a:r>
              <a:rPr lang="pt-BR" b="1" smtClean="0">
                <a:hlinkClick r:id="rId9"/>
              </a:rPr>
              <a:t>Resumo</a:t>
            </a:r>
            <a:r>
              <a:rPr lang="pt-BR" b="1" smtClean="0"/>
              <a:t> </a:t>
            </a:r>
            <a:br>
              <a:rPr lang="pt-BR" b="1" smtClean="0"/>
            </a:br>
            <a:r>
              <a:rPr lang="pt-BR" b="1" smtClean="0">
                <a:hlinkClick r:id="rId3"/>
              </a:rPr>
              <a:t>2 - Conhecimento e poder nas organizações </a:t>
            </a:r>
            <a:endParaRPr lang="pt-BR" b="1" smtClean="0"/>
          </a:p>
          <a:p>
            <a:r>
              <a:rPr lang="pt-BR" b="1" smtClean="0">
                <a:hlinkClick r:id="rId3"/>
              </a:rPr>
              <a:t>3 - A importância das inovações </a:t>
            </a:r>
            <a:endParaRPr lang="pt-BR" b="1" smtClean="0"/>
          </a:p>
          <a:p>
            <a:r>
              <a:rPr lang="pt-BR" b="1" smtClean="0">
                <a:hlinkClick r:id="rId3"/>
              </a:rPr>
              <a:t>4 - Inovação e Estado </a:t>
            </a:r>
            <a:endParaRPr lang="pt-BR" smtClean="0"/>
          </a:p>
        </p:txBody>
      </p:sp>
      <p:sp>
        <p:nvSpPr>
          <p:cNvPr id="27648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039B092-81B3-41A5-9EC9-52373A713A59}" type="slidenum">
              <a:rPr lang="pt-BR" smtClean="0"/>
              <a:pPr eaLnBrk="1" hangingPunct="1"/>
              <a:t>90</a:t>
            </a:fld>
            <a:endParaRPr lang="pt-BR"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3: Modelos de controle e gestão</a:t>
            </a:r>
            <a:r>
              <a:rPr lang="pt-BR" smtClean="0"/>
              <a:t/>
            </a:r>
            <a:br>
              <a:rPr lang="pt-BR" smtClean="0"/>
            </a:br>
            <a:r>
              <a:rPr lang="pt-BR" b="1" smtClean="0"/>
              <a:t>Módulos</a:t>
            </a:r>
            <a:endParaRPr lang="pt-BR" smtClean="0"/>
          </a:p>
          <a:p>
            <a:r>
              <a:rPr lang="pt-BR" b="1" smtClean="0">
                <a:hlinkClick r:id="rId3"/>
              </a:rPr>
              <a:t>1 - Início do controle fabril </a:t>
            </a:r>
            <a:endParaRPr lang="pt-BR" smtClean="0"/>
          </a:p>
          <a:p>
            <a:r>
              <a:rPr lang="pt-BR" smtClean="0"/>
              <a:t>     </a:t>
            </a:r>
            <a:r>
              <a:rPr lang="pt-BR" smtClean="0">
                <a:hlinkClick r:id="rId4"/>
              </a:rPr>
              <a:t>Controle e disciplina fabris</a:t>
            </a:r>
            <a:r>
              <a:rPr lang="pt-BR" smtClean="0"/>
              <a:t> </a:t>
            </a:r>
            <a:br>
              <a:rPr lang="pt-BR" smtClean="0"/>
            </a:br>
            <a:r>
              <a:rPr lang="pt-BR" smtClean="0"/>
              <a:t>     </a:t>
            </a:r>
            <a:r>
              <a:rPr lang="pt-BR" smtClean="0">
                <a:hlinkClick r:id="rId5"/>
              </a:rPr>
              <a:t>Taylorismo</a:t>
            </a:r>
            <a:r>
              <a:rPr lang="pt-BR" smtClean="0"/>
              <a:t> </a:t>
            </a:r>
            <a:br>
              <a:rPr lang="pt-BR" smtClean="0"/>
            </a:br>
            <a:r>
              <a:rPr lang="pt-BR" smtClean="0"/>
              <a:t>     </a:t>
            </a:r>
            <a:r>
              <a:rPr lang="pt-BR" smtClean="0">
                <a:hlinkClick r:id="rId6"/>
              </a:rPr>
              <a:t>Fordismo</a:t>
            </a:r>
            <a:r>
              <a:rPr lang="pt-BR" smtClean="0"/>
              <a:t> </a:t>
            </a:r>
            <a:br>
              <a:rPr lang="pt-BR" smtClean="0"/>
            </a:br>
            <a:r>
              <a:rPr lang="pt-BR" smtClean="0"/>
              <a:t>     </a:t>
            </a:r>
            <a:r>
              <a:rPr lang="pt-BR" smtClean="0">
                <a:hlinkClick r:id="rId7"/>
              </a:rPr>
              <a:t>Pós-fordismo</a:t>
            </a:r>
            <a:r>
              <a:rPr lang="pt-BR" smtClean="0"/>
              <a:t> </a:t>
            </a:r>
            <a:br>
              <a:rPr lang="pt-BR" smtClean="0"/>
            </a:br>
            <a:r>
              <a:rPr lang="pt-BR" smtClean="0"/>
              <a:t>     </a:t>
            </a:r>
            <a:r>
              <a:rPr lang="pt-BR" smtClean="0">
                <a:hlinkClick r:id="rId8"/>
              </a:rPr>
              <a:t>Resumo</a:t>
            </a:r>
            <a:r>
              <a:rPr lang="pt-BR" smtClean="0"/>
              <a:t/>
            </a:r>
            <a:br>
              <a:rPr lang="pt-BR" smtClean="0"/>
            </a:br>
            <a:r>
              <a:rPr lang="pt-BR" b="1" smtClean="0">
                <a:hlinkClick r:id="rId3"/>
              </a:rPr>
              <a:t>2 - Os tipos de gestão </a:t>
            </a:r>
            <a:endParaRPr lang="pt-BR" smtClean="0"/>
          </a:p>
          <a:p>
            <a:r>
              <a:rPr lang="pt-BR" b="1" smtClean="0">
                <a:hlinkClick r:id="rId3"/>
              </a:rPr>
              <a:t>3 - Modelo Japonês – MJ - e Modelo Italiano - MI </a:t>
            </a:r>
            <a:endParaRPr lang="pt-BR" smtClean="0"/>
          </a:p>
          <a:p>
            <a:r>
              <a:rPr lang="pt-BR" b="1" smtClean="0">
                <a:hlinkClick r:id="rId3"/>
              </a:rPr>
              <a:t>4 - Reengenharia e o modelo sueco </a:t>
            </a:r>
            <a:endParaRPr lang="pt-BR" smtClean="0"/>
          </a:p>
          <a:p>
            <a:r>
              <a:rPr lang="pt-BR" b="1" smtClean="0">
                <a:hlinkClick r:id="rId3"/>
              </a:rPr>
              <a:t>5 - Programa de Qualidade Total </a:t>
            </a:r>
            <a:endParaRPr lang="pt-BR" smtClean="0"/>
          </a:p>
        </p:txBody>
      </p:sp>
      <p:sp>
        <p:nvSpPr>
          <p:cNvPr id="27750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EBF7AA3-67D1-4F4B-9AD9-66FEA3B22ED9}" type="slidenum">
              <a:rPr lang="pt-BR" smtClean="0"/>
              <a:pPr eaLnBrk="1" hangingPunct="1"/>
              <a:t>91</a:t>
            </a:fld>
            <a:endParaRPr 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3: </a:t>
            </a:r>
            <a:r>
              <a:rPr lang="pt-BR" smtClean="0">
                <a:hlinkClick r:id="rId3"/>
              </a:rPr>
              <a:t>A Comunicação Empresarial </a:t>
            </a:r>
            <a:endParaRPr lang="pt-BR" smtClean="0"/>
          </a:p>
          <a:p>
            <a:r>
              <a:rPr lang="pt-BR" b="1" smtClean="0"/>
              <a:t> </a:t>
            </a:r>
            <a:endParaRPr lang="pt-BR" smtClean="0"/>
          </a:p>
          <a:p>
            <a:r>
              <a:rPr lang="pt-BR" b="1" smtClean="0"/>
              <a:t>Módulos</a:t>
            </a:r>
            <a:endParaRPr lang="pt-BR" smtClean="0"/>
          </a:p>
          <a:p>
            <a:r>
              <a:rPr lang="pt-BR" b="1" smtClean="0">
                <a:hlinkClick r:id="rId4"/>
              </a:rPr>
              <a:t>1 - </a:t>
            </a:r>
            <a:r>
              <a:rPr lang="pt-BR" smtClean="0">
                <a:hlinkClick r:id="rId4"/>
              </a:rPr>
              <a:t>A Comunicação de massa </a:t>
            </a:r>
            <a:endParaRPr lang="pt-BR" smtClean="0"/>
          </a:p>
          <a:p>
            <a:r>
              <a:rPr lang="pt-BR" smtClean="0"/>
              <a:t>     </a:t>
            </a:r>
            <a:r>
              <a:rPr lang="pt-BR" smtClean="0">
                <a:hlinkClick r:id="rId5"/>
              </a:rPr>
              <a:t>A comunicação de massa</a:t>
            </a:r>
            <a:r>
              <a:rPr lang="pt-BR" smtClean="0"/>
              <a:t> </a:t>
            </a:r>
            <a:br>
              <a:rPr lang="pt-BR" smtClean="0"/>
            </a:br>
            <a:r>
              <a:rPr lang="pt-BR" smtClean="0"/>
              <a:t>     </a:t>
            </a:r>
            <a:r>
              <a:rPr lang="pt-BR" smtClean="0">
                <a:hlinkClick r:id="rId6"/>
              </a:rPr>
              <a:t>Modelo da comunicação de massa</a:t>
            </a:r>
            <a:r>
              <a:rPr lang="pt-BR" smtClean="0"/>
              <a:t> </a:t>
            </a:r>
            <a:br>
              <a:rPr lang="pt-BR" smtClean="0"/>
            </a:br>
            <a:r>
              <a:rPr lang="pt-BR" smtClean="0"/>
              <a:t>     </a:t>
            </a:r>
            <a:r>
              <a:rPr lang="pt-BR" smtClean="0">
                <a:hlinkClick r:id="rId7"/>
              </a:rPr>
              <a:t>Audiência, influência e difusão</a:t>
            </a:r>
            <a:r>
              <a:rPr lang="pt-BR" smtClean="0"/>
              <a:t> </a:t>
            </a:r>
            <a:br>
              <a:rPr lang="pt-BR" smtClean="0"/>
            </a:br>
            <a:r>
              <a:rPr lang="pt-BR" smtClean="0"/>
              <a:t>     </a:t>
            </a:r>
            <a:r>
              <a:rPr lang="pt-BR" smtClean="0">
                <a:hlinkClick r:id="rId8"/>
              </a:rPr>
              <a:t>Efeitos da comunicação de massa</a:t>
            </a:r>
            <a:r>
              <a:rPr lang="pt-BR" smtClean="0"/>
              <a:t> </a:t>
            </a:r>
            <a:br>
              <a:rPr lang="pt-BR" smtClean="0"/>
            </a:br>
            <a:r>
              <a:rPr lang="pt-BR" smtClean="0"/>
              <a:t>     </a:t>
            </a:r>
            <a:r>
              <a:rPr lang="pt-BR" smtClean="0">
                <a:hlinkClick r:id="rId9"/>
              </a:rPr>
              <a:t>Comunicação de massa e desenvolvimento</a:t>
            </a:r>
            <a:r>
              <a:rPr lang="pt-BR" smtClean="0"/>
              <a:t> </a:t>
            </a:r>
            <a:br>
              <a:rPr lang="pt-BR" smtClean="0"/>
            </a:br>
            <a:r>
              <a:rPr lang="pt-BR" smtClean="0"/>
              <a:t>     </a:t>
            </a:r>
            <a:r>
              <a:rPr lang="pt-BR" smtClean="0">
                <a:hlinkClick r:id="rId10"/>
              </a:rPr>
              <a:t>Resumo</a:t>
            </a:r>
            <a:r>
              <a:rPr lang="pt-BR" smtClean="0"/>
              <a:t> </a:t>
            </a:r>
          </a:p>
          <a:p>
            <a:r>
              <a:rPr lang="pt-BR" b="1" smtClean="0">
                <a:hlinkClick r:id="rId4"/>
              </a:rPr>
              <a:t>2 - </a:t>
            </a:r>
            <a:r>
              <a:rPr lang="pt-BR" smtClean="0">
                <a:hlinkClick r:id="rId4"/>
              </a:rPr>
              <a:t>A Comunicação nas empresas </a:t>
            </a:r>
            <a:endParaRPr lang="pt-BR" smtClean="0"/>
          </a:p>
          <a:p>
            <a:r>
              <a:rPr lang="pt-BR" b="1" smtClean="0">
                <a:hlinkClick r:id="rId4"/>
              </a:rPr>
              <a:t>3 -</a:t>
            </a:r>
            <a:r>
              <a:rPr lang="pt-BR" smtClean="0">
                <a:hlinkClick r:id="rId4"/>
              </a:rPr>
              <a:t> Redação comercial </a:t>
            </a:r>
            <a:endParaRPr lang="pt-BR" smtClean="0"/>
          </a:p>
          <a:p>
            <a:r>
              <a:rPr lang="pt-BR" b="1" smtClean="0">
                <a:hlinkClick r:id="rId4"/>
              </a:rPr>
              <a:t>4 -</a:t>
            </a:r>
            <a:r>
              <a:rPr lang="pt-BR" smtClean="0">
                <a:hlinkClick r:id="rId4"/>
              </a:rPr>
              <a:t> Tipos de correspondência comercial </a:t>
            </a:r>
            <a:endParaRPr lang="pt-BR" smtClean="0"/>
          </a:p>
        </p:txBody>
      </p:sp>
      <p:sp>
        <p:nvSpPr>
          <p:cNvPr id="19558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58101E6-FE6A-48C9-AA82-10D6332714C6}" type="slidenum">
              <a:rPr lang="pt-BR" smtClean="0"/>
              <a:pPr eaLnBrk="1" hangingPunct="1"/>
              <a:t>11</a:t>
            </a:fld>
            <a:endParaRPr lang="pt-BR"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4: O Trabalho em Tempos de Globalização</a:t>
            </a:r>
            <a:r>
              <a:rPr lang="pt-BR" smtClean="0"/>
              <a:t/>
            </a:r>
            <a:br>
              <a:rPr lang="pt-BR" smtClean="0"/>
            </a:br>
            <a:r>
              <a:rPr lang="pt-BR" b="1" smtClean="0"/>
              <a:t>Módulos</a:t>
            </a:r>
            <a:endParaRPr lang="pt-BR" smtClean="0"/>
          </a:p>
          <a:p>
            <a:r>
              <a:rPr lang="pt-BR" smtClean="0">
                <a:hlinkClick r:id="rId3"/>
              </a:rPr>
              <a:t>1 - A importância do trabalho para as organizações </a:t>
            </a:r>
            <a:endParaRPr lang="pt-BR" smtClean="0"/>
          </a:p>
          <a:p>
            <a:r>
              <a:rPr lang="pt-BR" smtClean="0"/>
              <a:t>     </a:t>
            </a:r>
            <a:r>
              <a:rPr lang="pt-BR" smtClean="0">
                <a:hlinkClick r:id="rId4"/>
              </a:rPr>
              <a:t>O processo de trabalho</a:t>
            </a:r>
            <a:r>
              <a:rPr lang="pt-BR" smtClean="0"/>
              <a:t> </a:t>
            </a:r>
            <a:br>
              <a:rPr lang="pt-BR" smtClean="0"/>
            </a:br>
            <a:r>
              <a:rPr lang="pt-BR" smtClean="0"/>
              <a:t>     </a:t>
            </a:r>
            <a:r>
              <a:rPr lang="pt-BR" smtClean="0">
                <a:hlinkClick r:id="rId5"/>
              </a:rPr>
              <a:t>O trabalho: fonte de todos os valores</a:t>
            </a:r>
            <a:r>
              <a:rPr lang="pt-BR" smtClean="0"/>
              <a:t> </a:t>
            </a:r>
            <a:br>
              <a:rPr lang="pt-BR" smtClean="0"/>
            </a:br>
            <a:r>
              <a:rPr lang="pt-BR" smtClean="0"/>
              <a:t>     </a:t>
            </a:r>
            <a:r>
              <a:rPr lang="pt-BR" smtClean="0">
                <a:hlinkClick r:id="rId6"/>
              </a:rPr>
              <a:t>Valor-trabalho</a:t>
            </a:r>
            <a:r>
              <a:rPr lang="pt-BR" smtClean="0"/>
              <a:t> </a:t>
            </a:r>
            <a:br>
              <a:rPr lang="pt-BR" smtClean="0"/>
            </a:br>
            <a:r>
              <a:rPr lang="pt-BR" smtClean="0"/>
              <a:t>     </a:t>
            </a:r>
            <a:r>
              <a:rPr lang="pt-BR" smtClean="0">
                <a:hlinkClick r:id="rId7"/>
              </a:rPr>
              <a:t>A fábrica: local de extração da mais-valia</a:t>
            </a:r>
            <a:r>
              <a:rPr lang="pt-BR" smtClean="0"/>
              <a:t> </a:t>
            </a:r>
            <a:br>
              <a:rPr lang="pt-BR" smtClean="0"/>
            </a:br>
            <a:r>
              <a:rPr lang="pt-BR" smtClean="0"/>
              <a:t>     </a:t>
            </a:r>
            <a:r>
              <a:rPr lang="pt-BR" smtClean="0">
                <a:hlinkClick r:id="rId8"/>
              </a:rPr>
              <a:t>Resumo</a:t>
            </a:r>
            <a:r>
              <a:rPr lang="pt-BR" smtClean="0"/>
              <a:t> </a:t>
            </a:r>
            <a:br>
              <a:rPr lang="pt-BR" smtClean="0"/>
            </a:br>
            <a:r>
              <a:rPr lang="pt-BR" smtClean="0">
                <a:hlinkClick r:id="rId3"/>
              </a:rPr>
              <a:t>2 - Insatisfação e crise em ambientes organizacionais </a:t>
            </a:r>
            <a:endParaRPr lang="pt-BR" smtClean="0"/>
          </a:p>
          <a:p>
            <a:r>
              <a:rPr lang="pt-BR" smtClean="0">
                <a:hlinkClick r:id="rId3"/>
              </a:rPr>
              <a:t>3 - Situação do trabalho em tempos de globalização </a:t>
            </a:r>
            <a:endParaRPr lang="pt-BR" smtClean="0"/>
          </a:p>
        </p:txBody>
      </p:sp>
      <p:sp>
        <p:nvSpPr>
          <p:cNvPr id="27853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4CFA036-4DFF-4E98-9ECC-9A73717DE45B}" type="slidenum">
              <a:rPr lang="pt-BR" smtClean="0"/>
              <a:pPr eaLnBrk="1" hangingPunct="1"/>
              <a:t>92</a:t>
            </a:fld>
            <a:endParaRPr lang="pt-BR"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27955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7961A4D-197A-4E0B-80DC-AD54B9A12F7A}" type="slidenum">
              <a:rPr lang="pt-BR" smtClean="0"/>
              <a:pPr eaLnBrk="1" hangingPunct="1"/>
              <a:t>93</a:t>
            </a:fld>
            <a:endParaRPr lang="pt-BR"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a:t>
            </a:r>
            <a:r>
              <a:rPr lang="pt-BR" smtClean="0"/>
              <a:t>: </a:t>
            </a:r>
            <a:r>
              <a:rPr lang="pt-BR" b="1" smtClean="0"/>
              <a:t>Conceitos gerais e estratégias dos Sistemas de produção</a:t>
            </a:r>
            <a:r>
              <a:rPr lang="pt-BR" smtClean="0"/>
              <a:t/>
            </a:r>
            <a:br>
              <a:rPr lang="pt-BR" smtClean="0"/>
            </a:br>
            <a:r>
              <a:rPr lang="pt-BR" b="1" smtClean="0"/>
              <a:t>Módulos</a:t>
            </a:r>
            <a:br>
              <a:rPr lang="pt-BR" b="1" smtClean="0"/>
            </a:br>
            <a:r>
              <a:rPr lang="pt-BR" b="1" smtClean="0">
                <a:hlinkClick r:id="rId3"/>
              </a:rPr>
              <a:t>1 - Visão sistêmica dos sistemas de produção </a:t>
            </a:r>
            <a:endParaRPr lang="pt-BR" smtClean="0"/>
          </a:p>
          <a:p>
            <a:r>
              <a:rPr lang="pt-BR" smtClean="0"/>
              <a:t>     </a:t>
            </a:r>
            <a:r>
              <a:rPr lang="pt-BR" smtClean="0">
                <a:hlinkClick r:id="rId4"/>
              </a:rPr>
              <a:t>Conceito de administração da produção e operações</a:t>
            </a:r>
            <a:r>
              <a:rPr lang="pt-BR" smtClean="0"/>
              <a:t> </a:t>
            </a:r>
            <a:br>
              <a:rPr lang="pt-BR" smtClean="0"/>
            </a:br>
            <a:r>
              <a:rPr lang="pt-BR" smtClean="0"/>
              <a:t>     </a:t>
            </a:r>
            <a:r>
              <a:rPr lang="pt-BR" smtClean="0">
                <a:hlinkClick r:id="rId5"/>
              </a:rPr>
              <a:t>Evolução histórica da gerência da produção e operações</a:t>
            </a:r>
            <a:r>
              <a:rPr lang="pt-BR" smtClean="0"/>
              <a:t> </a:t>
            </a:r>
            <a:br>
              <a:rPr lang="pt-BR" smtClean="0"/>
            </a:br>
            <a:r>
              <a:rPr lang="pt-BR" smtClean="0"/>
              <a:t>     </a:t>
            </a:r>
            <a:r>
              <a:rPr lang="pt-BR" smtClean="0">
                <a:hlinkClick r:id="rId6"/>
              </a:rPr>
              <a:t>Natureza das decisões</a:t>
            </a:r>
            <a:r>
              <a:rPr lang="pt-BR" smtClean="0"/>
              <a:t> </a:t>
            </a:r>
            <a:br>
              <a:rPr lang="pt-BR" smtClean="0"/>
            </a:br>
            <a:r>
              <a:rPr lang="pt-BR" smtClean="0"/>
              <a:t>     </a:t>
            </a:r>
            <a:r>
              <a:rPr lang="pt-BR" smtClean="0">
                <a:hlinkClick r:id="rId7"/>
              </a:rPr>
              <a:t>O sistema de produção</a:t>
            </a:r>
            <a:r>
              <a:rPr lang="pt-BR" smtClean="0"/>
              <a:t> </a:t>
            </a:r>
            <a:br>
              <a:rPr lang="pt-BR" smtClean="0"/>
            </a:br>
            <a:r>
              <a:rPr lang="pt-BR" smtClean="0"/>
              <a:t>     </a:t>
            </a:r>
            <a:r>
              <a:rPr lang="pt-BR" smtClean="0">
                <a:hlinkClick r:id="rId8"/>
              </a:rPr>
              <a:t>Classificação de sistemas produtivos</a:t>
            </a:r>
            <a:r>
              <a:rPr lang="pt-BR" smtClean="0"/>
              <a:t> </a:t>
            </a:r>
            <a:br>
              <a:rPr lang="pt-BR" smtClean="0"/>
            </a:br>
            <a:r>
              <a:rPr lang="pt-BR" smtClean="0"/>
              <a:t>     </a:t>
            </a:r>
            <a:r>
              <a:rPr lang="pt-BR" smtClean="0">
                <a:hlinkClick r:id="rId9"/>
              </a:rPr>
              <a:t>Modelo de planejamento agregado da produção</a:t>
            </a:r>
            <a:r>
              <a:rPr lang="pt-BR" smtClean="0"/>
              <a:t> </a:t>
            </a:r>
            <a:br>
              <a:rPr lang="pt-BR" smtClean="0"/>
            </a:br>
            <a:r>
              <a:rPr lang="pt-BR" smtClean="0"/>
              <a:t>     </a:t>
            </a:r>
            <a:r>
              <a:rPr lang="pt-BR" smtClean="0">
                <a:hlinkClick r:id="rId10"/>
              </a:rPr>
              <a:t>Resumo</a:t>
            </a:r>
            <a:r>
              <a:rPr lang="pt-BR" smtClean="0"/>
              <a:t/>
            </a:r>
            <a:br>
              <a:rPr lang="pt-BR" smtClean="0"/>
            </a:br>
            <a:r>
              <a:rPr lang="pt-BR" b="1" smtClean="0">
                <a:hlinkClick r:id="rId3"/>
              </a:rPr>
              <a:t>2 - Papel estratégico e objetivos da produção </a:t>
            </a:r>
            <a:endParaRPr lang="pt-BR" smtClean="0"/>
          </a:p>
          <a:p>
            <a:endParaRPr lang="pt-BR" smtClean="0"/>
          </a:p>
        </p:txBody>
      </p:sp>
      <p:sp>
        <p:nvSpPr>
          <p:cNvPr id="28058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D72DA38-8E9D-46B5-9DF9-5BCC1695E5CB}" type="slidenum">
              <a:rPr lang="pt-BR" smtClean="0"/>
              <a:pPr eaLnBrk="1" hangingPunct="1"/>
              <a:t>94</a:t>
            </a:fld>
            <a:endParaRPr lang="pt-BR"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a:t>
            </a:r>
            <a:r>
              <a:rPr lang="pt-BR" smtClean="0"/>
              <a:t>: </a:t>
            </a:r>
            <a:r>
              <a:rPr lang="pt-BR" b="1" smtClean="0"/>
              <a:t>Temas da produção que envolvem decisões estratégicas</a:t>
            </a:r>
            <a:r>
              <a:rPr lang="pt-BR" smtClean="0"/>
              <a:t/>
            </a:r>
            <a:br>
              <a:rPr lang="pt-BR" smtClean="0"/>
            </a:br>
            <a:r>
              <a:rPr lang="pt-BR" smtClean="0"/>
              <a:t/>
            </a:r>
            <a:br>
              <a:rPr lang="pt-BR" smtClean="0"/>
            </a:br>
            <a:r>
              <a:rPr lang="pt-BR" b="1" smtClean="0"/>
              <a:t>Módulos</a:t>
            </a:r>
            <a:endParaRPr lang="pt-BR" smtClean="0"/>
          </a:p>
          <a:p>
            <a:r>
              <a:rPr lang="pt-BR" smtClean="0"/>
              <a:t> </a:t>
            </a:r>
          </a:p>
          <a:p>
            <a:r>
              <a:rPr lang="pt-BR" smtClean="0">
                <a:hlinkClick r:id="rId3"/>
              </a:rPr>
              <a:t>1 - Planejamento da capacidade produtiva </a:t>
            </a:r>
            <a:endParaRPr lang="pt-BR" smtClean="0"/>
          </a:p>
          <a:p>
            <a:r>
              <a:rPr lang="pt-BR" smtClean="0"/>
              <a:t>     </a:t>
            </a:r>
            <a:r>
              <a:rPr lang="pt-BR" smtClean="0">
                <a:hlinkClick r:id="rId4"/>
              </a:rPr>
              <a:t>Definição de capacidade</a:t>
            </a:r>
            <a:r>
              <a:rPr lang="pt-BR" smtClean="0"/>
              <a:t> </a:t>
            </a:r>
            <a:br>
              <a:rPr lang="pt-BR" smtClean="0"/>
            </a:br>
            <a:r>
              <a:rPr lang="pt-BR" smtClean="0"/>
              <a:t>     </a:t>
            </a:r>
            <a:r>
              <a:rPr lang="pt-BR" smtClean="0">
                <a:hlinkClick r:id="rId5"/>
              </a:rPr>
              <a:t>Importância das decisões de capacidade</a:t>
            </a:r>
            <a:r>
              <a:rPr lang="pt-BR" smtClean="0"/>
              <a:t> </a:t>
            </a:r>
            <a:br>
              <a:rPr lang="pt-BR" smtClean="0"/>
            </a:br>
            <a:r>
              <a:rPr lang="pt-BR" smtClean="0"/>
              <a:t>     </a:t>
            </a:r>
            <a:r>
              <a:rPr lang="pt-BR" smtClean="0">
                <a:hlinkClick r:id="rId6"/>
              </a:rPr>
              <a:t>Gestão da capacidade e da demanda</a:t>
            </a:r>
            <a:r>
              <a:rPr lang="pt-BR" smtClean="0"/>
              <a:t> </a:t>
            </a:r>
            <a:br>
              <a:rPr lang="pt-BR" smtClean="0"/>
            </a:br>
            <a:r>
              <a:rPr lang="pt-BR" smtClean="0"/>
              <a:t>     </a:t>
            </a:r>
            <a:r>
              <a:rPr lang="pt-BR" smtClean="0">
                <a:hlinkClick r:id="rId7"/>
              </a:rPr>
              <a:t>Políticas básicas para a gestão da capacidade</a:t>
            </a:r>
            <a:r>
              <a:rPr lang="pt-BR" smtClean="0"/>
              <a:t> </a:t>
            </a:r>
            <a:br>
              <a:rPr lang="pt-BR" smtClean="0"/>
            </a:br>
            <a:r>
              <a:rPr lang="pt-BR" smtClean="0"/>
              <a:t>     </a:t>
            </a:r>
            <a:r>
              <a:rPr lang="pt-BR" smtClean="0">
                <a:hlinkClick r:id="rId8"/>
              </a:rPr>
              <a:t>Avaliação econômica de alternativas de capacidade</a:t>
            </a:r>
            <a:r>
              <a:rPr lang="pt-BR" smtClean="0"/>
              <a:t> </a:t>
            </a:r>
            <a:br>
              <a:rPr lang="pt-BR" smtClean="0"/>
            </a:br>
            <a:r>
              <a:rPr lang="pt-BR" smtClean="0"/>
              <a:t>     </a:t>
            </a:r>
            <a:r>
              <a:rPr lang="pt-BR" smtClean="0">
                <a:hlinkClick r:id="rId9"/>
              </a:rPr>
              <a:t>Resumo</a:t>
            </a:r>
            <a:r>
              <a:rPr lang="pt-BR" smtClean="0"/>
              <a:t> </a:t>
            </a:r>
            <a:br>
              <a:rPr lang="pt-BR" smtClean="0"/>
            </a:br>
            <a:r>
              <a:rPr lang="pt-BR" smtClean="0">
                <a:hlinkClick r:id="rId3"/>
              </a:rPr>
              <a:t>2 - Localização das instalações </a:t>
            </a:r>
            <a:endParaRPr lang="pt-BR" smtClean="0"/>
          </a:p>
          <a:p>
            <a:r>
              <a:rPr lang="pt-BR" smtClean="0">
                <a:hlinkClick r:id="rId3"/>
              </a:rPr>
              <a:t>3 - Projeto do produto e do processo </a:t>
            </a:r>
            <a:endParaRPr lang="pt-BR" smtClean="0"/>
          </a:p>
          <a:p>
            <a:endParaRPr lang="pt-BR" smtClean="0"/>
          </a:p>
        </p:txBody>
      </p:sp>
      <p:sp>
        <p:nvSpPr>
          <p:cNvPr id="28160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161EA09-90AF-48DC-8647-1A79AD679F7D}" type="slidenum">
              <a:rPr lang="pt-BR" smtClean="0"/>
              <a:pPr eaLnBrk="1" hangingPunct="1"/>
              <a:t>95</a:t>
            </a:fld>
            <a:endParaRPr lang="pt-BR"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28262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ECC64C5-CAA6-4B7B-9EA3-F0334B5C495D}" type="slidenum">
              <a:rPr lang="pt-BR" smtClean="0"/>
              <a:pPr eaLnBrk="1" hangingPunct="1"/>
              <a:t>96</a:t>
            </a:fld>
            <a:endParaRPr lang="pt-BR"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 </a:t>
            </a:r>
            <a:r>
              <a:rPr lang="pt-BR" smtClean="0"/>
              <a:t>Introdução à Matemática Financeira </a:t>
            </a:r>
            <a:br>
              <a:rPr lang="pt-BR" smtClean="0"/>
            </a:br>
            <a:r>
              <a:rPr lang="pt-BR" b="1" smtClean="0"/>
              <a:t>Módulos</a:t>
            </a:r>
            <a:r>
              <a:rPr lang="pt-BR" smtClean="0"/>
              <a:t/>
            </a:r>
            <a:br>
              <a:rPr lang="pt-BR" smtClean="0"/>
            </a:br>
            <a:r>
              <a:rPr lang="pt-BR" b="1" smtClean="0">
                <a:hlinkClick r:id="rId3"/>
              </a:rPr>
              <a:t>1 - Revisão de Matemática </a:t>
            </a:r>
            <a:endParaRPr lang="pt-BR" smtClean="0"/>
          </a:p>
          <a:p>
            <a:r>
              <a:rPr lang="pt-BR" smtClean="0"/>
              <a:t>     </a:t>
            </a:r>
            <a:r>
              <a:rPr lang="pt-BR" smtClean="0">
                <a:hlinkClick r:id="rId4"/>
              </a:rPr>
              <a:t>Razão</a:t>
            </a:r>
            <a:r>
              <a:rPr lang="pt-BR" smtClean="0"/>
              <a:t> </a:t>
            </a:r>
            <a:br>
              <a:rPr lang="pt-BR" smtClean="0"/>
            </a:br>
            <a:r>
              <a:rPr lang="pt-BR" smtClean="0"/>
              <a:t>     </a:t>
            </a:r>
            <a:r>
              <a:rPr lang="pt-BR" smtClean="0">
                <a:hlinkClick r:id="rId5"/>
              </a:rPr>
              <a:t>Proporção</a:t>
            </a:r>
            <a:r>
              <a:rPr lang="pt-BR" smtClean="0"/>
              <a:t> </a:t>
            </a:r>
            <a:br>
              <a:rPr lang="pt-BR" smtClean="0"/>
            </a:br>
            <a:r>
              <a:rPr lang="pt-BR" smtClean="0"/>
              <a:t>     </a:t>
            </a:r>
            <a:r>
              <a:rPr lang="pt-BR" smtClean="0">
                <a:hlinkClick r:id="rId6"/>
              </a:rPr>
              <a:t>Regra de Três Simples</a:t>
            </a:r>
            <a:r>
              <a:rPr lang="pt-BR" smtClean="0"/>
              <a:t> </a:t>
            </a:r>
            <a:br>
              <a:rPr lang="pt-BR" smtClean="0"/>
            </a:br>
            <a:r>
              <a:rPr lang="pt-BR" smtClean="0"/>
              <a:t>     </a:t>
            </a:r>
            <a:r>
              <a:rPr lang="pt-BR" smtClean="0">
                <a:hlinkClick r:id="rId7"/>
              </a:rPr>
              <a:t>Potenciação</a:t>
            </a:r>
            <a:r>
              <a:rPr lang="pt-BR" smtClean="0"/>
              <a:t> </a:t>
            </a:r>
            <a:br>
              <a:rPr lang="pt-BR" smtClean="0"/>
            </a:br>
            <a:r>
              <a:rPr lang="pt-BR" smtClean="0"/>
              <a:t>     </a:t>
            </a:r>
            <a:r>
              <a:rPr lang="pt-BR" smtClean="0">
                <a:hlinkClick r:id="rId8"/>
              </a:rPr>
              <a:t>Radiciação</a:t>
            </a:r>
            <a:r>
              <a:rPr lang="pt-BR" smtClean="0"/>
              <a:t> </a:t>
            </a:r>
            <a:br>
              <a:rPr lang="pt-BR" smtClean="0"/>
            </a:br>
            <a:r>
              <a:rPr lang="pt-BR" smtClean="0"/>
              <a:t>     </a:t>
            </a:r>
            <a:r>
              <a:rPr lang="pt-BR" smtClean="0">
                <a:hlinkClick r:id="rId9"/>
              </a:rPr>
              <a:t>Logaritmos</a:t>
            </a:r>
            <a:r>
              <a:rPr lang="pt-BR" smtClean="0"/>
              <a:t> </a:t>
            </a:r>
            <a:br>
              <a:rPr lang="pt-BR" smtClean="0"/>
            </a:br>
            <a:r>
              <a:rPr lang="pt-BR" smtClean="0"/>
              <a:t>     </a:t>
            </a:r>
            <a:r>
              <a:rPr lang="pt-BR" smtClean="0">
                <a:hlinkClick r:id="rId10"/>
              </a:rPr>
              <a:t>Propriedades dos logaritmos</a:t>
            </a:r>
            <a:r>
              <a:rPr lang="pt-BR" smtClean="0"/>
              <a:t> </a:t>
            </a:r>
            <a:br>
              <a:rPr lang="pt-BR" smtClean="0"/>
            </a:br>
            <a:r>
              <a:rPr lang="pt-BR" smtClean="0"/>
              <a:t>     </a:t>
            </a:r>
            <a:r>
              <a:rPr lang="pt-BR" smtClean="0">
                <a:hlinkClick r:id="rId11"/>
              </a:rPr>
              <a:t>Resumo</a:t>
            </a:r>
            <a:r>
              <a:rPr lang="pt-BR" smtClean="0"/>
              <a:t/>
            </a:r>
            <a:br>
              <a:rPr lang="pt-BR" smtClean="0"/>
            </a:br>
            <a:r>
              <a:rPr lang="pt-BR" b="1" smtClean="0">
                <a:hlinkClick r:id="rId3"/>
              </a:rPr>
              <a:t>2 - Conceitos Básicos e Regime de Capitalização Simples </a:t>
            </a:r>
            <a:endParaRPr lang="pt-BR" smtClean="0"/>
          </a:p>
          <a:p>
            <a:r>
              <a:rPr lang="pt-BR" b="1" smtClean="0">
                <a:hlinkClick r:id="rId3"/>
              </a:rPr>
              <a:t>3 - Regime de Capitalização Composto (RCC) </a:t>
            </a:r>
            <a:endParaRPr lang="pt-BR" smtClean="0"/>
          </a:p>
          <a:p>
            <a:r>
              <a:rPr lang="pt-BR" b="1" smtClean="0">
                <a:hlinkClick r:id="rId3"/>
              </a:rPr>
              <a:t>4 - Capitalização, Descapitalização e Equivalência de Capitais </a:t>
            </a:r>
            <a:endParaRPr lang="pt-BR" smtClean="0"/>
          </a:p>
        </p:txBody>
      </p:sp>
      <p:sp>
        <p:nvSpPr>
          <p:cNvPr id="28365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549625F-4449-4988-851D-48FFF84CCF47}" type="slidenum">
              <a:rPr lang="pt-BR" smtClean="0"/>
              <a:pPr eaLnBrk="1" hangingPunct="1"/>
              <a:t>97</a:t>
            </a:fld>
            <a:endParaRPr lang="pt-BR"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a:t>
            </a:r>
            <a:r>
              <a:rPr lang="pt-BR" smtClean="0"/>
              <a:t>: </a:t>
            </a:r>
            <a:r>
              <a:rPr lang="pt-BR" b="1" smtClean="0"/>
              <a:t>Os Diversos Tipos de Taxas de Juros </a:t>
            </a:r>
            <a:r>
              <a:rPr lang="pt-BR" smtClean="0"/>
              <a:t> </a:t>
            </a:r>
            <a:br>
              <a:rPr lang="pt-BR" smtClean="0"/>
            </a:br>
            <a:r>
              <a:rPr lang="pt-BR" b="1" smtClean="0"/>
              <a:t>Módulos</a:t>
            </a:r>
            <a:r>
              <a:rPr lang="pt-BR" smtClean="0"/>
              <a:t/>
            </a:r>
            <a:br>
              <a:rPr lang="pt-BR" smtClean="0"/>
            </a:br>
            <a:r>
              <a:rPr lang="pt-BR" b="1" smtClean="0">
                <a:hlinkClick r:id="rId3"/>
              </a:rPr>
              <a:t>1</a:t>
            </a:r>
            <a:r>
              <a:rPr lang="pt-BR" smtClean="0">
                <a:hlinkClick r:id="rId3"/>
              </a:rPr>
              <a:t> - Taxa Proporcional e Taxa Equivalente </a:t>
            </a:r>
            <a:endParaRPr lang="pt-BR" smtClean="0"/>
          </a:p>
          <a:p>
            <a:r>
              <a:rPr lang="pt-BR" smtClean="0"/>
              <a:t>     </a:t>
            </a:r>
            <a:r>
              <a:rPr lang="pt-BR" smtClean="0">
                <a:hlinkClick r:id="rId4"/>
              </a:rPr>
              <a:t>Taxa proporcional</a:t>
            </a:r>
            <a:r>
              <a:rPr lang="pt-BR" smtClean="0"/>
              <a:t> </a:t>
            </a:r>
            <a:br>
              <a:rPr lang="pt-BR" smtClean="0"/>
            </a:br>
            <a:r>
              <a:rPr lang="pt-BR" smtClean="0"/>
              <a:t>     </a:t>
            </a:r>
            <a:r>
              <a:rPr lang="pt-BR" smtClean="0">
                <a:hlinkClick r:id="rId5"/>
              </a:rPr>
              <a:t>Taxa equivalente</a:t>
            </a:r>
            <a:r>
              <a:rPr lang="pt-BR" smtClean="0"/>
              <a:t> </a:t>
            </a:r>
            <a:br>
              <a:rPr lang="pt-BR" smtClean="0"/>
            </a:br>
            <a:r>
              <a:rPr lang="pt-BR" smtClean="0"/>
              <a:t>     </a:t>
            </a:r>
            <a:r>
              <a:rPr lang="pt-BR" smtClean="0">
                <a:hlinkClick r:id="rId6"/>
              </a:rPr>
              <a:t>Utilizando o Excel</a:t>
            </a:r>
            <a:r>
              <a:rPr lang="pt-BR" smtClean="0"/>
              <a:t> </a:t>
            </a:r>
            <a:br>
              <a:rPr lang="pt-BR" smtClean="0"/>
            </a:br>
            <a:r>
              <a:rPr lang="pt-BR" smtClean="0"/>
              <a:t>     </a:t>
            </a:r>
            <a:r>
              <a:rPr lang="pt-BR" smtClean="0">
                <a:hlinkClick r:id="rId7"/>
              </a:rPr>
              <a:t>Resumo</a:t>
            </a:r>
            <a:endParaRPr lang="pt-BR" smtClean="0"/>
          </a:p>
          <a:p>
            <a:r>
              <a:rPr lang="pt-BR" b="1" smtClean="0">
                <a:hlinkClick r:id="rId3"/>
              </a:rPr>
              <a:t>2</a:t>
            </a:r>
            <a:r>
              <a:rPr lang="pt-BR" smtClean="0">
                <a:hlinkClick r:id="rId3"/>
              </a:rPr>
              <a:t> - Taxa Nominal, Efetiva, Unificada e Over </a:t>
            </a:r>
            <a:endParaRPr lang="pt-BR" smtClean="0"/>
          </a:p>
          <a:p>
            <a:r>
              <a:rPr lang="pt-BR" b="1" smtClean="0">
                <a:hlinkClick r:id="rId3"/>
              </a:rPr>
              <a:t>3</a:t>
            </a:r>
            <a:r>
              <a:rPr lang="pt-BR" smtClean="0">
                <a:hlinkClick r:id="rId3"/>
              </a:rPr>
              <a:t> - Taxa Real e Taxa Aparente </a:t>
            </a:r>
            <a:endParaRPr lang="pt-BR" smtClean="0"/>
          </a:p>
        </p:txBody>
      </p:sp>
      <p:sp>
        <p:nvSpPr>
          <p:cNvPr id="28467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4FDF16C-ADFF-4F8B-B707-6EFF5BDD9792}" type="slidenum">
              <a:rPr lang="pt-BR" smtClean="0"/>
              <a:pPr eaLnBrk="1" hangingPunct="1"/>
              <a:t>98</a:t>
            </a:fld>
            <a:endParaRPr lang="pt-BR"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
        <p:nvSpPr>
          <p:cNvPr id="28570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E330D15-324D-45A0-A455-693BE6399A94}" type="slidenum">
              <a:rPr lang="pt-BR" smtClean="0"/>
              <a:pPr eaLnBrk="1" hangingPunct="1"/>
              <a:t>99</a:t>
            </a:fld>
            <a:endParaRPr lang="pt-BR"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1</a:t>
            </a:r>
            <a:r>
              <a:rPr lang="pt-BR" smtClean="0"/>
              <a:t>: </a:t>
            </a:r>
            <a:r>
              <a:rPr lang="pt-BR" b="1" smtClean="0"/>
              <a:t>Evolução e Conceito de Inteligência Competitiva</a:t>
            </a:r>
            <a:r>
              <a:rPr lang="pt-BR" smtClean="0"/>
              <a:t/>
            </a:r>
            <a:br>
              <a:rPr lang="pt-BR" smtClean="0"/>
            </a:br>
            <a:r>
              <a:rPr lang="pt-BR" b="1" smtClean="0"/>
              <a:t>Módulos</a:t>
            </a:r>
            <a:br>
              <a:rPr lang="pt-BR" b="1" smtClean="0"/>
            </a:br>
            <a:r>
              <a:rPr lang="pt-BR" b="1" smtClean="0">
                <a:hlinkClick r:id="rId3"/>
              </a:rPr>
              <a:t>1 - Evolução Histórica e Conceitual da Inteligência Competitiva </a:t>
            </a:r>
            <a:endParaRPr lang="pt-BR" smtClean="0"/>
          </a:p>
          <a:p>
            <a:r>
              <a:rPr lang="pt-BR" smtClean="0"/>
              <a:t>     </a:t>
            </a:r>
            <a:r>
              <a:rPr lang="pt-BR" smtClean="0">
                <a:hlinkClick r:id="rId4"/>
              </a:rPr>
              <a:t>Histórico</a:t>
            </a:r>
            <a:r>
              <a:rPr lang="pt-BR" smtClean="0"/>
              <a:t> </a:t>
            </a:r>
            <a:br>
              <a:rPr lang="pt-BR" smtClean="0"/>
            </a:br>
            <a:r>
              <a:rPr lang="pt-BR" smtClean="0"/>
              <a:t>     </a:t>
            </a:r>
            <a:r>
              <a:rPr lang="pt-BR" smtClean="0">
                <a:hlinkClick r:id="rId5"/>
              </a:rPr>
              <a:t>Conceitos de Inteligência Competitiva</a:t>
            </a:r>
            <a:r>
              <a:rPr lang="pt-BR" smtClean="0"/>
              <a:t> </a:t>
            </a:r>
            <a:br>
              <a:rPr lang="pt-BR" smtClean="0"/>
            </a:br>
            <a:r>
              <a:rPr lang="pt-BR" smtClean="0"/>
              <a:t>     </a:t>
            </a:r>
            <a:r>
              <a:rPr lang="pt-BR" smtClean="0">
                <a:hlinkClick r:id="rId6"/>
              </a:rPr>
              <a:t>Objetivos da Inteligência Competitiva</a:t>
            </a:r>
            <a:r>
              <a:rPr lang="pt-BR" smtClean="0"/>
              <a:t> </a:t>
            </a:r>
            <a:br>
              <a:rPr lang="pt-BR" smtClean="0"/>
            </a:br>
            <a:r>
              <a:rPr lang="pt-BR" smtClean="0"/>
              <a:t>     </a:t>
            </a:r>
            <a:r>
              <a:rPr lang="pt-BR" smtClean="0">
                <a:hlinkClick r:id="rId7"/>
              </a:rPr>
              <a:t>As funções da Inteligência Competitiva</a:t>
            </a:r>
            <a:r>
              <a:rPr lang="pt-BR" smtClean="0"/>
              <a:t> </a:t>
            </a:r>
            <a:br>
              <a:rPr lang="pt-BR" smtClean="0"/>
            </a:br>
            <a:r>
              <a:rPr lang="pt-BR" smtClean="0"/>
              <a:t>     </a:t>
            </a:r>
            <a:r>
              <a:rPr lang="pt-BR" smtClean="0">
                <a:hlinkClick r:id="rId8"/>
              </a:rPr>
              <a:t>Resumo</a:t>
            </a:r>
            <a:r>
              <a:rPr lang="pt-BR" smtClean="0"/>
              <a:t> </a:t>
            </a:r>
            <a:br>
              <a:rPr lang="pt-BR" smtClean="0"/>
            </a:br>
            <a:r>
              <a:rPr lang="pt-BR" b="1" smtClean="0">
                <a:hlinkClick r:id="rId3"/>
              </a:rPr>
              <a:t>2 - Relações e consequências da inteligência competitiva </a:t>
            </a:r>
            <a:endParaRPr lang="pt-BR" smtClean="0"/>
          </a:p>
        </p:txBody>
      </p:sp>
      <p:sp>
        <p:nvSpPr>
          <p:cNvPr id="28672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64B6347-7DBA-4C91-B0BB-D3C2C57A7418}" type="slidenum">
              <a:rPr lang="pt-BR" smtClean="0"/>
              <a:pPr eaLnBrk="1" hangingPunct="1"/>
              <a:t>100</a:t>
            </a:fld>
            <a:endParaRPr lang="pt-BR"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b="1" smtClean="0"/>
              <a:t>Unidade 2</a:t>
            </a:r>
            <a:r>
              <a:rPr lang="pt-BR" smtClean="0"/>
              <a:t>: Processo da Inteligência Competitiva</a:t>
            </a:r>
            <a:br>
              <a:rPr lang="pt-BR" smtClean="0"/>
            </a:br>
            <a:r>
              <a:rPr lang="pt-BR" b="1" smtClean="0"/>
              <a:t>Módulos</a:t>
            </a:r>
            <a:endParaRPr lang="pt-BR" smtClean="0"/>
          </a:p>
          <a:p>
            <a:r>
              <a:rPr lang="pt-BR" smtClean="0">
                <a:hlinkClick r:id="rId3"/>
              </a:rPr>
              <a:t>1 - Passos para Formação de Inteligência Competitiva </a:t>
            </a:r>
            <a:endParaRPr lang="pt-BR" smtClean="0"/>
          </a:p>
          <a:p>
            <a:r>
              <a:rPr lang="pt-BR" smtClean="0"/>
              <a:t>     </a:t>
            </a:r>
            <a:r>
              <a:rPr lang="pt-BR" smtClean="0">
                <a:hlinkClick r:id="rId4"/>
              </a:rPr>
              <a:t>Processos de formação da Inteligência Competitiva</a:t>
            </a:r>
            <a:r>
              <a:rPr lang="pt-BR" smtClean="0"/>
              <a:t> </a:t>
            </a:r>
            <a:br>
              <a:rPr lang="pt-BR" smtClean="0"/>
            </a:br>
            <a:r>
              <a:rPr lang="pt-BR" smtClean="0"/>
              <a:t>     </a:t>
            </a:r>
            <a:r>
              <a:rPr lang="pt-BR" smtClean="0">
                <a:hlinkClick r:id="rId5"/>
              </a:rPr>
              <a:t>Processo de Inteligência Competitiva Organizacional</a:t>
            </a:r>
            <a:r>
              <a:rPr lang="pt-BR" smtClean="0"/>
              <a:t> </a:t>
            </a:r>
            <a:br>
              <a:rPr lang="pt-BR" smtClean="0"/>
            </a:br>
            <a:r>
              <a:rPr lang="pt-BR" smtClean="0"/>
              <a:t>     </a:t>
            </a:r>
            <a:r>
              <a:rPr lang="pt-BR" smtClean="0">
                <a:hlinkClick r:id="rId6"/>
              </a:rPr>
              <a:t>Inteligência Competitiva de Mercado</a:t>
            </a:r>
            <a:r>
              <a:rPr lang="pt-BR" smtClean="0"/>
              <a:t> </a:t>
            </a:r>
            <a:br>
              <a:rPr lang="pt-BR" smtClean="0"/>
            </a:br>
            <a:r>
              <a:rPr lang="pt-BR" smtClean="0"/>
              <a:t>     </a:t>
            </a:r>
            <a:r>
              <a:rPr lang="pt-BR" smtClean="0">
                <a:hlinkClick r:id="rId7"/>
              </a:rPr>
              <a:t>A IC através do Data Mining</a:t>
            </a:r>
            <a:r>
              <a:rPr lang="pt-BR" smtClean="0"/>
              <a:t> </a:t>
            </a:r>
            <a:br>
              <a:rPr lang="pt-BR" smtClean="0"/>
            </a:br>
            <a:r>
              <a:rPr lang="pt-BR" smtClean="0"/>
              <a:t>     </a:t>
            </a:r>
            <a:r>
              <a:rPr lang="pt-BR" smtClean="0">
                <a:hlinkClick r:id="rId8"/>
              </a:rPr>
              <a:t>Os Passos do Data Mining</a:t>
            </a:r>
            <a:r>
              <a:rPr lang="pt-BR" smtClean="0"/>
              <a:t> </a:t>
            </a:r>
            <a:br>
              <a:rPr lang="pt-BR" smtClean="0"/>
            </a:br>
            <a:r>
              <a:rPr lang="pt-BR" smtClean="0"/>
              <a:t>     </a:t>
            </a:r>
            <a:r>
              <a:rPr lang="pt-BR" smtClean="0">
                <a:hlinkClick r:id="rId9"/>
              </a:rPr>
              <a:t>Resumo</a:t>
            </a:r>
            <a:r>
              <a:rPr lang="pt-BR" smtClean="0"/>
              <a:t> </a:t>
            </a:r>
          </a:p>
          <a:p>
            <a:r>
              <a:rPr lang="pt-BR" smtClean="0">
                <a:hlinkClick r:id="rId3"/>
              </a:rPr>
              <a:t>2 - Cenários prospectivos da Inteligência Competitiva </a:t>
            </a:r>
            <a:endParaRPr lang="pt-BR" smtClean="0"/>
          </a:p>
        </p:txBody>
      </p:sp>
      <p:sp>
        <p:nvSpPr>
          <p:cNvPr id="28774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D68B8E0-BB35-4886-994A-4144B6A19F88}" type="slidenum">
              <a:rPr lang="pt-BR" smtClean="0"/>
              <a:pPr eaLnBrk="1" hangingPunct="1"/>
              <a:t>101</a:t>
            </a:fld>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extLst>
      <p:ext uri="{BB962C8B-B14F-4D97-AF65-F5344CB8AC3E}">
        <p14:creationId xmlns:p14="http://schemas.microsoft.com/office/powerpoint/2010/main" val="4196974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01777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64294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extLst>
      <p:ext uri="{BB962C8B-B14F-4D97-AF65-F5344CB8AC3E}">
        <p14:creationId xmlns:p14="http://schemas.microsoft.com/office/powerpoint/2010/main" val="1430725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381560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2242585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867743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092562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655260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34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214731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4072823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291450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202106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614224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94992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416483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89686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431087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69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247585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61906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undo_mestr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9538" y="-82550"/>
            <a:ext cx="9363076" cy="702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fundoapres_frente00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44463" y="-109538"/>
            <a:ext cx="9324976" cy="699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slide" Target="slide113.xm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slide" Target="slide111.xml"/><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slide" Target="slide117.xml"/><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slide" Target="slide125.xml"/><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slide" Target="slide123.xml"/><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slide" Target="slide126.xml"/><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slide" Target="slide131.xml"/><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slide" Target="slide129.xml"/><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slide" Target="slide134.xml"/><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slide" Target="slide135.xml"/><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slide" Target="slide140.xml"/><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slide" Target="slide138.xml"/><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slide" Target="slide143.xml"/><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slide" Target="slide141.xml"/><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slide" Target="slide144.xml"/><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slide" Target="slide149.xml"/><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slide" Target="slide147.xml"/><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slide" Target="slide152.xml"/><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slide" Target="slide150.xml"/><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slide" Target="slide155.xml"/><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slide" Target="slide153.xml"/><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slide" Target="slide158.xml"/><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slide" Target="slide156.xml"/><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slide" Target="slide161.xml"/><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slide" Target="slide159.xml"/><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slide" Target="slide164.xml"/><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slide" Target="slide162.xml"/><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slide" Target="slide167.xml"/><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slide" Target="slide165.xml"/><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slide" Target="slide170.xml"/><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9.xml"/></Relationships>
</file>

<file path=ppt/slides/_rels/slide170.xml.rels><?xml version="1.0" encoding="UTF-8" standalone="yes"?>
<Relationships xmlns="http://schemas.openxmlformats.org/package/2006/relationships"><Relationship Id="rId3" Type="http://schemas.openxmlformats.org/officeDocument/2006/relationships/slide" Target="slide168.xml"/><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slide" Target="slide171.xml"/><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slide" Target="slide175.xml"/><Relationship Id="rId2" Type="http://schemas.openxmlformats.org/officeDocument/2006/relationships/notesSlide" Target="../notesSlides/notesSlide172.xml"/><Relationship Id="rId1" Type="http://schemas.openxmlformats.org/officeDocument/2006/relationships/slideLayout" Target="../slideLayouts/slideLayout2.xml"/><Relationship Id="rId6" Type="http://schemas.openxmlformats.org/officeDocument/2006/relationships/slide" Target="slide178.xml"/><Relationship Id="rId5" Type="http://schemas.openxmlformats.org/officeDocument/2006/relationships/slide" Target="slide177.xml"/><Relationship Id="rId4" Type="http://schemas.openxmlformats.org/officeDocument/2006/relationships/slide" Target="slide176.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slide" Target="slide180.xml"/><Relationship Id="rId2" Type="http://schemas.openxmlformats.org/officeDocument/2006/relationships/notesSlide" Target="../notesSlides/notesSlide177.xml"/><Relationship Id="rId1" Type="http://schemas.openxmlformats.org/officeDocument/2006/relationships/slideLayout" Target="../slideLayouts/slideLayout2.xml"/><Relationship Id="rId6" Type="http://schemas.openxmlformats.org/officeDocument/2006/relationships/slide" Target="slide183.xml"/><Relationship Id="rId5" Type="http://schemas.openxmlformats.org/officeDocument/2006/relationships/slide" Target="slide182.xml"/><Relationship Id="rId4" Type="http://schemas.openxmlformats.org/officeDocument/2006/relationships/slide" Target="slide181.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56.xml"/><Relationship Id="rId18" Type="http://schemas.openxmlformats.org/officeDocument/2006/relationships/slide" Target="slide79.xml"/><Relationship Id="rId26" Type="http://schemas.openxmlformats.org/officeDocument/2006/relationships/slide" Target="slide108.xml"/><Relationship Id="rId3" Type="http://schemas.openxmlformats.org/officeDocument/2006/relationships/slide" Target="slide12.xml"/><Relationship Id="rId21" Type="http://schemas.openxmlformats.org/officeDocument/2006/relationships/slide" Target="slide93.xml"/><Relationship Id="rId7" Type="http://schemas.openxmlformats.org/officeDocument/2006/relationships/slide" Target="slide22.xml"/><Relationship Id="rId12" Type="http://schemas.openxmlformats.org/officeDocument/2006/relationships/slide" Target="slide51.xml"/><Relationship Id="rId17" Type="http://schemas.openxmlformats.org/officeDocument/2006/relationships/slide" Target="slide74.xml"/><Relationship Id="rId25" Type="http://schemas.openxmlformats.org/officeDocument/2006/relationships/slide" Target="slide105.xml"/><Relationship Id="rId2" Type="http://schemas.openxmlformats.org/officeDocument/2006/relationships/notesSlide" Target="../notesSlides/notesSlide1.xml"/><Relationship Id="rId16" Type="http://schemas.openxmlformats.org/officeDocument/2006/relationships/slide" Target="slide70.xml"/><Relationship Id="rId20" Type="http://schemas.openxmlformats.org/officeDocument/2006/relationships/slide" Target="slide88.xml"/><Relationship Id="rId1" Type="http://schemas.openxmlformats.org/officeDocument/2006/relationships/slideLayout" Target="../slideLayouts/slideLayout7.xml"/><Relationship Id="rId6" Type="http://schemas.openxmlformats.org/officeDocument/2006/relationships/slide" Target="slide17.xml"/><Relationship Id="rId11" Type="http://schemas.openxmlformats.org/officeDocument/2006/relationships/slide" Target="slide33.xml"/><Relationship Id="rId24" Type="http://schemas.openxmlformats.org/officeDocument/2006/relationships/slide" Target="slide102.xml"/><Relationship Id="rId5" Type="http://schemas.openxmlformats.org/officeDocument/2006/relationships/slide" Target="slide8.xml"/><Relationship Id="rId15" Type="http://schemas.openxmlformats.org/officeDocument/2006/relationships/slide" Target="slide65.xml"/><Relationship Id="rId23" Type="http://schemas.openxmlformats.org/officeDocument/2006/relationships/slide" Target="slide99.xml"/><Relationship Id="rId10" Type="http://schemas.openxmlformats.org/officeDocument/2006/relationships/slide" Target="slide39.xml"/><Relationship Id="rId19" Type="http://schemas.openxmlformats.org/officeDocument/2006/relationships/slide" Target="slide83.xml"/><Relationship Id="rId4" Type="http://schemas.openxmlformats.org/officeDocument/2006/relationships/slide" Target="slide4.xml"/><Relationship Id="rId9" Type="http://schemas.openxmlformats.org/officeDocument/2006/relationships/slide" Target="slide44.xml"/><Relationship Id="rId14" Type="http://schemas.openxmlformats.org/officeDocument/2006/relationships/slide" Target="slide60.xml"/><Relationship Id="rId22" Type="http://schemas.openxmlformats.org/officeDocument/2006/relationships/slide" Target="slide96.xml"/></Relationships>
</file>

<file path=ppt/slides/_rels/slide2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28.xml"/><Relationship Id="rId7" Type="http://schemas.openxmlformats.org/officeDocument/2006/relationships/slide" Target="slide3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30.xml"/><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26.xml"/><Relationship Id="rId13" Type="http://schemas.openxmlformats.org/officeDocument/2006/relationships/slide" Target="slide141.xml"/><Relationship Id="rId18" Type="http://schemas.openxmlformats.org/officeDocument/2006/relationships/slide" Target="slide156.xml"/><Relationship Id="rId3" Type="http://schemas.openxmlformats.org/officeDocument/2006/relationships/slide" Target="slide117.xml"/><Relationship Id="rId21" Type="http://schemas.openxmlformats.org/officeDocument/2006/relationships/slide" Target="slide165.xml"/><Relationship Id="rId7" Type="http://schemas.openxmlformats.org/officeDocument/2006/relationships/slide" Target="slide123.xml"/><Relationship Id="rId12" Type="http://schemas.openxmlformats.org/officeDocument/2006/relationships/slide" Target="slide138.xml"/><Relationship Id="rId17" Type="http://schemas.openxmlformats.org/officeDocument/2006/relationships/slide" Target="slide153.xml"/><Relationship Id="rId2" Type="http://schemas.openxmlformats.org/officeDocument/2006/relationships/notesSlide" Target="../notesSlides/notesSlide2.xml"/><Relationship Id="rId16" Type="http://schemas.openxmlformats.org/officeDocument/2006/relationships/slide" Target="slide150.xml"/><Relationship Id="rId20" Type="http://schemas.openxmlformats.org/officeDocument/2006/relationships/slide" Target="slide162.xml"/><Relationship Id="rId1" Type="http://schemas.openxmlformats.org/officeDocument/2006/relationships/slideLayout" Target="../slideLayouts/slideLayout7.xml"/><Relationship Id="rId6" Type="http://schemas.openxmlformats.org/officeDocument/2006/relationships/slide" Target="slide120.xml"/><Relationship Id="rId11" Type="http://schemas.openxmlformats.org/officeDocument/2006/relationships/slide" Target="slide129.xml"/><Relationship Id="rId24" Type="http://schemas.openxmlformats.org/officeDocument/2006/relationships/slide" Target="slide174.xml"/><Relationship Id="rId5" Type="http://schemas.openxmlformats.org/officeDocument/2006/relationships/slide" Target="slide114.xml"/><Relationship Id="rId15" Type="http://schemas.openxmlformats.org/officeDocument/2006/relationships/slide" Target="slide147.xml"/><Relationship Id="rId23" Type="http://schemas.openxmlformats.org/officeDocument/2006/relationships/slide" Target="slide171.xml"/><Relationship Id="rId10" Type="http://schemas.openxmlformats.org/officeDocument/2006/relationships/slide" Target="slide132.xml"/><Relationship Id="rId19" Type="http://schemas.openxmlformats.org/officeDocument/2006/relationships/slide" Target="slide159.xml"/><Relationship Id="rId4" Type="http://schemas.openxmlformats.org/officeDocument/2006/relationships/slide" Target="slide111.xml"/><Relationship Id="rId9" Type="http://schemas.openxmlformats.org/officeDocument/2006/relationships/slide" Target="slide135.xml"/><Relationship Id="rId14" Type="http://schemas.openxmlformats.org/officeDocument/2006/relationships/slide" Target="slide144.xml"/><Relationship Id="rId22" Type="http://schemas.openxmlformats.org/officeDocument/2006/relationships/slide" Target="slide168.xml"/></Relationships>
</file>

<file path=ppt/slides/_rels/slide3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4.xml"/><Relationship Id="rId7" Type="http://schemas.openxmlformats.org/officeDocument/2006/relationships/slide" Target="slide3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s>
</file>

<file path=ppt/slides/_rels/slide3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7" Type="http://schemas.openxmlformats.org/officeDocument/2006/relationships/slide" Target="slide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slide" Target="slide42.xml"/><Relationship Id="rId4" Type="http://schemas.openxmlformats.org/officeDocument/2006/relationships/slide" Target="slide41.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7.xml"/></Relationships>
</file>

<file path=ppt/slides/_rels/slide4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45.xml"/><Relationship Id="rId7" Type="http://schemas.openxmlformats.org/officeDocument/2006/relationships/slide" Target="slide49.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47.xml"/><Relationship Id="rId4" Type="http://schemas.openxmlformats.org/officeDocument/2006/relationships/slide" Target="slide46.xml"/><Relationship Id="rId9"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 Target="slide52.xml"/><Relationship Id="rId7" Type="http://schemas.openxmlformats.org/officeDocument/2006/relationships/slide" Target="slide2.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slide" Target="slide55.xml"/><Relationship Id="rId5" Type="http://schemas.openxmlformats.org/officeDocument/2006/relationships/slide" Target="slide54.xml"/><Relationship Id="rId4" Type="http://schemas.openxmlformats.org/officeDocument/2006/relationships/slide" Target="slide53.xml"/></Relationships>
</file>

<file path=ppt/slides/_rels/slide52.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59.xml"/><Relationship Id="rId4" Type="http://schemas.openxmlformats.org/officeDocument/2006/relationships/slide" Target="slide58.xml"/></Relationships>
</file>

<file path=ppt/slides/_rels/slide57.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61.xml"/><Relationship Id="rId7" Type="http://schemas.openxmlformats.org/officeDocument/2006/relationships/slide" Target="slide2.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slide" Target="slide64.xml"/><Relationship Id="rId5" Type="http://schemas.openxmlformats.org/officeDocument/2006/relationships/slide" Target="slide63.xml"/><Relationship Id="rId4" Type="http://schemas.openxmlformats.org/officeDocument/2006/relationships/slide" Target="slide62.xml"/></Relationships>
</file>

<file path=ppt/slides/_rels/slide61.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66.xml"/><Relationship Id="rId7" Type="http://schemas.openxmlformats.org/officeDocument/2006/relationships/slide" Target="slide2.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slide" Target="slide69.xml"/><Relationship Id="rId5" Type="http://schemas.openxmlformats.org/officeDocument/2006/relationships/slide" Target="slide68.xml"/><Relationship Id="rId4" Type="http://schemas.openxmlformats.org/officeDocument/2006/relationships/slide" Target="slide67.xml"/></Relationships>
</file>

<file path=ppt/slides/_rels/slide66.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73.xml"/><Relationship Id="rId4" Type="http://schemas.openxmlformats.org/officeDocument/2006/relationships/slide" Target="slide72.xml"/></Relationships>
</file>

<file path=ppt/slides/_rels/slide71.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75.xml"/><Relationship Id="rId7" Type="http://schemas.openxmlformats.org/officeDocument/2006/relationships/slide" Target="slide2.xm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slide" Target="slide78.xml"/><Relationship Id="rId5" Type="http://schemas.openxmlformats.org/officeDocument/2006/relationships/slide" Target="slide77.xml"/><Relationship Id="rId4" Type="http://schemas.openxmlformats.org/officeDocument/2006/relationships/slide" Target="slide76.xml"/></Relationships>
</file>

<file path=ppt/slides/_rels/slide75.xml.rels><?xml version="1.0" encoding="UTF-8" standalone="yes"?>
<Relationships xmlns="http://schemas.openxmlformats.org/package/2006/relationships"><Relationship Id="rId3" Type="http://schemas.openxmlformats.org/officeDocument/2006/relationships/hyperlink" Target="http://www.aiec.br/plataforma/nav3_modulo.asp?turmanum=&amp;discod=101116&amp;UNID_INT_COD=65&amp;centro=&amp;curriculo=1&amp;discod1=101116##"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slide" Target="slide74.xml"/></Relationships>
</file>

<file path=ppt/slides/_rels/slide76.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slide" Target="slide82.xml"/><Relationship Id="rId4" Type="http://schemas.openxmlformats.org/officeDocument/2006/relationships/slide" Target="slide81.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1.xml"/><Relationship Id="rId4" Type="http://schemas.openxmlformats.org/officeDocument/2006/relationships/slide" Target="slide10.xml"/></Relationships>
</file>

<file path=ppt/slides/_rels/slide80.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 Target="slide84.xml"/><Relationship Id="rId7" Type="http://schemas.openxmlformats.org/officeDocument/2006/relationships/slide" Target="slide2.xm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slide" Target="slide87.xml"/><Relationship Id="rId5" Type="http://schemas.openxmlformats.org/officeDocument/2006/relationships/slide" Target="slide86.xml"/><Relationship Id="rId4" Type="http://schemas.openxmlformats.org/officeDocument/2006/relationships/slide" Target="slide85.xml"/></Relationships>
</file>

<file path=ppt/slides/_rels/slide84.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slide" Target="slide89.xml"/><Relationship Id="rId7" Type="http://schemas.openxmlformats.org/officeDocument/2006/relationships/slide" Target="slide2.xm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slide" Target="slide92.xml"/><Relationship Id="rId5" Type="http://schemas.openxmlformats.org/officeDocument/2006/relationships/slide" Target="slide91.xml"/><Relationship Id="rId4" Type="http://schemas.openxmlformats.org/officeDocument/2006/relationships/slide" Target="slide90.xml"/></Relationships>
</file>

<file path=ppt/slides/_rels/slide89.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4.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 Box 19"/>
          <p:cNvSpPr txBox="1">
            <a:spLocks noChangeArrowheads="1"/>
          </p:cNvSpPr>
          <p:nvPr/>
        </p:nvSpPr>
        <p:spPr bwMode="auto">
          <a:xfrm>
            <a:off x="3348038" y="4822825"/>
            <a:ext cx="57594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pt-BR" sz="4400">
                <a:solidFill>
                  <a:schemeClr val="bg1"/>
                </a:solidFill>
                <a:latin typeface="Tahoma" pitchFamily="34" charset="0"/>
              </a:rPr>
              <a:t>Estrutura do curso de Administração</a:t>
            </a:r>
            <a:endParaRPr lang="pt-BR" sz="4400">
              <a:latin typeface="Tahoma"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ixaDeTexto 5"/>
          <p:cNvSpPr txBox="1">
            <a:spLocks noChangeArrowheads="1"/>
          </p:cNvSpPr>
          <p:nvPr/>
        </p:nvSpPr>
        <p:spPr bwMode="auto">
          <a:xfrm>
            <a:off x="857250" y="1214438"/>
            <a:ext cx="700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Formas de Expressão Escrita </a:t>
            </a:r>
          </a:p>
        </p:txBody>
      </p:sp>
      <p:sp>
        <p:nvSpPr>
          <p:cNvPr id="12291" name="CaixaDeTexto 9"/>
          <p:cNvSpPr txBox="1">
            <a:spLocks noChangeArrowheads="1"/>
          </p:cNvSpPr>
          <p:nvPr/>
        </p:nvSpPr>
        <p:spPr bwMode="auto">
          <a:xfrm>
            <a:off x="928688" y="1789113"/>
            <a:ext cx="5643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Estrutura da redação e da resenha crítica</a:t>
            </a:r>
          </a:p>
        </p:txBody>
      </p:sp>
      <p:sp>
        <p:nvSpPr>
          <p:cNvPr id="12292" name="CaixaDeTexto 10"/>
          <p:cNvSpPr txBox="1">
            <a:spLocks noChangeArrowheads="1"/>
          </p:cNvSpPr>
          <p:nvPr/>
        </p:nvSpPr>
        <p:spPr bwMode="auto">
          <a:xfrm>
            <a:off x="1357313" y="2435225"/>
            <a:ext cx="3714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u="sng">
                <a:solidFill>
                  <a:srgbClr val="003399"/>
                </a:solidFill>
              </a:rPr>
              <a:t>A redação</a:t>
            </a:r>
            <a:br>
              <a:rPr lang="pt-BR" b="0" u="sng">
                <a:solidFill>
                  <a:srgbClr val="003399"/>
                </a:solidFill>
              </a:rPr>
            </a:br>
            <a:r>
              <a:rPr lang="pt-BR" b="0" u="sng">
                <a:solidFill>
                  <a:srgbClr val="003399"/>
                </a:solidFill>
              </a:rPr>
              <a:t>A resenha crítica</a:t>
            </a:r>
            <a:br>
              <a:rPr lang="pt-BR" b="0" u="sng">
                <a:solidFill>
                  <a:srgbClr val="003399"/>
                </a:solidFill>
              </a:rPr>
            </a:br>
            <a:r>
              <a:rPr lang="pt-BR" b="0" u="sng">
                <a:solidFill>
                  <a:srgbClr val="003399"/>
                </a:solidFill>
              </a:rPr>
              <a:t>Resumo</a:t>
            </a:r>
          </a:p>
        </p:txBody>
      </p:sp>
      <p:sp>
        <p:nvSpPr>
          <p:cNvPr id="12" name="Retângulo 11"/>
          <p:cNvSpPr>
            <a:spLocks noChangeArrowheads="1"/>
          </p:cNvSpPr>
          <p:nvPr/>
        </p:nvSpPr>
        <p:spPr bwMode="auto">
          <a:xfrm>
            <a:off x="928688" y="2389188"/>
            <a:ext cx="5357812"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A descrição, a narração e a dissertação </a:t>
            </a:r>
          </a:p>
          <a:p>
            <a:r>
              <a:rPr lang="pt-BR"/>
              <a:t>3 - O relatório </a:t>
            </a:r>
          </a:p>
          <a:p>
            <a:r>
              <a:rPr lang="pt-BR"/>
              <a:t>4 - Leitura e interpretação de textos </a:t>
            </a:r>
          </a:p>
          <a:p>
            <a:r>
              <a:rPr lang="pt-BR"/>
              <a:t>5 - Comunicação verbal </a:t>
            </a:r>
          </a:p>
          <a:p>
            <a:r>
              <a:rPr lang="pt-BR"/>
              <a:t>6 - Apresentações interpessoais </a:t>
            </a:r>
          </a:p>
        </p:txBody>
      </p:sp>
      <p:sp>
        <p:nvSpPr>
          <p:cNvPr id="12294" name="Rectangle 8"/>
          <p:cNvSpPr>
            <a:spLocks noChangeArrowheads="1"/>
          </p:cNvSpPr>
          <p:nvPr/>
        </p:nvSpPr>
        <p:spPr bwMode="auto">
          <a:xfrm>
            <a:off x="5846763" y="142875"/>
            <a:ext cx="308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Comunicação Empresarial</a:t>
            </a:r>
            <a:endParaRPr lang="pt-BR">
              <a:solidFill>
                <a:srgbClr val="FFC000"/>
              </a:solidFill>
              <a:latin typeface="Tahoma" pitchFamily="34" charset="0"/>
            </a:endParaRPr>
          </a:p>
        </p:txBody>
      </p:sp>
      <p:sp>
        <p:nvSpPr>
          <p:cNvPr id="12295" name="CaixaDeTexto 14">
            <a:hlinkClick r:id="rId3" action="ppaction://hlinksldjump"/>
          </p:cNvPr>
          <p:cNvSpPr txBox="1">
            <a:spLocks noChangeArrowheads="1"/>
          </p:cNvSpPr>
          <p:nvPr/>
        </p:nvSpPr>
        <p:spPr bwMode="auto">
          <a:xfrm>
            <a:off x="6751638" y="876300"/>
            <a:ext cx="2214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44444E-6 -1.32948E-6 L -4.44444E-6 0.13827 " pathEditMode="relative" rAng="0" ptsTypes="AA">
                                      <p:cBhvr>
                                        <p:cTn id="6" dur="2000" fill="hold"/>
                                        <p:tgtEl>
                                          <p:spTgt spid="12"/>
                                        </p:tgtEl>
                                        <p:attrNameLst>
                                          <p:attrName>ppt_x</p:attrName>
                                          <p:attrName>ppt_y</p:attrName>
                                        </p:attrNameLst>
                                      </p:cBhvr>
                                      <p:rCtr x="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Evolução e Conceito de Inteligência Competitiva</a:t>
            </a:r>
          </a:p>
        </p:txBody>
      </p:sp>
      <p:sp>
        <p:nvSpPr>
          <p:cNvPr id="104451"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Evolução Histórica e Conceitual da Inteligência Competitiva </a:t>
            </a:r>
          </a:p>
        </p:txBody>
      </p:sp>
      <p:sp>
        <p:nvSpPr>
          <p:cNvPr id="104452" name="CaixaDeTexto 10"/>
          <p:cNvSpPr txBox="1">
            <a:spLocks noChangeArrowheads="1"/>
          </p:cNvSpPr>
          <p:nvPr/>
        </p:nvSpPr>
        <p:spPr bwMode="auto">
          <a:xfrm>
            <a:off x="1000125" y="2357438"/>
            <a:ext cx="71437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Histórico </a:t>
            </a:r>
            <a:br>
              <a:rPr lang="pt-BR" b="0">
                <a:solidFill>
                  <a:srgbClr val="003399"/>
                </a:solidFill>
              </a:rPr>
            </a:br>
            <a:r>
              <a:rPr lang="pt-BR" b="0">
                <a:solidFill>
                  <a:srgbClr val="003399"/>
                </a:solidFill>
              </a:rPr>
              <a:t>     Conceitos de Inteligência Competitiva </a:t>
            </a:r>
            <a:br>
              <a:rPr lang="pt-BR" b="0">
                <a:solidFill>
                  <a:srgbClr val="003399"/>
                </a:solidFill>
              </a:rPr>
            </a:br>
            <a:r>
              <a:rPr lang="pt-BR" b="0">
                <a:solidFill>
                  <a:srgbClr val="003399"/>
                </a:solidFill>
              </a:rPr>
              <a:t>     Objetivos da Inteligência Competitiva </a:t>
            </a:r>
            <a:br>
              <a:rPr lang="pt-BR" b="0">
                <a:solidFill>
                  <a:srgbClr val="003399"/>
                </a:solidFill>
              </a:rPr>
            </a:br>
            <a:r>
              <a:rPr lang="pt-BR" b="0">
                <a:solidFill>
                  <a:srgbClr val="003399"/>
                </a:solidFill>
              </a:rPr>
              <a:t>     As funções da Inteligência Competitiva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79663"/>
            <a:ext cx="7358062"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Relações e consequências da inteligência competitiva</a:t>
            </a:r>
          </a:p>
          <a:p>
            <a:endParaRPr lang="pt-BR"/>
          </a:p>
          <a:p>
            <a:r>
              <a:rPr lang="pt-BR"/>
              <a:t> </a:t>
            </a:r>
          </a:p>
          <a:p>
            <a:endParaRPr lang="pt-BR"/>
          </a:p>
          <a:p>
            <a:r>
              <a:rPr lang="pt-BR"/>
              <a:t> </a:t>
            </a:r>
          </a:p>
        </p:txBody>
      </p:sp>
      <p:sp>
        <p:nvSpPr>
          <p:cNvPr id="104454" name="Rectangle 8"/>
          <p:cNvSpPr>
            <a:spLocks noChangeArrowheads="1"/>
          </p:cNvSpPr>
          <p:nvPr/>
        </p:nvSpPr>
        <p:spPr bwMode="auto">
          <a:xfrm>
            <a:off x="6251575" y="142875"/>
            <a:ext cx="284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Inteligência Competitiva</a:t>
            </a:r>
            <a:endParaRPr lang="pt-BR">
              <a:solidFill>
                <a:srgbClr val="FFC000"/>
              </a:solidFill>
              <a:latin typeface="Tahoma" pitchFamily="34" charset="0"/>
            </a:endParaRPr>
          </a:p>
        </p:txBody>
      </p:sp>
      <p:sp>
        <p:nvSpPr>
          <p:cNvPr id="104455"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55556E-7 -4.04624E-6 L 5.55556E-7 0.22359 " pathEditMode="relative" rAng="0" ptsTypes="AA">
                                      <p:cBhvr>
                                        <p:cTn id="6" dur="2000" fill="hold"/>
                                        <p:tgtEl>
                                          <p:spTgt spid="12"/>
                                        </p:tgtEl>
                                        <p:attrNameLst>
                                          <p:attrName>ppt_x</p:attrName>
                                          <p:attrName>ppt_y</p:attrName>
                                        </p:attrNameLst>
                                      </p:cBhvr>
                                      <p:rCtr x="0" y="1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Processo da Inteligência Competitiva</a:t>
            </a:r>
          </a:p>
        </p:txBody>
      </p:sp>
      <p:sp>
        <p:nvSpPr>
          <p:cNvPr id="105475"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Passos para Formação de Inteligência Competitiva </a:t>
            </a:r>
          </a:p>
        </p:txBody>
      </p:sp>
      <p:sp>
        <p:nvSpPr>
          <p:cNvPr id="105476" name="CaixaDeTexto 10"/>
          <p:cNvSpPr txBox="1">
            <a:spLocks noChangeArrowheads="1"/>
          </p:cNvSpPr>
          <p:nvPr/>
        </p:nvSpPr>
        <p:spPr bwMode="auto">
          <a:xfrm>
            <a:off x="928688" y="2357438"/>
            <a:ext cx="71437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Processos de formação da Inteligência Competitiva </a:t>
            </a:r>
            <a:br>
              <a:rPr lang="pt-BR" b="0">
                <a:solidFill>
                  <a:srgbClr val="003399"/>
                </a:solidFill>
              </a:rPr>
            </a:br>
            <a:r>
              <a:rPr lang="pt-BR" b="0">
                <a:solidFill>
                  <a:srgbClr val="003399"/>
                </a:solidFill>
              </a:rPr>
              <a:t>     Processo de Inteligência Competitiva Organizacional </a:t>
            </a:r>
            <a:br>
              <a:rPr lang="pt-BR" b="0">
                <a:solidFill>
                  <a:srgbClr val="003399"/>
                </a:solidFill>
              </a:rPr>
            </a:br>
            <a:r>
              <a:rPr lang="pt-BR" b="0">
                <a:solidFill>
                  <a:srgbClr val="003399"/>
                </a:solidFill>
              </a:rPr>
              <a:t>     Inteligência Competitiva de Mercado </a:t>
            </a:r>
            <a:br>
              <a:rPr lang="pt-BR" b="0">
                <a:solidFill>
                  <a:srgbClr val="003399"/>
                </a:solidFill>
              </a:rPr>
            </a:br>
            <a:r>
              <a:rPr lang="pt-BR" b="0">
                <a:solidFill>
                  <a:srgbClr val="003399"/>
                </a:solidFill>
              </a:rPr>
              <a:t>     A IC através do Data Mining </a:t>
            </a:r>
            <a:br>
              <a:rPr lang="pt-BR" b="0">
                <a:solidFill>
                  <a:srgbClr val="003399"/>
                </a:solidFill>
              </a:rPr>
            </a:br>
            <a:r>
              <a:rPr lang="pt-BR" b="0">
                <a:solidFill>
                  <a:srgbClr val="003399"/>
                </a:solidFill>
              </a:rPr>
              <a:t>     Os Passos do Data Mining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79663"/>
            <a:ext cx="6286500"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Cenários prospectivos da Inteligência Competitiva</a:t>
            </a:r>
          </a:p>
          <a:p>
            <a:r>
              <a:rPr lang="pt-BR"/>
              <a:t> </a:t>
            </a:r>
          </a:p>
          <a:p>
            <a:endParaRPr lang="pt-BR"/>
          </a:p>
          <a:p>
            <a:r>
              <a:rPr lang="pt-BR"/>
              <a:t> </a:t>
            </a:r>
          </a:p>
          <a:p>
            <a:endParaRPr lang="pt-BR"/>
          </a:p>
          <a:p>
            <a:r>
              <a:rPr lang="pt-BR"/>
              <a:t> </a:t>
            </a:r>
          </a:p>
        </p:txBody>
      </p:sp>
      <p:sp>
        <p:nvSpPr>
          <p:cNvPr id="105478" name="Rectangle 8"/>
          <p:cNvSpPr>
            <a:spLocks noChangeArrowheads="1"/>
          </p:cNvSpPr>
          <p:nvPr/>
        </p:nvSpPr>
        <p:spPr bwMode="auto">
          <a:xfrm>
            <a:off x="6251575" y="142875"/>
            <a:ext cx="284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Inteligência Competitiva</a:t>
            </a:r>
            <a:endParaRPr lang="pt-BR">
              <a:solidFill>
                <a:srgbClr val="FFC000"/>
              </a:solidFill>
              <a:latin typeface="Tahoma" pitchFamily="34" charset="0"/>
            </a:endParaRPr>
          </a:p>
        </p:txBody>
      </p:sp>
      <p:sp>
        <p:nvSpPr>
          <p:cNvPr id="105479"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5E-6 3.46821E-7 L -2.5E-6 0.25595 " pathEditMode="relative" rAng="0" ptsTypes="AA">
                                      <p:cBhvr>
                                        <p:cTn id="6" dur="2000" fill="hold"/>
                                        <p:tgtEl>
                                          <p:spTgt spid="12"/>
                                        </p:tgtEl>
                                        <p:attrNameLst>
                                          <p:attrName>ppt_x</p:attrName>
                                          <p:attrName>ppt_y</p:attrName>
                                        </p:attrNameLst>
                                      </p:cBhvr>
                                      <p:rCtr x="0" y="1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1933575" y="928688"/>
            <a:ext cx="51228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600">
                <a:solidFill>
                  <a:srgbClr val="CC6600"/>
                </a:solidFill>
              </a:rPr>
              <a:t>Processo Decisório e Inovação</a:t>
            </a:r>
            <a:endParaRPr lang="pt-BR" sz="2600">
              <a:solidFill>
                <a:srgbClr val="CC6600"/>
              </a:solidFill>
              <a:latin typeface="Tahoma" pitchFamily="34" charset="0"/>
            </a:endParaRPr>
          </a:p>
        </p:txBody>
      </p:sp>
      <p:sp>
        <p:nvSpPr>
          <p:cNvPr id="7" name="CaixaDeTexto 6"/>
          <p:cNvSpPr txBox="1">
            <a:spLocks noChangeArrowheads="1"/>
          </p:cNvSpPr>
          <p:nvPr/>
        </p:nvSpPr>
        <p:spPr bwMode="auto">
          <a:xfrm>
            <a:off x="571500" y="1928813"/>
            <a:ext cx="8286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Examinar a influência da função da realimentação na qualidade de um processo e praticar o emprego de ferramentas como Princípio de Pareto, Análise de Ishikawa, Análise de valores e estudar um roteiro para a implantação das melhorias contínuas.</a:t>
            </a:r>
            <a:br>
              <a:rPr lang="pt-BR" b="0"/>
            </a:br>
            <a:r>
              <a:rPr lang="pt-BR" b="0"/>
              <a:t>Analisar Roteiro de Planejamento e identificar o conceito de reengenharia na reestruturação de um processo. Utilizar uma nova metodologia na análise de problemas complexos e usar a Técnica do Caminho Crítico no planejamento e implantação de inovações.</a:t>
            </a:r>
          </a:p>
        </p:txBody>
      </p:sp>
      <p:sp>
        <p:nvSpPr>
          <p:cNvPr id="8" name="CaixaDeTexto 7"/>
          <p:cNvSpPr txBox="1">
            <a:spLocks noChangeArrowheads="1"/>
          </p:cNvSpPr>
          <p:nvPr/>
        </p:nvSpPr>
        <p:spPr bwMode="auto">
          <a:xfrm>
            <a:off x="2214563" y="4872038"/>
            <a:ext cx="6572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 action="ppaction://hlinkshowjump?jump=nextslide"/>
              </a:rPr>
              <a:t>1- Controle de Processo. </a:t>
            </a:r>
            <a:r>
              <a:rPr lang="pt-BR" b="0"/>
              <a:t/>
            </a:r>
            <a:br>
              <a:rPr lang="pt-BR" b="0"/>
            </a:br>
            <a:r>
              <a:rPr lang="pt-BR" b="0">
                <a:hlinkClick r:id="rId3" action="ppaction://hlinksldjump"/>
              </a:rPr>
              <a:t>2- Melhorias Contínuas. </a:t>
            </a:r>
            <a:r>
              <a:rPr lang="pt-BR" b="0"/>
              <a:t/>
            </a:r>
            <a:br>
              <a:rPr lang="pt-BR" b="0"/>
            </a:br>
            <a:r>
              <a:rPr lang="pt-BR" b="0"/>
              <a:t>3- Inovações. </a:t>
            </a:r>
          </a:p>
        </p:txBody>
      </p:sp>
      <p:sp>
        <p:nvSpPr>
          <p:cNvPr id="9" name="Retângulo 8"/>
          <p:cNvSpPr/>
          <p:nvPr/>
        </p:nvSpPr>
        <p:spPr>
          <a:xfrm>
            <a:off x="500063" y="4429125"/>
            <a:ext cx="1223962" cy="369888"/>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799013"/>
            <a:ext cx="3000375" cy="1273175"/>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5416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06504" name="CaixaDeTexto 14"/>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Controle de Processo</a:t>
            </a:r>
          </a:p>
        </p:txBody>
      </p:sp>
      <p:sp>
        <p:nvSpPr>
          <p:cNvPr id="107523"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u="sng"/>
              <a:t>1 – Sistemas de realimentação </a:t>
            </a:r>
          </a:p>
        </p:txBody>
      </p:sp>
      <p:sp>
        <p:nvSpPr>
          <p:cNvPr id="107524" name="CaixaDeTexto 10"/>
          <p:cNvSpPr txBox="1">
            <a:spLocks noChangeArrowheads="1"/>
          </p:cNvSpPr>
          <p:nvPr/>
        </p:nvSpPr>
        <p:spPr bwMode="auto">
          <a:xfrm>
            <a:off x="1000125" y="2357438"/>
            <a:ext cx="7143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Tipos de realimentação </a:t>
            </a:r>
            <a:br>
              <a:rPr lang="pt-BR" b="0">
                <a:solidFill>
                  <a:srgbClr val="003399"/>
                </a:solidFill>
              </a:rPr>
            </a:br>
            <a:r>
              <a:rPr lang="pt-BR" b="0">
                <a:solidFill>
                  <a:srgbClr val="003399"/>
                </a:solidFill>
              </a:rPr>
              <a:t>     Medição do trabalho </a:t>
            </a:r>
            <a:br>
              <a:rPr lang="pt-BR" b="0">
                <a:solidFill>
                  <a:srgbClr val="003399"/>
                </a:solidFill>
              </a:rPr>
            </a:br>
            <a:r>
              <a:rPr lang="pt-BR" b="0">
                <a:solidFill>
                  <a:srgbClr val="003399"/>
                </a:solidFill>
              </a:rPr>
              <a:t>     Resumo</a:t>
            </a:r>
          </a:p>
        </p:txBody>
      </p:sp>
      <p:sp>
        <p:nvSpPr>
          <p:cNvPr id="12" name="Retângulo 11"/>
          <p:cNvSpPr>
            <a:spLocks noChangeArrowheads="1"/>
          </p:cNvSpPr>
          <p:nvPr/>
        </p:nvSpPr>
        <p:spPr bwMode="auto">
          <a:xfrm>
            <a:off x="928688" y="2379663"/>
            <a:ext cx="485775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Coleta de dados </a:t>
            </a:r>
          </a:p>
          <a:p>
            <a:r>
              <a:rPr lang="pt-BR"/>
              <a:t>3 - Construção de histogramas </a:t>
            </a:r>
          </a:p>
          <a:p>
            <a:r>
              <a:rPr lang="pt-BR"/>
              <a:t>4 - Limites de controle </a:t>
            </a:r>
          </a:p>
          <a:p>
            <a:r>
              <a:rPr lang="pt-BR"/>
              <a:t>5 - Gráfico de controle de variáveis </a:t>
            </a:r>
          </a:p>
          <a:p>
            <a:r>
              <a:rPr lang="pt-BR"/>
              <a:t>6 - Gráfico de controle de atributos </a:t>
            </a:r>
          </a:p>
          <a:p>
            <a:r>
              <a:rPr lang="pt-BR"/>
              <a:t> </a:t>
            </a:r>
          </a:p>
          <a:p>
            <a:endParaRPr lang="pt-BR"/>
          </a:p>
          <a:p>
            <a:r>
              <a:rPr lang="pt-BR"/>
              <a:t> </a:t>
            </a:r>
          </a:p>
        </p:txBody>
      </p:sp>
      <p:sp>
        <p:nvSpPr>
          <p:cNvPr id="107526" name="Rectangle 8"/>
          <p:cNvSpPr>
            <a:spLocks noChangeArrowheads="1"/>
          </p:cNvSpPr>
          <p:nvPr/>
        </p:nvSpPr>
        <p:spPr bwMode="auto">
          <a:xfrm>
            <a:off x="5572125" y="142875"/>
            <a:ext cx="3595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Processo Decisório e Inovação</a:t>
            </a:r>
            <a:endParaRPr lang="pt-BR">
              <a:solidFill>
                <a:srgbClr val="FFC000"/>
              </a:solidFill>
              <a:latin typeface="Tahoma" pitchFamily="34" charset="0"/>
            </a:endParaRPr>
          </a:p>
        </p:txBody>
      </p:sp>
      <p:sp>
        <p:nvSpPr>
          <p:cNvPr id="107527"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5E-6 -2.08092E-6 L 2.5E-6 0.13156 " pathEditMode="relative" rAng="0" ptsTypes="AA">
                                      <p:cBhvr>
                                        <p:cTn id="6" dur="2000" fill="hold"/>
                                        <p:tgtEl>
                                          <p:spTgt spid="12"/>
                                        </p:tgtEl>
                                        <p:attrNameLst>
                                          <p:attrName>ppt_x</p:attrName>
                                          <p:attrName>ppt_y</p:attrName>
                                        </p:attrNameLst>
                                      </p:cBhvr>
                                      <p:rCtr x="0" y="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Melhorias Contínuas</a:t>
            </a:r>
          </a:p>
        </p:txBody>
      </p:sp>
      <p:sp>
        <p:nvSpPr>
          <p:cNvPr id="108547"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u="sng"/>
              <a:t>1 – Princípio de Pareto </a:t>
            </a:r>
          </a:p>
        </p:txBody>
      </p:sp>
      <p:sp>
        <p:nvSpPr>
          <p:cNvPr id="108548" name="CaixaDeTexto 10"/>
          <p:cNvSpPr txBox="1">
            <a:spLocks noChangeArrowheads="1"/>
          </p:cNvSpPr>
          <p:nvPr/>
        </p:nvSpPr>
        <p:spPr bwMode="auto">
          <a:xfrm>
            <a:off x="1357313" y="2371725"/>
            <a:ext cx="7143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Conceitos básicos </a:t>
            </a:r>
            <a:br>
              <a:rPr lang="pt-BR" b="0">
                <a:solidFill>
                  <a:srgbClr val="003399"/>
                </a:solidFill>
              </a:rPr>
            </a:br>
            <a:r>
              <a:rPr lang="pt-BR" b="0">
                <a:solidFill>
                  <a:srgbClr val="003399"/>
                </a:solidFill>
              </a:rPr>
              <a:t>Identificação de causas </a:t>
            </a:r>
            <a:br>
              <a:rPr lang="pt-BR" b="0">
                <a:solidFill>
                  <a:srgbClr val="003399"/>
                </a:solidFill>
              </a:rPr>
            </a:br>
            <a:r>
              <a:rPr lang="pt-BR" b="0">
                <a:solidFill>
                  <a:srgbClr val="003399"/>
                </a:solidFill>
              </a:rPr>
              <a:t>Aplicações da Análise de Pareto </a:t>
            </a:r>
            <a:br>
              <a:rPr lang="pt-BR" b="0">
                <a:solidFill>
                  <a:srgbClr val="003399"/>
                </a:solidFill>
              </a:rPr>
            </a:br>
            <a:r>
              <a:rPr lang="pt-BR" b="0">
                <a:solidFill>
                  <a:srgbClr val="003399"/>
                </a:solidFill>
              </a:rPr>
              <a:t>Resumo </a:t>
            </a:r>
          </a:p>
        </p:txBody>
      </p:sp>
      <p:sp>
        <p:nvSpPr>
          <p:cNvPr id="12" name="Retângulo 11"/>
          <p:cNvSpPr>
            <a:spLocks noChangeArrowheads="1"/>
          </p:cNvSpPr>
          <p:nvPr/>
        </p:nvSpPr>
        <p:spPr bwMode="auto">
          <a:xfrm>
            <a:off x="928688" y="2379663"/>
            <a:ext cx="4857750"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Análise de Ishikawa </a:t>
            </a:r>
          </a:p>
          <a:p>
            <a:r>
              <a:rPr lang="pt-BR"/>
              <a:t>3 - Análise de valores </a:t>
            </a:r>
          </a:p>
          <a:p>
            <a:r>
              <a:rPr lang="pt-BR"/>
              <a:t>4 - Roteiro de melhorias </a:t>
            </a:r>
          </a:p>
          <a:p>
            <a:r>
              <a:rPr lang="pt-BR"/>
              <a:t> </a:t>
            </a:r>
          </a:p>
          <a:p>
            <a:endParaRPr lang="pt-BR"/>
          </a:p>
          <a:p>
            <a:r>
              <a:rPr lang="pt-BR"/>
              <a:t> </a:t>
            </a:r>
          </a:p>
        </p:txBody>
      </p:sp>
      <p:sp>
        <p:nvSpPr>
          <p:cNvPr id="108550" name="Rectangle 8"/>
          <p:cNvSpPr>
            <a:spLocks noChangeArrowheads="1"/>
          </p:cNvSpPr>
          <p:nvPr/>
        </p:nvSpPr>
        <p:spPr bwMode="auto">
          <a:xfrm>
            <a:off x="5572125" y="142875"/>
            <a:ext cx="3595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Processo Decisório e Inovação</a:t>
            </a:r>
            <a:endParaRPr lang="pt-BR">
              <a:solidFill>
                <a:srgbClr val="FFC000"/>
              </a:solidFill>
              <a:latin typeface="Tahoma" pitchFamily="34" charset="0"/>
            </a:endParaRPr>
          </a:p>
        </p:txBody>
      </p:sp>
      <p:sp>
        <p:nvSpPr>
          <p:cNvPr id="108551"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5E-6 3.46821E-7 L 2.5E-6 0.18243 " pathEditMode="relative" rAng="0" ptsTypes="AA">
                                      <p:cBhvr>
                                        <p:cTn id="6" dur="2000" fill="hold"/>
                                        <p:tgtEl>
                                          <p:spTgt spid="12"/>
                                        </p:tgtEl>
                                        <p:attrNameLst>
                                          <p:attrName>ppt_x</p:attrName>
                                          <p:attrName>ppt_y</p:attrName>
                                        </p:attrNameLst>
                                      </p:cBhvr>
                                      <p:rCtr x="0" y="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659063" y="928688"/>
            <a:ext cx="3671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600">
                <a:solidFill>
                  <a:srgbClr val="CC6600"/>
                </a:solidFill>
              </a:rPr>
              <a:t>Marketing Estratégico</a:t>
            </a:r>
            <a:endParaRPr lang="pt-BR" sz="2600">
              <a:solidFill>
                <a:srgbClr val="CC6600"/>
              </a:solidFill>
              <a:latin typeface="Tahoma" pitchFamily="34" charset="0"/>
            </a:endParaRPr>
          </a:p>
        </p:txBody>
      </p:sp>
      <p:sp>
        <p:nvSpPr>
          <p:cNvPr id="7" name="CaixaDeTexto 6"/>
          <p:cNvSpPr txBox="1">
            <a:spLocks noChangeArrowheads="1"/>
          </p:cNvSpPr>
          <p:nvPr/>
        </p:nvSpPr>
        <p:spPr bwMode="auto">
          <a:xfrm>
            <a:off x="571500" y="1928813"/>
            <a:ext cx="82867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Ao final do estudo da disciplina, o aluno será capaz de: </a:t>
            </a:r>
            <a:endParaRPr lang="pt-BR" sz="2800" b="0"/>
          </a:p>
          <a:p>
            <a:pPr lvl="1" eaLnBrk="1" hangingPunct="1">
              <a:buFont typeface="Arial" charset="0"/>
              <a:buChar char="•"/>
            </a:pPr>
            <a:r>
              <a:rPr lang="pt-BR" b="0"/>
              <a:t> Reconhecer os conceitos relativos às estratégias de marketing </a:t>
            </a:r>
            <a:endParaRPr lang="pt-BR" sz="2800" b="0"/>
          </a:p>
          <a:p>
            <a:pPr lvl="1" eaLnBrk="1" hangingPunct="1">
              <a:buFont typeface="Arial" charset="0"/>
              <a:buChar char="•"/>
            </a:pPr>
            <a:r>
              <a:rPr lang="pt-BR" b="0"/>
              <a:t> Realizar um planejamento estratégico de marketing </a:t>
            </a:r>
            <a:endParaRPr lang="pt-BR" sz="2800" b="0"/>
          </a:p>
          <a:p>
            <a:pPr lvl="1" eaLnBrk="1" hangingPunct="1">
              <a:buFont typeface="Arial" charset="0"/>
              <a:buChar char="•"/>
            </a:pPr>
            <a:r>
              <a:rPr lang="pt-BR" b="0"/>
              <a:t> Aplicar as principais estratégias de marketing </a:t>
            </a:r>
            <a:endParaRPr lang="pt-BR" sz="2800" b="0"/>
          </a:p>
        </p:txBody>
      </p:sp>
      <p:sp>
        <p:nvSpPr>
          <p:cNvPr id="8" name="CaixaDeTexto 7"/>
          <p:cNvSpPr txBox="1">
            <a:spLocks noChangeArrowheads="1"/>
          </p:cNvSpPr>
          <p:nvPr/>
        </p:nvSpPr>
        <p:spPr bwMode="auto">
          <a:xfrm>
            <a:off x="2214563" y="4657725"/>
            <a:ext cx="65722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 action="ppaction://hlinkshowjump?jump=nextslide"/>
              </a:rPr>
              <a:t>1- Planejamento Estratégico de Marketing. </a:t>
            </a:r>
            <a:r>
              <a:rPr lang="pt-BR" b="0"/>
              <a:t/>
            </a:r>
            <a:br>
              <a:rPr lang="pt-BR" b="0"/>
            </a:br>
            <a:r>
              <a:rPr lang="pt-BR" b="0">
                <a:hlinkClick r:id="rId3" action="ppaction://hlinksldjump"/>
              </a:rPr>
              <a:t>2- Mensuração e Previsão de Demanda. </a:t>
            </a:r>
            <a:r>
              <a:rPr lang="pt-BR" b="0"/>
              <a:t/>
            </a:r>
            <a:br>
              <a:rPr lang="pt-BR" b="0"/>
            </a:br>
            <a:r>
              <a:rPr lang="pt-BR" b="0"/>
              <a:t>3- Estratégia de Segmentação de Mercado. </a:t>
            </a:r>
            <a:br>
              <a:rPr lang="pt-BR" b="0"/>
            </a:br>
            <a:r>
              <a:rPr lang="pt-BR" b="0"/>
              <a:t>4- Estratégias de Diferenciação e Posicionamento.</a:t>
            </a:r>
            <a:br>
              <a:rPr lang="pt-BR" b="0"/>
            </a:br>
            <a:r>
              <a:rPr lang="pt-BR" b="0"/>
              <a:t>5- Estratégias Competitivas e Inteligência Mercadológica.</a:t>
            </a:r>
          </a:p>
        </p:txBody>
      </p:sp>
      <p:sp>
        <p:nvSpPr>
          <p:cNvPr id="9" name="Retângulo 8"/>
          <p:cNvSpPr/>
          <p:nvPr/>
        </p:nvSpPr>
        <p:spPr>
          <a:xfrm>
            <a:off x="500063" y="4214813"/>
            <a:ext cx="1223962" cy="369887"/>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584700"/>
            <a:ext cx="3000375" cy="1773238"/>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5416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09576" name="CaixaDeTexto 14"/>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Planejamento Estratégico de Marketing</a:t>
            </a:r>
          </a:p>
        </p:txBody>
      </p:sp>
      <p:sp>
        <p:nvSpPr>
          <p:cNvPr id="110595"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Noções de Marketing Estratégico </a:t>
            </a:r>
          </a:p>
        </p:txBody>
      </p:sp>
      <p:sp>
        <p:nvSpPr>
          <p:cNvPr id="110596" name="CaixaDeTexto 10"/>
          <p:cNvSpPr txBox="1">
            <a:spLocks noChangeArrowheads="1"/>
          </p:cNvSpPr>
          <p:nvPr/>
        </p:nvSpPr>
        <p:spPr bwMode="auto">
          <a:xfrm>
            <a:off x="928688" y="2371725"/>
            <a:ext cx="7143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Conceituando marketing </a:t>
            </a:r>
            <a:br>
              <a:rPr lang="pt-BR" b="0">
                <a:solidFill>
                  <a:srgbClr val="003399"/>
                </a:solidFill>
              </a:rPr>
            </a:br>
            <a:r>
              <a:rPr lang="pt-BR" b="0">
                <a:solidFill>
                  <a:srgbClr val="003399"/>
                </a:solidFill>
              </a:rPr>
              <a:t>     Gerenciamento do Valor para o Cliente </a:t>
            </a:r>
            <a:br>
              <a:rPr lang="pt-BR" b="0">
                <a:solidFill>
                  <a:srgbClr val="003399"/>
                </a:solidFill>
              </a:rPr>
            </a:br>
            <a:r>
              <a:rPr lang="pt-BR" b="0">
                <a:solidFill>
                  <a:srgbClr val="003399"/>
                </a:solidFill>
              </a:rPr>
              <a:t>     Construindo a noção de Marketing Estratégico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79663"/>
            <a:ext cx="5476875" cy="1201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O Marketing e a Estrutura Organizacional</a:t>
            </a:r>
            <a:br>
              <a:rPr lang="pt-BR"/>
            </a:br>
            <a:r>
              <a:rPr lang="pt-BR"/>
              <a:t>3 - Customer Equity </a:t>
            </a:r>
          </a:p>
          <a:p>
            <a:endParaRPr lang="pt-BR"/>
          </a:p>
          <a:p>
            <a:r>
              <a:rPr lang="pt-BR"/>
              <a:t> </a:t>
            </a:r>
          </a:p>
        </p:txBody>
      </p:sp>
      <p:sp>
        <p:nvSpPr>
          <p:cNvPr id="110598" name="Rectangle 8"/>
          <p:cNvSpPr>
            <a:spLocks noChangeArrowheads="1"/>
          </p:cNvSpPr>
          <p:nvPr/>
        </p:nvSpPr>
        <p:spPr bwMode="auto">
          <a:xfrm>
            <a:off x="6405563" y="142875"/>
            <a:ext cx="2595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Marketing Estratégico</a:t>
            </a:r>
            <a:endParaRPr lang="pt-BR">
              <a:solidFill>
                <a:srgbClr val="FFC000"/>
              </a:solidFill>
              <a:latin typeface="Tahoma" pitchFamily="34" charset="0"/>
            </a:endParaRPr>
          </a:p>
        </p:txBody>
      </p:sp>
      <p:sp>
        <p:nvSpPr>
          <p:cNvPr id="110599"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66667E-6 -4.04624E-6 L -1.66667E-6 0.18174 " pathEditMode="relative" rAng="0" ptsTypes="AA">
                                      <p:cBhvr>
                                        <p:cTn id="6" dur="2000" fill="hold"/>
                                        <p:tgtEl>
                                          <p:spTgt spid="12"/>
                                        </p:tgtEl>
                                        <p:attrNameLst>
                                          <p:attrName>ppt_x</p:attrName>
                                          <p:attrName>ppt_y</p:attrName>
                                        </p:attrNameLst>
                                      </p:cBhvr>
                                      <p:rCtr x="0" y="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Mensuração e Previsão de Demanda</a:t>
            </a:r>
          </a:p>
        </p:txBody>
      </p:sp>
      <p:sp>
        <p:nvSpPr>
          <p:cNvPr id="111619"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Mensuração de Mercado Qualificado </a:t>
            </a:r>
          </a:p>
        </p:txBody>
      </p:sp>
      <p:sp>
        <p:nvSpPr>
          <p:cNvPr id="111620" name="CaixaDeTexto 10"/>
          <p:cNvSpPr txBox="1">
            <a:spLocks noChangeArrowheads="1"/>
          </p:cNvSpPr>
          <p:nvPr/>
        </p:nvSpPr>
        <p:spPr bwMode="auto">
          <a:xfrm>
            <a:off x="1428750" y="2357438"/>
            <a:ext cx="7143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Principais Fórmulas de Mensuração de Demanda </a:t>
            </a:r>
            <a:br>
              <a:rPr lang="pt-BR" b="0">
                <a:solidFill>
                  <a:srgbClr val="003399"/>
                </a:solidFill>
              </a:rPr>
            </a:br>
            <a:r>
              <a:rPr lang="pt-BR" b="0">
                <a:solidFill>
                  <a:srgbClr val="003399"/>
                </a:solidFill>
              </a:rPr>
              <a:t>Previsão de Demanda Futura </a:t>
            </a:r>
            <a:br>
              <a:rPr lang="pt-BR" b="0">
                <a:solidFill>
                  <a:srgbClr val="003399"/>
                </a:solidFill>
              </a:rPr>
            </a:br>
            <a:r>
              <a:rPr lang="pt-BR" b="0">
                <a:solidFill>
                  <a:srgbClr val="003399"/>
                </a:solidFill>
              </a:rPr>
              <a:t>Resumo</a:t>
            </a:r>
          </a:p>
        </p:txBody>
      </p:sp>
      <p:sp>
        <p:nvSpPr>
          <p:cNvPr id="12" name="Retângulo 11"/>
          <p:cNvSpPr>
            <a:spLocks noChangeArrowheads="1"/>
          </p:cNvSpPr>
          <p:nvPr/>
        </p:nvSpPr>
        <p:spPr bwMode="auto">
          <a:xfrm>
            <a:off x="928688" y="2379663"/>
            <a:ext cx="7358062"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Análise Macroambiental </a:t>
            </a:r>
          </a:p>
          <a:p>
            <a:r>
              <a:rPr lang="pt-BR"/>
              <a:t>3 - Principais Barreiras de Entrada em Mercados Competitivos</a:t>
            </a:r>
          </a:p>
          <a:p>
            <a:r>
              <a:rPr lang="pt-BR"/>
              <a:t> </a:t>
            </a:r>
          </a:p>
          <a:p>
            <a:endParaRPr lang="pt-BR"/>
          </a:p>
          <a:p>
            <a:r>
              <a:rPr lang="pt-BR"/>
              <a:t> </a:t>
            </a:r>
          </a:p>
        </p:txBody>
      </p:sp>
      <p:sp>
        <p:nvSpPr>
          <p:cNvPr id="111622" name="Rectangle 8"/>
          <p:cNvSpPr>
            <a:spLocks noChangeArrowheads="1"/>
          </p:cNvSpPr>
          <p:nvPr/>
        </p:nvSpPr>
        <p:spPr bwMode="auto">
          <a:xfrm>
            <a:off x="6405563" y="142875"/>
            <a:ext cx="2595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Marketing Estratégico</a:t>
            </a:r>
            <a:endParaRPr lang="pt-BR">
              <a:solidFill>
                <a:srgbClr val="FFC000"/>
              </a:solidFill>
              <a:latin typeface="Tahoma" pitchFamily="34" charset="0"/>
            </a:endParaRPr>
          </a:p>
        </p:txBody>
      </p:sp>
      <p:sp>
        <p:nvSpPr>
          <p:cNvPr id="111623"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55556E-7 -4.04624E-6 L 5.55556E-7 0.15029 " pathEditMode="relative" rAng="0" ptsTypes="AA">
                                      <p:cBhvr>
                                        <p:cTn id="6" dur="2000" fill="hold"/>
                                        <p:tgtEl>
                                          <p:spTgt spid="12"/>
                                        </p:tgtEl>
                                        <p:attrNameLst>
                                          <p:attrName>ppt_x</p:attrName>
                                          <p:attrName>ppt_y</p:attrName>
                                        </p:attrNameLst>
                                      </p:cBhvr>
                                      <p:rCtr x="0" y="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474913" y="928688"/>
            <a:ext cx="40401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600">
                <a:solidFill>
                  <a:srgbClr val="CC6600"/>
                </a:solidFill>
              </a:rPr>
              <a:t>Gestão  Contemporânea</a:t>
            </a:r>
            <a:endParaRPr lang="pt-BR" sz="2600">
              <a:solidFill>
                <a:srgbClr val="CC6600"/>
              </a:solidFill>
              <a:latin typeface="Tahoma" pitchFamily="34" charset="0"/>
            </a:endParaRPr>
          </a:p>
        </p:txBody>
      </p:sp>
      <p:sp>
        <p:nvSpPr>
          <p:cNvPr id="7" name="CaixaDeTexto 6"/>
          <p:cNvSpPr txBox="1">
            <a:spLocks noChangeArrowheads="1"/>
          </p:cNvSpPr>
          <p:nvPr/>
        </p:nvSpPr>
        <p:spPr bwMode="auto">
          <a:xfrm>
            <a:off x="500063" y="1924050"/>
            <a:ext cx="8286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b="0"/>
              <a:t>Ao final do estudo da disciplina, o aluno será capaz de analisar as multifacetadas características das organizações como apoio à atuação da gestão contemporânea: identificar as características das principais teorias organizacionais, com o auxilio do uso de metáforas administrativas; identificar os principais motivos que geram as mudanças organizacionais para o enfrentamento dos desafios contemporâneos; distinguir as linhas de tendências atuais de pensamento na área da administração de organizações; conhecer as dimensões das lógicas emergentes da mudança organizacional; relacionar as práticas gerenciais contemporâneas brasileiras com as diversas teorias organizacionais.</a:t>
            </a:r>
          </a:p>
        </p:txBody>
      </p:sp>
      <p:sp>
        <p:nvSpPr>
          <p:cNvPr id="8" name="CaixaDeTexto 7"/>
          <p:cNvSpPr txBox="1">
            <a:spLocks noChangeArrowheads="1"/>
          </p:cNvSpPr>
          <p:nvPr/>
        </p:nvSpPr>
        <p:spPr bwMode="auto">
          <a:xfrm>
            <a:off x="2214563" y="4643438"/>
            <a:ext cx="65722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 action="ppaction://hlinkshowjump?jump=nextslide"/>
              </a:rPr>
              <a:t>1- As Teorias Organizacionais E Suas Metáforas Iniciais</a:t>
            </a:r>
            <a:endParaRPr lang="pt-BR" b="0"/>
          </a:p>
          <a:p>
            <a:pPr eaLnBrk="1" hangingPunct="1"/>
            <a:r>
              <a:rPr lang="pt-BR" b="0">
                <a:hlinkClick r:id="rId3" action="ppaction://hlinksldjump"/>
              </a:rPr>
              <a:t>2- As Metáforas das Teorias Organizacionais Contemporâneas</a:t>
            </a:r>
            <a:endParaRPr lang="pt-BR" b="0"/>
          </a:p>
          <a:p>
            <a:pPr eaLnBrk="1" hangingPunct="1"/>
            <a:r>
              <a:rPr lang="pt-BR" b="0"/>
              <a:t>3- As Lógicas Emergentes da Mudança Organizacional</a:t>
            </a:r>
          </a:p>
          <a:p>
            <a:pPr eaLnBrk="1" hangingPunct="1"/>
            <a:r>
              <a:rPr lang="pt-BR" b="0"/>
              <a:t>4- Dimensões da Gestão Contemporânea No Contexto Empresarial Brasileiro</a:t>
            </a:r>
          </a:p>
        </p:txBody>
      </p:sp>
      <p:sp>
        <p:nvSpPr>
          <p:cNvPr id="9" name="Retângulo 8"/>
          <p:cNvSpPr/>
          <p:nvPr/>
        </p:nvSpPr>
        <p:spPr>
          <a:xfrm>
            <a:off x="500063" y="4286250"/>
            <a:ext cx="1223962" cy="369888"/>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656138"/>
            <a:ext cx="3000375" cy="1558925"/>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5416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12648" name="CaixaDeTexto 14"/>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As Teorias Organizacionais E Suas Metáforas Iniciais</a:t>
            </a:r>
          </a:p>
        </p:txBody>
      </p:sp>
      <p:sp>
        <p:nvSpPr>
          <p:cNvPr id="113667"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As Primeiras Estruturas Organizacionais Vistas Como Máquinas </a:t>
            </a:r>
          </a:p>
        </p:txBody>
      </p:sp>
      <p:sp>
        <p:nvSpPr>
          <p:cNvPr id="113668" name="CaixaDeTexto 10"/>
          <p:cNvSpPr txBox="1">
            <a:spLocks noChangeArrowheads="1"/>
          </p:cNvSpPr>
          <p:nvPr/>
        </p:nvSpPr>
        <p:spPr bwMode="auto">
          <a:xfrm>
            <a:off x="1285875" y="2357438"/>
            <a:ext cx="7643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O estudo das teorias organizacionais por meio de metáforas </a:t>
            </a:r>
            <a:br>
              <a:rPr lang="pt-BR" b="0">
                <a:solidFill>
                  <a:srgbClr val="003399"/>
                </a:solidFill>
              </a:rPr>
            </a:br>
            <a:r>
              <a:rPr lang="pt-BR" b="0">
                <a:solidFill>
                  <a:srgbClr val="003399"/>
                </a:solidFill>
              </a:rPr>
              <a:t>A organização como máquina </a:t>
            </a:r>
            <a:br>
              <a:rPr lang="pt-BR" b="0">
                <a:solidFill>
                  <a:srgbClr val="003399"/>
                </a:solidFill>
              </a:rPr>
            </a:br>
            <a:r>
              <a:rPr lang="pt-BR" sz="1700" b="0">
                <a:solidFill>
                  <a:srgbClr val="003399"/>
                </a:solidFill>
              </a:rPr>
              <a:t>Limitações e benefícios do uso da metáfora da organização como máquina </a:t>
            </a:r>
            <a:r>
              <a:rPr lang="pt-BR" b="0">
                <a:solidFill>
                  <a:srgbClr val="003399"/>
                </a:solidFill>
              </a:rPr>
              <a:t/>
            </a:r>
            <a:br>
              <a:rPr lang="pt-BR" b="0">
                <a:solidFill>
                  <a:srgbClr val="003399"/>
                </a:solidFill>
              </a:rPr>
            </a:br>
            <a:r>
              <a:rPr lang="pt-BR" b="0">
                <a:solidFill>
                  <a:srgbClr val="003399"/>
                </a:solidFill>
              </a:rPr>
              <a:t>Resumo </a:t>
            </a:r>
          </a:p>
        </p:txBody>
      </p:sp>
      <p:sp>
        <p:nvSpPr>
          <p:cNvPr id="12" name="Retângulo 11"/>
          <p:cNvSpPr>
            <a:spLocks noChangeArrowheads="1"/>
          </p:cNvSpPr>
          <p:nvPr/>
        </p:nvSpPr>
        <p:spPr bwMode="auto">
          <a:xfrm>
            <a:off x="928688" y="2379663"/>
            <a:ext cx="7715250" cy="1201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A Estrutura Burocrática: Ainda Uma Concepção Mecânica </a:t>
            </a:r>
          </a:p>
          <a:p>
            <a:r>
              <a:rPr lang="pt-BR"/>
              <a:t>3 - A Metáfora da Organização como Organismo</a:t>
            </a:r>
          </a:p>
          <a:p>
            <a:r>
              <a:rPr lang="pt-BR"/>
              <a:t> </a:t>
            </a:r>
          </a:p>
          <a:p>
            <a:r>
              <a:rPr lang="pt-BR"/>
              <a:t> </a:t>
            </a:r>
          </a:p>
        </p:txBody>
      </p:sp>
      <p:sp>
        <p:nvSpPr>
          <p:cNvPr id="113670" name="Rectangle 8"/>
          <p:cNvSpPr>
            <a:spLocks noChangeArrowheads="1"/>
          </p:cNvSpPr>
          <p:nvPr/>
        </p:nvSpPr>
        <p:spPr bwMode="auto">
          <a:xfrm>
            <a:off x="6308725" y="142875"/>
            <a:ext cx="2789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Gestão Contemporânea</a:t>
            </a:r>
            <a:endParaRPr lang="pt-BR">
              <a:solidFill>
                <a:srgbClr val="FFC000"/>
              </a:solidFill>
              <a:latin typeface="Tahoma" pitchFamily="34" charset="0"/>
            </a:endParaRPr>
          </a:p>
        </p:txBody>
      </p:sp>
      <p:sp>
        <p:nvSpPr>
          <p:cNvPr id="113671"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66667E-6 -4.04624E-6 L -1.66667E-6 0.18174 " pathEditMode="relative" rAng="0" ptsTypes="AA">
                                      <p:cBhvr>
                                        <p:cTn id="6" dur="2000" fill="hold"/>
                                        <p:tgtEl>
                                          <p:spTgt spid="12"/>
                                        </p:tgtEl>
                                        <p:attrNameLst>
                                          <p:attrName>ppt_x</p:attrName>
                                          <p:attrName>ppt_y</p:attrName>
                                        </p:attrNameLst>
                                      </p:cBhvr>
                                      <p:rCtr x="0" y="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ixaDeTexto 5"/>
          <p:cNvSpPr txBox="1">
            <a:spLocks noChangeArrowheads="1"/>
          </p:cNvSpPr>
          <p:nvPr/>
        </p:nvSpPr>
        <p:spPr bwMode="auto">
          <a:xfrm>
            <a:off x="857250" y="1214438"/>
            <a:ext cx="700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3: A Comunicação Empresarial </a:t>
            </a:r>
          </a:p>
        </p:txBody>
      </p:sp>
      <p:sp>
        <p:nvSpPr>
          <p:cNvPr id="13315" name="CaixaDeTexto 9"/>
          <p:cNvSpPr txBox="1">
            <a:spLocks noChangeArrowheads="1"/>
          </p:cNvSpPr>
          <p:nvPr/>
        </p:nvSpPr>
        <p:spPr bwMode="auto">
          <a:xfrm>
            <a:off x="928688" y="1789113"/>
            <a:ext cx="3714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A comunicação de massa</a:t>
            </a:r>
          </a:p>
        </p:txBody>
      </p:sp>
      <p:sp>
        <p:nvSpPr>
          <p:cNvPr id="13316" name="CaixaDeTexto 10"/>
          <p:cNvSpPr txBox="1">
            <a:spLocks noChangeArrowheads="1"/>
          </p:cNvSpPr>
          <p:nvPr/>
        </p:nvSpPr>
        <p:spPr bwMode="auto">
          <a:xfrm>
            <a:off x="1357313" y="2435225"/>
            <a:ext cx="39290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u="sng">
                <a:solidFill>
                  <a:srgbClr val="003399"/>
                </a:solidFill>
              </a:rPr>
              <a:t>A comunicação de massa </a:t>
            </a:r>
            <a:br>
              <a:rPr lang="pt-BR" b="0" u="sng">
                <a:solidFill>
                  <a:srgbClr val="003399"/>
                </a:solidFill>
              </a:rPr>
            </a:br>
            <a:r>
              <a:rPr lang="pt-BR" b="0" u="sng">
                <a:solidFill>
                  <a:srgbClr val="003399"/>
                </a:solidFill>
              </a:rPr>
              <a:t>Modelo da comunicação de massa </a:t>
            </a:r>
            <a:br>
              <a:rPr lang="pt-BR" b="0" u="sng">
                <a:solidFill>
                  <a:srgbClr val="003399"/>
                </a:solidFill>
              </a:rPr>
            </a:br>
            <a:r>
              <a:rPr lang="pt-BR" b="0" u="sng">
                <a:solidFill>
                  <a:srgbClr val="003399"/>
                </a:solidFill>
              </a:rPr>
              <a:t>Audiência, influência e difusão </a:t>
            </a:r>
            <a:br>
              <a:rPr lang="pt-BR" b="0" u="sng">
                <a:solidFill>
                  <a:srgbClr val="003399"/>
                </a:solidFill>
              </a:rPr>
            </a:br>
            <a:r>
              <a:rPr lang="pt-BR" b="0" u="sng">
                <a:solidFill>
                  <a:srgbClr val="003399"/>
                </a:solidFill>
              </a:rPr>
              <a:t>Efeitos da comunicação de massa </a:t>
            </a:r>
            <a:br>
              <a:rPr lang="pt-BR" b="0" u="sng">
                <a:solidFill>
                  <a:srgbClr val="003399"/>
                </a:solidFill>
              </a:rPr>
            </a:br>
            <a:r>
              <a:rPr lang="pt-BR" b="0" u="sng">
                <a:solidFill>
                  <a:srgbClr val="003399"/>
                </a:solidFill>
              </a:rPr>
              <a:t>Comunicação de massa e desenvolvimento </a:t>
            </a:r>
            <a:br>
              <a:rPr lang="pt-BR" b="0" u="sng">
                <a:solidFill>
                  <a:srgbClr val="003399"/>
                </a:solidFill>
              </a:rPr>
            </a:br>
            <a:r>
              <a:rPr lang="pt-BR" b="0" u="sng">
                <a:solidFill>
                  <a:srgbClr val="003399"/>
                </a:solidFill>
              </a:rPr>
              <a:t>Resumo</a:t>
            </a:r>
          </a:p>
        </p:txBody>
      </p:sp>
      <p:sp>
        <p:nvSpPr>
          <p:cNvPr id="12" name="Retângulo 11"/>
          <p:cNvSpPr>
            <a:spLocks noChangeArrowheads="1"/>
          </p:cNvSpPr>
          <p:nvPr/>
        </p:nvSpPr>
        <p:spPr bwMode="auto">
          <a:xfrm>
            <a:off x="928688" y="2389188"/>
            <a:ext cx="4918075" cy="2030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A Comunicação nas empresas </a:t>
            </a:r>
          </a:p>
          <a:p>
            <a:r>
              <a:rPr lang="pt-BR"/>
              <a:t>3 - Redação comercial </a:t>
            </a:r>
          </a:p>
          <a:p>
            <a:r>
              <a:rPr lang="pt-BR"/>
              <a:t>4 - Tipos de correspondência comercial</a:t>
            </a:r>
          </a:p>
          <a:p>
            <a:endParaRPr lang="pt-BR"/>
          </a:p>
          <a:p>
            <a:endParaRPr lang="pt-BR"/>
          </a:p>
          <a:p>
            <a:endParaRPr lang="pt-BR"/>
          </a:p>
          <a:p>
            <a:endParaRPr lang="pt-BR">
              <a:solidFill>
                <a:srgbClr val="000000"/>
              </a:solidFill>
            </a:endParaRPr>
          </a:p>
        </p:txBody>
      </p:sp>
      <p:sp>
        <p:nvSpPr>
          <p:cNvPr id="13318" name="Rectangle 8"/>
          <p:cNvSpPr>
            <a:spLocks noChangeArrowheads="1"/>
          </p:cNvSpPr>
          <p:nvPr/>
        </p:nvSpPr>
        <p:spPr bwMode="auto">
          <a:xfrm>
            <a:off x="5846763" y="142875"/>
            <a:ext cx="308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Comunicação Empresarial</a:t>
            </a:r>
            <a:endParaRPr lang="pt-BR">
              <a:solidFill>
                <a:srgbClr val="FFC000"/>
              </a:solidFill>
              <a:latin typeface="Tahoma" pitchFamily="34" charset="0"/>
            </a:endParaRPr>
          </a:p>
        </p:txBody>
      </p:sp>
      <p:sp>
        <p:nvSpPr>
          <p:cNvPr id="13319" name="CaixaDeTexto 14">
            <a:hlinkClick r:id="rId3" action="ppaction://hlinksldjump"/>
          </p:cNvPr>
          <p:cNvSpPr txBox="1">
            <a:spLocks noChangeArrowheads="1"/>
          </p:cNvSpPr>
          <p:nvPr/>
        </p:nvSpPr>
        <p:spPr bwMode="auto">
          <a:xfrm>
            <a:off x="6751638" y="876300"/>
            <a:ext cx="2214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88889E-6 -2.54335E-6 L 3.88889E-6 0.30775 " pathEditMode="relative" rAng="0" ptsTypes="AA">
                                      <p:cBhvr>
                                        <p:cTn id="6" dur="2000" fill="hold"/>
                                        <p:tgtEl>
                                          <p:spTgt spid="12"/>
                                        </p:tgtEl>
                                        <p:attrNameLst>
                                          <p:attrName>ppt_x</p:attrName>
                                          <p:attrName>ppt_y</p:attrName>
                                        </p:attrNameLst>
                                      </p:cBhvr>
                                      <p:rCtr x="0" y="1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As Metáforas das Teorias Organizacionais Contemporâneas</a:t>
            </a:r>
          </a:p>
        </p:txBody>
      </p:sp>
      <p:sp>
        <p:nvSpPr>
          <p:cNvPr id="114691"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As Organizações Como Cérebros </a:t>
            </a:r>
          </a:p>
        </p:txBody>
      </p:sp>
      <p:sp>
        <p:nvSpPr>
          <p:cNvPr id="114692" name="CaixaDeTexto 10"/>
          <p:cNvSpPr txBox="1">
            <a:spLocks noChangeArrowheads="1"/>
          </p:cNvSpPr>
          <p:nvPr/>
        </p:nvSpPr>
        <p:spPr bwMode="auto">
          <a:xfrm>
            <a:off x="1214438" y="2357438"/>
            <a:ext cx="76438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Os cérebros são diferentes das máquinas? </a:t>
            </a:r>
            <a:br>
              <a:rPr lang="pt-BR" b="0">
                <a:solidFill>
                  <a:srgbClr val="003399"/>
                </a:solidFill>
              </a:rPr>
            </a:br>
            <a:r>
              <a:rPr lang="pt-BR" b="0">
                <a:solidFill>
                  <a:srgbClr val="003399"/>
                </a:solidFill>
              </a:rPr>
              <a:t>As organizações como cérebros processadores de informações </a:t>
            </a:r>
            <a:br>
              <a:rPr lang="pt-BR" b="0">
                <a:solidFill>
                  <a:srgbClr val="003399"/>
                </a:solidFill>
              </a:rPr>
            </a:br>
            <a:r>
              <a:rPr lang="pt-BR" b="0">
                <a:solidFill>
                  <a:srgbClr val="003399"/>
                </a:solidFill>
              </a:rPr>
              <a:t>Criando Organizações que Aprendem </a:t>
            </a:r>
            <a:br>
              <a:rPr lang="pt-BR" b="0">
                <a:solidFill>
                  <a:srgbClr val="003399"/>
                </a:solidFill>
              </a:rPr>
            </a:br>
            <a:r>
              <a:rPr lang="pt-BR" b="0">
                <a:solidFill>
                  <a:srgbClr val="003399"/>
                </a:solidFill>
              </a:rPr>
              <a:t>Vantagens e Desvantagens da metáfora </a:t>
            </a:r>
            <a:br>
              <a:rPr lang="pt-BR" b="0">
                <a:solidFill>
                  <a:srgbClr val="003399"/>
                </a:solidFill>
              </a:rPr>
            </a:br>
            <a:r>
              <a:rPr lang="pt-BR" b="0">
                <a:solidFill>
                  <a:srgbClr val="003399"/>
                </a:solidFill>
              </a:rPr>
              <a:t>Resumo</a:t>
            </a:r>
          </a:p>
        </p:txBody>
      </p:sp>
      <p:sp>
        <p:nvSpPr>
          <p:cNvPr id="12" name="Retângulo 11"/>
          <p:cNvSpPr>
            <a:spLocks noChangeArrowheads="1"/>
          </p:cNvSpPr>
          <p:nvPr/>
        </p:nvSpPr>
        <p:spPr bwMode="auto">
          <a:xfrm>
            <a:off x="928688" y="2379663"/>
            <a:ext cx="7715250"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As Organizações Como Cultura </a:t>
            </a:r>
          </a:p>
          <a:p>
            <a:r>
              <a:rPr lang="pt-BR"/>
              <a:t>3 - As Organizações Como Sistemas Políticos</a:t>
            </a:r>
          </a:p>
          <a:p>
            <a:r>
              <a:rPr lang="pt-BR"/>
              <a:t> </a:t>
            </a:r>
          </a:p>
          <a:p>
            <a:r>
              <a:rPr lang="pt-BR"/>
              <a:t> </a:t>
            </a:r>
          </a:p>
          <a:p>
            <a:r>
              <a:rPr lang="pt-BR"/>
              <a:t> </a:t>
            </a:r>
          </a:p>
        </p:txBody>
      </p:sp>
      <p:sp>
        <p:nvSpPr>
          <p:cNvPr id="114694" name="Rectangle 8"/>
          <p:cNvSpPr>
            <a:spLocks noChangeArrowheads="1"/>
          </p:cNvSpPr>
          <p:nvPr/>
        </p:nvSpPr>
        <p:spPr bwMode="auto">
          <a:xfrm>
            <a:off x="6308725" y="142875"/>
            <a:ext cx="2789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Gestão Contemporânea</a:t>
            </a:r>
            <a:endParaRPr lang="pt-BR">
              <a:solidFill>
                <a:srgbClr val="FFC000"/>
              </a:solidFill>
              <a:latin typeface="Tahoma" pitchFamily="34" charset="0"/>
            </a:endParaRPr>
          </a:p>
        </p:txBody>
      </p:sp>
      <p:sp>
        <p:nvSpPr>
          <p:cNvPr id="114695"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5E-6 -4.04624E-6 L 2.5E-6 0.21318 " pathEditMode="relative" rAng="0" ptsTypes="AA">
                                      <p:cBhvr>
                                        <p:cTn id="6" dur="2000" fill="hold"/>
                                        <p:tgtEl>
                                          <p:spTgt spid="12"/>
                                        </p:tgtEl>
                                        <p:attrNameLst>
                                          <p:attrName>ppt_x</p:attrName>
                                          <p:attrName>ppt_y</p:attrName>
                                        </p:attrNameLst>
                                      </p:cBhvr>
                                      <p:rCtr x="0" y="1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297113" y="928688"/>
            <a:ext cx="43957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600">
                <a:solidFill>
                  <a:srgbClr val="CC6600"/>
                </a:solidFill>
              </a:rPr>
              <a:t>Administração Estratégica</a:t>
            </a:r>
            <a:endParaRPr lang="pt-BR" sz="2600">
              <a:solidFill>
                <a:srgbClr val="CC6600"/>
              </a:solidFill>
              <a:latin typeface="Tahoma" pitchFamily="34" charset="0"/>
            </a:endParaRPr>
          </a:p>
        </p:txBody>
      </p:sp>
      <p:sp>
        <p:nvSpPr>
          <p:cNvPr id="7" name="CaixaDeTexto 6"/>
          <p:cNvSpPr txBox="1">
            <a:spLocks noChangeArrowheads="1"/>
          </p:cNvSpPr>
          <p:nvPr/>
        </p:nvSpPr>
        <p:spPr bwMode="auto">
          <a:xfrm>
            <a:off x="571500" y="1928813"/>
            <a:ext cx="82867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Ao concluir esta disciplina, o aluno estará apto a identificar os aspectos de interdependência da Empresa e seu ambiente em constante mutação e às demandas ambientais. Será também capaz de analisar as características e a dinâmica da organização inovadora, a modernização empresarial como resposta às demandas ambientais e debater a importância da visão estratégica integrada no mundo atual.</a:t>
            </a:r>
          </a:p>
        </p:txBody>
      </p:sp>
      <p:sp>
        <p:nvSpPr>
          <p:cNvPr id="8" name="CaixaDeTexto 7"/>
          <p:cNvSpPr txBox="1">
            <a:spLocks noChangeArrowheads="1"/>
          </p:cNvSpPr>
          <p:nvPr/>
        </p:nvSpPr>
        <p:spPr bwMode="auto">
          <a:xfrm>
            <a:off x="2214563" y="4657725"/>
            <a:ext cx="6572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 action="ppaction://hlinkshowjump?jump=nextslide"/>
              </a:rPr>
              <a:t>1- Noções Básicas da AE. </a:t>
            </a:r>
            <a:r>
              <a:rPr lang="pt-BR" b="0"/>
              <a:t/>
            </a:r>
            <a:br>
              <a:rPr lang="pt-BR" b="0"/>
            </a:br>
            <a:r>
              <a:rPr lang="pt-BR" b="0">
                <a:hlinkClick r:id="rId3" action="ppaction://hlinksldjump"/>
              </a:rPr>
              <a:t>2- Etapas da elaboração do planejamento estratégico. </a:t>
            </a:r>
            <a:r>
              <a:rPr lang="pt-BR" b="0"/>
              <a:t/>
            </a:r>
            <a:br>
              <a:rPr lang="pt-BR" b="0"/>
            </a:br>
            <a:r>
              <a:rPr lang="pt-BR" b="0"/>
              <a:t>3- Modelo de Gestão Estratégica. </a:t>
            </a:r>
            <a:br>
              <a:rPr lang="pt-BR" b="0"/>
            </a:br>
            <a:r>
              <a:rPr lang="pt-BR" b="0"/>
              <a:t>4- As novas abordagens competitivas.</a:t>
            </a:r>
          </a:p>
        </p:txBody>
      </p:sp>
      <p:sp>
        <p:nvSpPr>
          <p:cNvPr id="9" name="Retângulo 8"/>
          <p:cNvSpPr/>
          <p:nvPr/>
        </p:nvSpPr>
        <p:spPr>
          <a:xfrm>
            <a:off x="500063" y="4214813"/>
            <a:ext cx="1223962" cy="369887"/>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584700"/>
            <a:ext cx="3000375" cy="1487488"/>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5416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15720" name="CaixaDeTexto 14">
            <a:hlinkClick r:id="rId4" action="ppaction://hlinksldjump"/>
          </p:cNvPr>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Noções Básicas da AE</a:t>
            </a:r>
          </a:p>
        </p:txBody>
      </p:sp>
      <p:sp>
        <p:nvSpPr>
          <p:cNvPr id="116739"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Conceitos fundamentais </a:t>
            </a:r>
          </a:p>
        </p:txBody>
      </p:sp>
      <p:sp>
        <p:nvSpPr>
          <p:cNvPr id="116740" name="CaixaDeTexto 10"/>
          <p:cNvSpPr txBox="1">
            <a:spLocks noChangeArrowheads="1"/>
          </p:cNvSpPr>
          <p:nvPr/>
        </p:nvSpPr>
        <p:spPr bwMode="auto">
          <a:xfrm>
            <a:off x="928688" y="2357438"/>
            <a:ext cx="76438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Introdução </a:t>
            </a:r>
            <a:br>
              <a:rPr lang="pt-BR" b="0">
                <a:solidFill>
                  <a:srgbClr val="003399"/>
                </a:solidFill>
              </a:rPr>
            </a:br>
            <a:r>
              <a:rPr lang="pt-BR" b="0">
                <a:solidFill>
                  <a:srgbClr val="003399"/>
                </a:solidFill>
              </a:rPr>
              <a:t>     Conceitos específicos fundamentais </a:t>
            </a:r>
            <a:br>
              <a:rPr lang="pt-BR" b="0">
                <a:solidFill>
                  <a:srgbClr val="003399"/>
                </a:solidFill>
              </a:rPr>
            </a:br>
            <a:r>
              <a:rPr lang="pt-BR" b="0">
                <a:solidFill>
                  <a:srgbClr val="003399"/>
                </a:solidFill>
              </a:rPr>
              <a:t>     Níveis e tipos de planejamento </a:t>
            </a:r>
            <a:br>
              <a:rPr lang="pt-BR" b="0">
                <a:solidFill>
                  <a:srgbClr val="003399"/>
                </a:solidFill>
              </a:rPr>
            </a:br>
            <a:r>
              <a:rPr lang="pt-BR" b="0">
                <a:solidFill>
                  <a:srgbClr val="003399"/>
                </a:solidFill>
              </a:rPr>
              <a:t>     Visões estratégica e mecanicista </a:t>
            </a:r>
            <a:br>
              <a:rPr lang="pt-BR" b="0">
                <a:solidFill>
                  <a:srgbClr val="003399"/>
                </a:solidFill>
              </a:rPr>
            </a:br>
            <a:r>
              <a:rPr lang="pt-BR" b="0">
                <a:solidFill>
                  <a:srgbClr val="003399"/>
                </a:solidFill>
              </a:rPr>
              <a:t>     Filosofias do planejamento </a:t>
            </a:r>
            <a:br>
              <a:rPr lang="pt-BR" b="0">
                <a:solidFill>
                  <a:srgbClr val="003399"/>
                </a:solidFill>
              </a:rPr>
            </a:br>
            <a:r>
              <a:rPr lang="pt-BR" b="0">
                <a:solidFill>
                  <a:srgbClr val="003399"/>
                </a:solidFill>
              </a:rPr>
              <a:t>     Resumo</a:t>
            </a:r>
          </a:p>
        </p:txBody>
      </p:sp>
      <p:sp>
        <p:nvSpPr>
          <p:cNvPr id="12" name="Retângulo 11"/>
          <p:cNvSpPr>
            <a:spLocks noChangeArrowheads="1"/>
          </p:cNvSpPr>
          <p:nvPr/>
        </p:nvSpPr>
        <p:spPr bwMode="auto">
          <a:xfrm>
            <a:off x="928688" y="2379663"/>
            <a:ext cx="6429375"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Função do planejamento </a:t>
            </a:r>
            <a:br>
              <a:rPr lang="pt-BR"/>
            </a:br>
            <a:r>
              <a:rPr lang="pt-BR"/>
              <a:t>3 - O planejamento estratégico</a:t>
            </a:r>
          </a:p>
          <a:p>
            <a:endParaRPr lang="pt-BR"/>
          </a:p>
          <a:p>
            <a:endParaRPr lang="pt-BR"/>
          </a:p>
          <a:p>
            <a:r>
              <a:rPr lang="pt-BR"/>
              <a:t> </a:t>
            </a:r>
          </a:p>
          <a:p>
            <a:r>
              <a:rPr lang="pt-BR"/>
              <a:t> </a:t>
            </a:r>
          </a:p>
        </p:txBody>
      </p:sp>
      <p:sp>
        <p:nvSpPr>
          <p:cNvPr id="116742" name="Rectangle 8"/>
          <p:cNvSpPr>
            <a:spLocks noChangeArrowheads="1"/>
          </p:cNvSpPr>
          <p:nvPr/>
        </p:nvSpPr>
        <p:spPr bwMode="auto">
          <a:xfrm>
            <a:off x="6072188" y="142875"/>
            <a:ext cx="308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Administração Estratégica</a:t>
            </a:r>
            <a:endParaRPr lang="pt-BR">
              <a:solidFill>
                <a:srgbClr val="FFC000"/>
              </a:solidFill>
              <a:latin typeface="Tahoma" pitchFamily="34" charset="0"/>
            </a:endParaRPr>
          </a:p>
        </p:txBody>
      </p:sp>
      <p:sp>
        <p:nvSpPr>
          <p:cNvPr id="116743"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E-6 3.46821E-7 L 5E-6 0.25595 " pathEditMode="relative" rAng="0" ptsTypes="AA">
                                      <p:cBhvr>
                                        <p:cTn id="6" dur="2000" fill="hold"/>
                                        <p:tgtEl>
                                          <p:spTgt spid="12"/>
                                        </p:tgtEl>
                                        <p:attrNameLst>
                                          <p:attrName>ppt_x</p:attrName>
                                          <p:attrName>ppt_y</p:attrName>
                                        </p:attrNameLst>
                                      </p:cBhvr>
                                      <p:rCtr x="0" y="1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Etapas da elaboração do planejamento estratégico. </a:t>
            </a:r>
          </a:p>
        </p:txBody>
      </p:sp>
      <p:sp>
        <p:nvSpPr>
          <p:cNvPr id="117763"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Diagnóstico estratégico</a:t>
            </a:r>
          </a:p>
        </p:txBody>
      </p:sp>
      <p:sp>
        <p:nvSpPr>
          <p:cNvPr id="117764" name="CaixaDeTexto 10"/>
          <p:cNvSpPr txBox="1">
            <a:spLocks noChangeArrowheads="1"/>
          </p:cNvSpPr>
          <p:nvPr/>
        </p:nvSpPr>
        <p:spPr bwMode="auto">
          <a:xfrm>
            <a:off x="1357313" y="2371725"/>
            <a:ext cx="7643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Diagnóstico estratégico </a:t>
            </a:r>
            <a:br>
              <a:rPr lang="pt-BR" b="0">
                <a:solidFill>
                  <a:srgbClr val="003399"/>
                </a:solidFill>
              </a:rPr>
            </a:br>
            <a:r>
              <a:rPr lang="pt-BR" b="0">
                <a:solidFill>
                  <a:srgbClr val="003399"/>
                </a:solidFill>
              </a:rPr>
              <a:t>Elementos do diagnóstico estratégico </a:t>
            </a:r>
            <a:br>
              <a:rPr lang="pt-BR" b="0">
                <a:solidFill>
                  <a:srgbClr val="003399"/>
                </a:solidFill>
              </a:rPr>
            </a:br>
            <a:r>
              <a:rPr lang="pt-BR" b="0">
                <a:solidFill>
                  <a:srgbClr val="003399"/>
                </a:solidFill>
              </a:rPr>
              <a:t>Análise do sistema de planejamento e controle financeiro </a:t>
            </a:r>
            <a:br>
              <a:rPr lang="pt-BR" b="0">
                <a:solidFill>
                  <a:srgbClr val="003399"/>
                </a:solidFill>
              </a:rPr>
            </a:br>
            <a:r>
              <a:rPr lang="pt-BR" b="0">
                <a:solidFill>
                  <a:srgbClr val="003399"/>
                </a:solidFill>
              </a:rPr>
              <a:t>Resumo </a:t>
            </a:r>
          </a:p>
        </p:txBody>
      </p:sp>
      <p:sp>
        <p:nvSpPr>
          <p:cNvPr id="12" name="Retângulo 11"/>
          <p:cNvSpPr>
            <a:spLocks noChangeArrowheads="1"/>
          </p:cNvSpPr>
          <p:nvPr/>
        </p:nvSpPr>
        <p:spPr bwMode="auto">
          <a:xfrm>
            <a:off x="928688" y="2379663"/>
            <a:ext cx="6429375"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Missão da empresa </a:t>
            </a:r>
          </a:p>
          <a:p>
            <a:r>
              <a:rPr lang="pt-BR"/>
              <a:t>3 - Objetivos organizacionais </a:t>
            </a:r>
          </a:p>
          <a:p>
            <a:r>
              <a:rPr lang="pt-BR"/>
              <a:t>4 - Estratégias organizacionais </a:t>
            </a:r>
          </a:p>
          <a:p>
            <a:r>
              <a:rPr lang="pt-BR"/>
              <a:t>5 - Finalizando o planejamento estratégico </a:t>
            </a:r>
          </a:p>
          <a:p>
            <a:endParaRPr lang="pt-BR"/>
          </a:p>
          <a:p>
            <a:endParaRPr lang="pt-BR"/>
          </a:p>
          <a:p>
            <a:r>
              <a:rPr lang="pt-BR"/>
              <a:t> </a:t>
            </a:r>
          </a:p>
          <a:p>
            <a:r>
              <a:rPr lang="pt-BR"/>
              <a:t> </a:t>
            </a:r>
          </a:p>
        </p:txBody>
      </p:sp>
      <p:sp>
        <p:nvSpPr>
          <p:cNvPr id="117766" name="Rectangle 8"/>
          <p:cNvSpPr>
            <a:spLocks noChangeArrowheads="1"/>
          </p:cNvSpPr>
          <p:nvPr/>
        </p:nvSpPr>
        <p:spPr bwMode="auto">
          <a:xfrm>
            <a:off x="6072188" y="142875"/>
            <a:ext cx="308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Administração Estratégica</a:t>
            </a:r>
            <a:endParaRPr lang="pt-BR">
              <a:solidFill>
                <a:srgbClr val="FFC000"/>
              </a:solidFill>
              <a:latin typeface="Tahoma" pitchFamily="34" charset="0"/>
            </a:endParaRPr>
          </a:p>
        </p:txBody>
      </p:sp>
      <p:sp>
        <p:nvSpPr>
          <p:cNvPr id="117767"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E-6 -2.08092E-6 L 5E-6 0.19445 " pathEditMode="relative" rAng="0" ptsTypes="AA">
                                      <p:cBhvr>
                                        <p:cTn id="6" dur="2000" fill="hold"/>
                                        <p:tgtEl>
                                          <p:spTgt spid="12"/>
                                        </p:tgtEl>
                                        <p:attrNameLst>
                                          <p:attrName>ppt_x</p:attrName>
                                          <p:attrName>ppt_y</p:attrName>
                                        </p:attrNameLst>
                                      </p:cBhvr>
                                      <p:rCtr x="0" y="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3178175" y="928688"/>
            <a:ext cx="26336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600">
                <a:solidFill>
                  <a:srgbClr val="CC6600"/>
                </a:solidFill>
              </a:rPr>
              <a:t>Microeconomia</a:t>
            </a:r>
            <a:endParaRPr lang="pt-BR" sz="2600">
              <a:solidFill>
                <a:srgbClr val="CC6600"/>
              </a:solidFill>
              <a:latin typeface="Tahoma" pitchFamily="34" charset="0"/>
            </a:endParaRPr>
          </a:p>
        </p:txBody>
      </p:sp>
      <p:sp>
        <p:nvSpPr>
          <p:cNvPr id="7" name="CaixaDeTexto 6"/>
          <p:cNvSpPr txBox="1">
            <a:spLocks noChangeArrowheads="1"/>
          </p:cNvSpPr>
          <p:nvPr/>
        </p:nvSpPr>
        <p:spPr bwMode="auto">
          <a:xfrm>
            <a:off x="571500" y="1928813"/>
            <a:ext cx="828675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700" b="0"/>
              <a:t>Ao final da disciplina, o aluno deverá estar apto a: i) compreender os conceitos básicos da Microeconomia; ii) conhecer como evoluiu o pensamento econômico até o presente momento; iii) conhecer e discutir o mecanismo de escolha do consumidor e as relações do mercado que afetam essa escolha; iv) conhecer e discutir o processo de decisão do produto, das relações dos custos e receitas e de suas relações com os prazos de decisão; v) analisar e discutir a procura e a oferta de mercado; vi) analisar e discutir as principais estruturas de mercado e seus modelos teóricos. </a:t>
            </a:r>
          </a:p>
        </p:txBody>
      </p:sp>
      <p:sp>
        <p:nvSpPr>
          <p:cNvPr id="8" name="CaixaDeTexto 7"/>
          <p:cNvSpPr txBox="1">
            <a:spLocks noChangeArrowheads="1"/>
          </p:cNvSpPr>
          <p:nvPr/>
        </p:nvSpPr>
        <p:spPr bwMode="auto">
          <a:xfrm>
            <a:off x="2214563" y="4729163"/>
            <a:ext cx="6572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 </a:t>
            </a:r>
            <a:r>
              <a:rPr lang="pt-BR" b="0">
                <a:hlinkClick r:id="" action="ppaction://hlinkshowjump?jump=nextslide"/>
              </a:rPr>
              <a:t>1 - A Microeconomia e o Pensamento Econômico  </a:t>
            </a:r>
            <a:endParaRPr lang="pt-BR"/>
          </a:p>
          <a:p>
            <a:pPr eaLnBrk="1" hangingPunct="1"/>
            <a:r>
              <a:rPr lang="pt-BR" b="0">
                <a:hlinkClick r:id="rId3" action="ppaction://hlinksldjump"/>
              </a:rPr>
              <a:t> 2 - Funcionamento dos Mercados  </a:t>
            </a:r>
            <a:endParaRPr lang="pt-BR"/>
          </a:p>
          <a:p>
            <a:pPr eaLnBrk="1" hangingPunct="1"/>
            <a:r>
              <a:rPr lang="pt-BR" b="0"/>
              <a:t> 3 - Análise dos Mercados  </a:t>
            </a:r>
            <a:endParaRPr lang="pt-BR"/>
          </a:p>
          <a:p>
            <a:pPr eaLnBrk="1" hangingPunct="1"/>
            <a:r>
              <a:rPr lang="pt-BR" b="0"/>
              <a:t> 4 - Estruturas dos Mercados  </a:t>
            </a:r>
          </a:p>
        </p:txBody>
      </p:sp>
      <p:sp>
        <p:nvSpPr>
          <p:cNvPr id="9" name="Retângulo 8"/>
          <p:cNvSpPr/>
          <p:nvPr/>
        </p:nvSpPr>
        <p:spPr>
          <a:xfrm>
            <a:off x="500063" y="4286250"/>
            <a:ext cx="1223962" cy="369888"/>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656138"/>
            <a:ext cx="3000375" cy="1487487"/>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5416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18792" name="CaixaDeTexto 14"/>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A Microeconomia e o Pensamento Econômico </a:t>
            </a:r>
          </a:p>
        </p:txBody>
      </p:sp>
      <p:sp>
        <p:nvSpPr>
          <p:cNvPr id="119811"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Conceitos Básicos </a:t>
            </a:r>
          </a:p>
        </p:txBody>
      </p:sp>
      <p:sp>
        <p:nvSpPr>
          <p:cNvPr id="119812" name="CaixaDeTexto 10"/>
          <p:cNvSpPr txBox="1">
            <a:spLocks noChangeArrowheads="1"/>
          </p:cNvSpPr>
          <p:nvPr/>
        </p:nvSpPr>
        <p:spPr bwMode="auto">
          <a:xfrm>
            <a:off x="928688" y="2357438"/>
            <a:ext cx="76438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Conceitos econômicos básicos </a:t>
            </a:r>
            <a:br>
              <a:rPr lang="pt-BR" b="0">
                <a:solidFill>
                  <a:srgbClr val="003399"/>
                </a:solidFill>
              </a:rPr>
            </a:br>
            <a:r>
              <a:rPr lang="pt-BR" b="0">
                <a:solidFill>
                  <a:srgbClr val="003399"/>
                </a:solidFill>
              </a:rPr>
              <a:t>     Sistemas econômicos </a:t>
            </a:r>
            <a:br>
              <a:rPr lang="pt-BR" b="0">
                <a:solidFill>
                  <a:srgbClr val="003399"/>
                </a:solidFill>
              </a:rPr>
            </a:br>
            <a:r>
              <a:rPr lang="pt-BR" b="0">
                <a:solidFill>
                  <a:srgbClr val="003399"/>
                </a:solidFill>
              </a:rPr>
              <a:t>     Problemas econômicos fundamentais </a:t>
            </a:r>
            <a:br>
              <a:rPr lang="pt-BR" b="0">
                <a:solidFill>
                  <a:srgbClr val="003399"/>
                </a:solidFill>
              </a:rPr>
            </a:br>
            <a:r>
              <a:rPr lang="pt-BR" b="0">
                <a:solidFill>
                  <a:srgbClr val="003399"/>
                </a:solidFill>
              </a:rPr>
              <a:t>     Curva de possibilidade de produção e custo de oportunidade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79663"/>
            <a:ext cx="7643812"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Explorando a Ciência Econômica </a:t>
            </a:r>
          </a:p>
          <a:p>
            <a:r>
              <a:rPr lang="pt-BR"/>
              <a:t>3 - Breve histórico do Pensamento Econômico Antes de Keynes </a:t>
            </a:r>
          </a:p>
          <a:p>
            <a:r>
              <a:rPr lang="pt-BR"/>
              <a:t>4 - Breve histórico do Pensamento Econômico Após Keynes </a:t>
            </a:r>
          </a:p>
          <a:p>
            <a:endParaRPr lang="pt-BR"/>
          </a:p>
          <a:p>
            <a:endParaRPr lang="pt-BR"/>
          </a:p>
          <a:p>
            <a:r>
              <a:rPr lang="pt-BR"/>
              <a:t> </a:t>
            </a:r>
          </a:p>
          <a:p>
            <a:r>
              <a:rPr lang="pt-BR"/>
              <a:t> </a:t>
            </a:r>
          </a:p>
        </p:txBody>
      </p:sp>
      <p:sp>
        <p:nvSpPr>
          <p:cNvPr id="119814" name="Rectangle 8"/>
          <p:cNvSpPr>
            <a:spLocks noChangeArrowheads="1"/>
          </p:cNvSpPr>
          <p:nvPr/>
        </p:nvSpPr>
        <p:spPr bwMode="auto">
          <a:xfrm>
            <a:off x="7123113" y="142875"/>
            <a:ext cx="1878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Microeconomia</a:t>
            </a:r>
            <a:endParaRPr lang="pt-BR">
              <a:solidFill>
                <a:srgbClr val="FFC000"/>
              </a:solidFill>
              <a:latin typeface="Tahoma" pitchFamily="34" charset="0"/>
            </a:endParaRPr>
          </a:p>
        </p:txBody>
      </p:sp>
      <p:sp>
        <p:nvSpPr>
          <p:cNvPr id="119815"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44444E-6 3.52601E-6 L -4.44444E-6 0.20416 " pathEditMode="relative" rAng="0" ptsTypes="AA">
                                      <p:cBhvr>
                                        <p:cTn id="6" dur="2000" fill="hold"/>
                                        <p:tgtEl>
                                          <p:spTgt spid="12"/>
                                        </p:tgtEl>
                                        <p:attrNameLst>
                                          <p:attrName>ppt_x</p:attrName>
                                          <p:attrName>ppt_y</p:attrName>
                                        </p:attrNameLst>
                                      </p:cBhvr>
                                      <p:rCtr x="0" y="1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Funcionamento dos Mercados </a:t>
            </a:r>
          </a:p>
        </p:txBody>
      </p:sp>
      <p:sp>
        <p:nvSpPr>
          <p:cNvPr id="120835"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Demanda</a:t>
            </a:r>
          </a:p>
        </p:txBody>
      </p:sp>
      <p:sp>
        <p:nvSpPr>
          <p:cNvPr id="120836" name="CaixaDeTexto 10"/>
          <p:cNvSpPr txBox="1">
            <a:spLocks noChangeArrowheads="1"/>
          </p:cNvSpPr>
          <p:nvPr/>
        </p:nvSpPr>
        <p:spPr bwMode="auto">
          <a:xfrm>
            <a:off x="1071563" y="2379663"/>
            <a:ext cx="707231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     Curva de demanda </a:t>
            </a:r>
            <a:br>
              <a:rPr lang="pt-BR" b="0">
                <a:solidFill>
                  <a:srgbClr val="003399"/>
                </a:solidFill>
              </a:rPr>
            </a:br>
            <a:r>
              <a:rPr lang="pt-BR" b="0">
                <a:solidFill>
                  <a:srgbClr val="003399"/>
                </a:solidFill>
              </a:rPr>
              <a:t>     Incentivos </a:t>
            </a:r>
            <a:br>
              <a:rPr lang="pt-BR" b="0">
                <a:solidFill>
                  <a:srgbClr val="003399"/>
                </a:solidFill>
              </a:rPr>
            </a:br>
            <a:r>
              <a:rPr lang="pt-BR" b="0">
                <a:solidFill>
                  <a:srgbClr val="003399"/>
                </a:solidFill>
              </a:rPr>
              <a:t>     Trocas </a:t>
            </a:r>
            <a:br>
              <a:rPr lang="pt-BR" b="0">
                <a:solidFill>
                  <a:srgbClr val="003399"/>
                </a:solidFill>
              </a:rPr>
            </a:br>
            <a:r>
              <a:rPr lang="pt-BR" b="0">
                <a:solidFill>
                  <a:srgbClr val="003399"/>
                </a:solidFill>
              </a:rPr>
              <a:t>     Informação </a:t>
            </a:r>
            <a:br>
              <a:rPr lang="pt-BR" b="0">
                <a:solidFill>
                  <a:srgbClr val="003399"/>
                </a:solidFill>
              </a:rPr>
            </a:br>
            <a:r>
              <a:rPr lang="pt-BR" b="0">
                <a:solidFill>
                  <a:srgbClr val="003399"/>
                </a:solidFill>
              </a:rPr>
              <a:t>     Distribuição </a:t>
            </a:r>
            <a:br>
              <a:rPr lang="pt-BR" b="0">
                <a:solidFill>
                  <a:srgbClr val="003399"/>
                </a:solidFill>
              </a:rPr>
            </a:br>
            <a:r>
              <a:rPr lang="pt-BR" b="0">
                <a:solidFill>
                  <a:srgbClr val="003399"/>
                </a:solidFill>
              </a:rPr>
              <a:t>     Escolha do consumidor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79663"/>
            <a:ext cx="5929312"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Oferta e Equilíbrio de Mercado </a:t>
            </a:r>
          </a:p>
          <a:p>
            <a:r>
              <a:rPr lang="pt-BR"/>
              <a:t>3 - Elasticidades: O Uso da Demanda </a:t>
            </a:r>
          </a:p>
          <a:p>
            <a:r>
              <a:rPr lang="pt-BR"/>
              <a:t>4 - Elasticidades: O Uso da Oferta  </a:t>
            </a:r>
          </a:p>
          <a:p>
            <a:endParaRPr lang="pt-BR"/>
          </a:p>
          <a:p>
            <a:endParaRPr lang="pt-BR"/>
          </a:p>
          <a:p>
            <a:r>
              <a:rPr lang="pt-BR"/>
              <a:t> </a:t>
            </a:r>
          </a:p>
          <a:p>
            <a:r>
              <a:rPr lang="pt-BR"/>
              <a:t> </a:t>
            </a:r>
          </a:p>
        </p:txBody>
      </p:sp>
      <p:sp>
        <p:nvSpPr>
          <p:cNvPr id="120838" name="Rectangle 8"/>
          <p:cNvSpPr>
            <a:spLocks noChangeArrowheads="1"/>
          </p:cNvSpPr>
          <p:nvPr/>
        </p:nvSpPr>
        <p:spPr bwMode="auto">
          <a:xfrm>
            <a:off x="7123113" y="142875"/>
            <a:ext cx="1878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Microeconomia</a:t>
            </a:r>
            <a:endParaRPr lang="pt-BR">
              <a:solidFill>
                <a:srgbClr val="FFC000"/>
              </a:solidFill>
              <a:latin typeface="Tahoma" pitchFamily="34" charset="0"/>
            </a:endParaRPr>
          </a:p>
        </p:txBody>
      </p:sp>
      <p:sp>
        <p:nvSpPr>
          <p:cNvPr id="120839"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44444E-6 3.52601E-6 L -4.44444E-6 0.28809 " pathEditMode="relative" rAng="0" ptsTypes="AA">
                                      <p:cBhvr>
                                        <p:cTn id="6" dur="2000" fill="hold"/>
                                        <p:tgtEl>
                                          <p:spTgt spid="12"/>
                                        </p:tgtEl>
                                        <p:attrNameLst>
                                          <p:attrName>ppt_x</p:attrName>
                                          <p:attrName>ppt_y</p:attrName>
                                        </p:attrNameLst>
                                      </p:cBhvr>
                                      <p:rCtr x="0" y="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401638" y="1022350"/>
            <a:ext cx="81867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500">
                <a:solidFill>
                  <a:srgbClr val="CC6600"/>
                </a:solidFill>
              </a:rPr>
              <a:t>Administração de Recursos Materiais e Patrimoniais</a:t>
            </a:r>
            <a:endParaRPr lang="pt-BR" sz="2500">
              <a:solidFill>
                <a:srgbClr val="CC6600"/>
              </a:solidFill>
              <a:latin typeface="Tahoma" pitchFamily="34" charset="0"/>
            </a:endParaRPr>
          </a:p>
        </p:txBody>
      </p:sp>
      <p:sp>
        <p:nvSpPr>
          <p:cNvPr id="7" name="CaixaDeTexto 6"/>
          <p:cNvSpPr txBox="1">
            <a:spLocks noChangeArrowheads="1"/>
          </p:cNvSpPr>
          <p:nvPr/>
        </p:nvSpPr>
        <p:spPr bwMode="auto">
          <a:xfrm>
            <a:off x="571500" y="1960563"/>
            <a:ext cx="82867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Ao concluir esta disciplina o aluno será capaz de analisar o processo de administração de materiais e patrimônio, com vistas gerência, de uma forma integrada, do conjunto de fluxos de materiais envolvidos no processo de produção. Para isso estará apto a explicar os conceitos fundamentais de administração de estoques e os conceitos fundamentais de administração de compras e de patrimônio.</a:t>
            </a:r>
          </a:p>
        </p:txBody>
      </p:sp>
      <p:sp>
        <p:nvSpPr>
          <p:cNvPr id="8" name="CaixaDeTexto 7"/>
          <p:cNvSpPr txBox="1">
            <a:spLocks noChangeArrowheads="1"/>
          </p:cNvSpPr>
          <p:nvPr/>
        </p:nvSpPr>
        <p:spPr bwMode="auto">
          <a:xfrm>
            <a:off x="2214563" y="4729163"/>
            <a:ext cx="6572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 action="ppaction://hlinkshowjump?jump=nextslide"/>
              </a:rPr>
              <a:t>1- Sistema de Materiais. </a:t>
            </a:r>
            <a:r>
              <a:rPr lang="pt-BR" b="0"/>
              <a:t/>
            </a:r>
            <a:br>
              <a:rPr lang="pt-BR" b="0"/>
            </a:br>
            <a:r>
              <a:rPr lang="pt-BR" b="0">
                <a:hlinkClick r:id="rId3" action="ppaction://hlinksldjump"/>
              </a:rPr>
              <a:t>2- Gestão de Estoques. </a:t>
            </a:r>
            <a:r>
              <a:rPr lang="pt-BR" b="0"/>
              <a:t/>
            </a:r>
            <a:br>
              <a:rPr lang="pt-BR" b="0"/>
            </a:br>
            <a:r>
              <a:rPr lang="pt-BR" b="0"/>
              <a:t>3- Análise de Estoques e Aquisição de Estoques. </a:t>
            </a:r>
            <a:br>
              <a:rPr lang="pt-BR" b="0"/>
            </a:br>
            <a:r>
              <a:rPr lang="pt-BR" b="0"/>
              <a:t>4- Novas Estratégias de Fornecimento. </a:t>
            </a:r>
          </a:p>
        </p:txBody>
      </p:sp>
      <p:sp>
        <p:nvSpPr>
          <p:cNvPr id="9" name="Retângulo 8"/>
          <p:cNvSpPr/>
          <p:nvPr/>
        </p:nvSpPr>
        <p:spPr>
          <a:xfrm>
            <a:off x="500063" y="4286250"/>
            <a:ext cx="1223962" cy="369888"/>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656138"/>
            <a:ext cx="3000375" cy="1487487"/>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5416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21864" name="CaixaDeTexto 14"/>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Sistema de Materiais</a:t>
            </a:r>
          </a:p>
        </p:txBody>
      </p:sp>
      <p:sp>
        <p:nvSpPr>
          <p:cNvPr id="122883"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Administração de materiais na empresa </a:t>
            </a:r>
          </a:p>
        </p:txBody>
      </p:sp>
      <p:sp>
        <p:nvSpPr>
          <p:cNvPr id="122884" name="CaixaDeTexto 10"/>
          <p:cNvSpPr txBox="1">
            <a:spLocks noChangeArrowheads="1"/>
          </p:cNvSpPr>
          <p:nvPr/>
        </p:nvSpPr>
        <p:spPr bwMode="auto">
          <a:xfrm>
            <a:off x="1357313" y="2357438"/>
            <a:ext cx="65722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Administração de materiais na empresa </a:t>
            </a:r>
            <a:br>
              <a:rPr lang="pt-BR" b="0">
                <a:solidFill>
                  <a:srgbClr val="003399"/>
                </a:solidFill>
              </a:rPr>
            </a:br>
            <a:r>
              <a:rPr lang="pt-BR" b="0">
                <a:solidFill>
                  <a:srgbClr val="003399"/>
                </a:solidFill>
              </a:rPr>
              <a:t>Sistema de Materiais </a:t>
            </a:r>
            <a:br>
              <a:rPr lang="pt-BR" b="0">
                <a:solidFill>
                  <a:srgbClr val="003399"/>
                </a:solidFill>
              </a:rPr>
            </a:br>
            <a:r>
              <a:rPr lang="pt-BR" b="0">
                <a:solidFill>
                  <a:srgbClr val="003399"/>
                </a:solidFill>
              </a:rPr>
              <a:t>Administração de Recursos </a:t>
            </a:r>
            <a:br>
              <a:rPr lang="pt-BR" b="0">
                <a:solidFill>
                  <a:srgbClr val="003399"/>
                </a:solidFill>
              </a:rPr>
            </a:br>
            <a:r>
              <a:rPr lang="pt-BR" b="0">
                <a:solidFill>
                  <a:srgbClr val="003399"/>
                </a:solidFill>
              </a:rPr>
              <a:t>Tecnologias: produtos, processos, gestão e informação </a:t>
            </a:r>
            <a:br>
              <a:rPr lang="pt-BR" b="0">
                <a:solidFill>
                  <a:srgbClr val="003399"/>
                </a:solidFill>
              </a:rPr>
            </a:br>
            <a:r>
              <a:rPr lang="pt-BR" b="0">
                <a:solidFill>
                  <a:srgbClr val="003399"/>
                </a:solidFill>
              </a:rPr>
              <a:t>Resumo</a:t>
            </a:r>
          </a:p>
        </p:txBody>
      </p:sp>
      <p:sp>
        <p:nvSpPr>
          <p:cNvPr id="12" name="Retângulo 11"/>
          <p:cNvSpPr>
            <a:spLocks noChangeArrowheads="1"/>
          </p:cNvSpPr>
          <p:nvPr/>
        </p:nvSpPr>
        <p:spPr bwMode="auto">
          <a:xfrm>
            <a:off x="928688" y="2379663"/>
            <a:ext cx="6286500"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Sistema de Planejamento da Produção </a:t>
            </a:r>
            <a:br>
              <a:rPr lang="pt-BR"/>
            </a:br>
            <a:r>
              <a:rPr lang="pt-BR"/>
              <a:t>3 - Classificação de Materiais</a:t>
            </a:r>
          </a:p>
          <a:p>
            <a:endParaRPr lang="pt-BR"/>
          </a:p>
          <a:p>
            <a:r>
              <a:rPr lang="pt-BR"/>
              <a:t> </a:t>
            </a:r>
          </a:p>
          <a:p>
            <a:r>
              <a:rPr lang="pt-BR"/>
              <a:t> </a:t>
            </a:r>
          </a:p>
        </p:txBody>
      </p:sp>
      <p:sp>
        <p:nvSpPr>
          <p:cNvPr id="122886" name="Rectangle 8"/>
          <p:cNvSpPr>
            <a:spLocks noChangeArrowheads="1"/>
          </p:cNvSpPr>
          <p:nvPr/>
        </p:nvSpPr>
        <p:spPr bwMode="auto">
          <a:xfrm>
            <a:off x="3214688" y="142875"/>
            <a:ext cx="6007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Administração de Recursos Materiais e Patrimoniais</a:t>
            </a:r>
            <a:endParaRPr lang="pt-BR">
              <a:solidFill>
                <a:srgbClr val="FFC000"/>
              </a:solidFill>
              <a:latin typeface="Tahoma" pitchFamily="34" charset="0"/>
            </a:endParaRPr>
          </a:p>
        </p:txBody>
      </p:sp>
      <p:sp>
        <p:nvSpPr>
          <p:cNvPr id="122887"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44444E-6 3.52601E-6 L -4.44444E-6 0.20416 " pathEditMode="relative" rAng="0" ptsTypes="AA">
                                      <p:cBhvr>
                                        <p:cTn id="6" dur="2000" fill="hold"/>
                                        <p:tgtEl>
                                          <p:spTgt spid="12"/>
                                        </p:tgtEl>
                                        <p:attrNameLst>
                                          <p:attrName>ppt_x</p:attrName>
                                          <p:attrName>ppt_y</p:attrName>
                                        </p:attrNameLst>
                                      </p:cBhvr>
                                      <p:rCtr x="0" y="1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Gestão de Estoques</a:t>
            </a:r>
          </a:p>
        </p:txBody>
      </p:sp>
      <p:sp>
        <p:nvSpPr>
          <p:cNvPr id="123907"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Fundamentos de Administração de Estoques </a:t>
            </a:r>
          </a:p>
        </p:txBody>
      </p:sp>
      <p:sp>
        <p:nvSpPr>
          <p:cNvPr id="123908" name="CaixaDeTexto 10"/>
          <p:cNvSpPr txBox="1">
            <a:spLocks noChangeArrowheads="1"/>
          </p:cNvSpPr>
          <p:nvPr/>
        </p:nvSpPr>
        <p:spPr bwMode="auto">
          <a:xfrm>
            <a:off x="1071563" y="2379663"/>
            <a:ext cx="65722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Planejamento de Estoques </a:t>
            </a:r>
            <a:br>
              <a:rPr lang="pt-BR" b="0">
                <a:solidFill>
                  <a:srgbClr val="003399"/>
                </a:solidFill>
              </a:rPr>
            </a:br>
            <a:r>
              <a:rPr lang="pt-BR" b="0">
                <a:solidFill>
                  <a:srgbClr val="003399"/>
                </a:solidFill>
              </a:rPr>
              <a:t>     Funções e classificação dos Estoques </a:t>
            </a:r>
            <a:br>
              <a:rPr lang="pt-BR" b="0">
                <a:solidFill>
                  <a:srgbClr val="003399"/>
                </a:solidFill>
              </a:rPr>
            </a:br>
            <a:r>
              <a:rPr lang="pt-BR" b="0">
                <a:solidFill>
                  <a:srgbClr val="003399"/>
                </a:solidFill>
              </a:rPr>
              <a:t>     Objetivos da Administração de Estoques </a:t>
            </a:r>
            <a:br>
              <a:rPr lang="pt-BR" b="0">
                <a:solidFill>
                  <a:srgbClr val="003399"/>
                </a:solidFill>
              </a:rPr>
            </a:br>
            <a:r>
              <a:rPr lang="pt-BR" b="0">
                <a:solidFill>
                  <a:srgbClr val="003399"/>
                </a:solidFill>
              </a:rPr>
              <a:t>     Custos de Estoque </a:t>
            </a:r>
            <a:br>
              <a:rPr lang="pt-BR" b="0">
                <a:solidFill>
                  <a:srgbClr val="003399"/>
                </a:solidFill>
              </a:rPr>
            </a:br>
            <a:r>
              <a:rPr lang="pt-BR" b="0">
                <a:solidFill>
                  <a:srgbClr val="003399"/>
                </a:solidFill>
              </a:rPr>
              <a:t>     Sistema ABC de controle de Estoques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79663"/>
            <a:ext cx="6286500"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Lote Econômico de Compras - LEC </a:t>
            </a:r>
          </a:p>
          <a:p>
            <a:r>
              <a:rPr lang="pt-BR"/>
              <a:t>3 - Modelos de Estoques </a:t>
            </a:r>
          </a:p>
          <a:p>
            <a:endParaRPr lang="pt-BR"/>
          </a:p>
          <a:p>
            <a:endParaRPr lang="pt-BR"/>
          </a:p>
          <a:p>
            <a:r>
              <a:rPr lang="pt-BR"/>
              <a:t> </a:t>
            </a:r>
          </a:p>
          <a:p>
            <a:r>
              <a:rPr lang="pt-BR"/>
              <a:t> </a:t>
            </a:r>
          </a:p>
        </p:txBody>
      </p:sp>
      <p:sp>
        <p:nvSpPr>
          <p:cNvPr id="123910" name="Rectangle 8"/>
          <p:cNvSpPr>
            <a:spLocks noChangeArrowheads="1"/>
          </p:cNvSpPr>
          <p:nvPr/>
        </p:nvSpPr>
        <p:spPr bwMode="auto">
          <a:xfrm>
            <a:off x="3214688" y="142875"/>
            <a:ext cx="6007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Administração de Recursos Materiais e Patrimoniais</a:t>
            </a:r>
            <a:endParaRPr lang="pt-BR">
              <a:solidFill>
                <a:srgbClr val="FFC000"/>
              </a:solidFill>
              <a:latin typeface="Tahoma" pitchFamily="34" charset="0"/>
            </a:endParaRPr>
          </a:p>
        </p:txBody>
      </p:sp>
      <p:sp>
        <p:nvSpPr>
          <p:cNvPr id="123911"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5E-6 3.46821E-7 L -2.5E-6 0.25595 " pathEditMode="relative" rAng="0" ptsTypes="AA">
                                      <p:cBhvr>
                                        <p:cTn id="6" dur="2000" fill="hold"/>
                                        <p:tgtEl>
                                          <p:spTgt spid="12"/>
                                        </p:tgtEl>
                                        <p:attrNameLst>
                                          <p:attrName>ppt_x</p:attrName>
                                          <p:attrName>ppt_y</p:attrName>
                                        </p:attrNameLst>
                                      </p:cBhvr>
                                      <p:rCtr x="0" y="1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511425" y="928688"/>
            <a:ext cx="35607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sz="2600">
                <a:solidFill>
                  <a:srgbClr val="CC6600"/>
                </a:solidFill>
              </a:rPr>
              <a:t>Contabilidade Básica</a:t>
            </a:r>
            <a:endParaRPr lang="pt-BR" sz="2600">
              <a:solidFill>
                <a:srgbClr val="CC6600"/>
              </a:solidFill>
              <a:latin typeface="Tahoma" pitchFamily="34" charset="0"/>
            </a:endParaRPr>
          </a:p>
        </p:txBody>
      </p:sp>
      <p:sp>
        <p:nvSpPr>
          <p:cNvPr id="7" name="CaixaDeTexto 6"/>
          <p:cNvSpPr txBox="1">
            <a:spLocks noChangeArrowheads="1"/>
          </p:cNvSpPr>
          <p:nvPr/>
        </p:nvSpPr>
        <p:spPr bwMode="auto">
          <a:xfrm>
            <a:off x="500063" y="1924050"/>
            <a:ext cx="8358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Ao final da disciplina, os alunos deverão ser capazes de compreender o funcionamento da sistemática contábil, seus métodos e procedimentos básicos, bem como entender a capacidade e o potencial da Contabilidade para gerar informações voltadas ao processo decisório nas organizações.</a:t>
            </a:r>
          </a:p>
        </p:txBody>
      </p:sp>
      <p:sp>
        <p:nvSpPr>
          <p:cNvPr id="8" name="CaixaDeTexto 7"/>
          <p:cNvSpPr txBox="1">
            <a:spLocks noChangeArrowheads="1"/>
          </p:cNvSpPr>
          <p:nvPr/>
        </p:nvSpPr>
        <p:spPr bwMode="auto">
          <a:xfrm>
            <a:off x="2286000" y="4291013"/>
            <a:ext cx="5786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1- Aspectos Básicos da Contabilidade </a:t>
            </a:r>
          </a:p>
          <a:p>
            <a:pPr eaLnBrk="1" hangingPunct="1"/>
            <a:r>
              <a:rPr lang="pt-BR" b="0"/>
              <a:t>2- Método das Partidas Dobradas</a:t>
            </a:r>
          </a:p>
          <a:p>
            <a:pPr eaLnBrk="1" hangingPunct="1"/>
            <a:r>
              <a:rPr lang="pt-BR" b="0"/>
              <a:t>3- Estática Patrimonial</a:t>
            </a:r>
          </a:p>
          <a:p>
            <a:pPr eaLnBrk="1" hangingPunct="1"/>
            <a:r>
              <a:rPr lang="pt-BR" b="0"/>
              <a:t>4- Resultado do Exercício e Demonstrações Contábeis</a:t>
            </a:r>
          </a:p>
        </p:txBody>
      </p:sp>
      <p:sp>
        <p:nvSpPr>
          <p:cNvPr id="9" name="Retângulo 8"/>
          <p:cNvSpPr/>
          <p:nvPr/>
        </p:nvSpPr>
        <p:spPr>
          <a:xfrm>
            <a:off x="500063" y="3929063"/>
            <a:ext cx="1223962" cy="369887"/>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298950"/>
            <a:ext cx="3000375" cy="1344613"/>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5416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4344" name="CaixaDeTexto 14">
            <a:hlinkClick r:id="rId3" action="ppaction://hlinksldjump"/>
          </p:cNvPr>
          <p:cNvSpPr txBox="1">
            <a:spLocks noChangeArrowheads="1"/>
          </p:cNvSpPr>
          <p:nvPr/>
        </p:nvSpPr>
        <p:spPr bwMode="auto">
          <a:xfrm>
            <a:off x="6929438" y="8350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1543050" y="950913"/>
            <a:ext cx="59039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500">
                <a:solidFill>
                  <a:srgbClr val="CC6600"/>
                </a:solidFill>
              </a:rPr>
              <a:t>Modelagem e Simulação de Negócios</a:t>
            </a:r>
            <a:endParaRPr lang="pt-BR" sz="2500">
              <a:solidFill>
                <a:srgbClr val="CC6600"/>
              </a:solidFill>
              <a:latin typeface="Tahoma" pitchFamily="34" charset="0"/>
            </a:endParaRPr>
          </a:p>
        </p:txBody>
      </p:sp>
      <p:sp>
        <p:nvSpPr>
          <p:cNvPr id="7" name="CaixaDeTexto 6"/>
          <p:cNvSpPr txBox="1">
            <a:spLocks noChangeArrowheads="1"/>
          </p:cNvSpPr>
          <p:nvPr/>
        </p:nvSpPr>
        <p:spPr bwMode="auto">
          <a:xfrm>
            <a:off x="571500" y="2093913"/>
            <a:ext cx="82867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Esta disciplina possibilita um primeiro contado com as ferramentas de modelagem e simulação. Por meio de estudos teóricos e de atividades práticas, cada aluno terá oportunidade de adquirir a habilidade de comparar sistemas do mundo real e modelos computadorizados, descrever e representar sistemas, exercitar o pensamento sistêmico e uma ferramenta básica para tais tarefas.</a:t>
            </a:r>
          </a:p>
        </p:txBody>
      </p:sp>
      <p:sp>
        <p:nvSpPr>
          <p:cNvPr id="8" name="CaixaDeTexto 7"/>
          <p:cNvSpPr txBox="1">
            <a:spLocks noChangeArrowheads="1"/>
          </p:cNvSpPr>
          <p:nvPr/>
        </p:nvSpPr>
        <p:spPr bwMode="auto">
          <a:xfrm>
            <a:off x="2214563" y="4729163"/>
            <a:ext cx="6572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 action="ppaction://hlinkshowjump?jump=nextslide"/>
              </a:rPr>
              <a:t>1- Introdução ao Pensamento Sistêmico</a:t>
            </a:r>
            <a:endParaRPr lang="pt-BR" b="0"/>
          </a:p>
          <a:p>
            <a:pPr eaLnBrk="1" hangingPunct="1"/>
            <a:r>
              <a:rPr lang="pt-BR" b="0">
                <a:hlinkClick r:id="rId3" action="ppaction://hlinksldjump"/>
              </a:rPr>
              <a:t>2- Modelagem Básica</a:t>
            </a:r>
            <a:endParaRPr lang="pt-BR" b="0"/>
          </a:p>
          <a:p>
            <a:pPr eaLnBrk="1" hangingPunct="1"/>
            <a:r>
              <a:rPr lang="pt-BR" b="0"/>
              <a:t>3- Construindo Modelos Computadorizados</a:t>
            </a:r>
          </a:p>
          <a:p>
            <a:pPr eaLnBrk="1" hangingPunct="1"/>
            <a:r>
              <a:rPr lang="pt-BR" b="0"/>
              <a:t>4- Modelagem de Negócios</a:t>
            </a:r>
          </a:p>
        </p:txBody>
      </p:sp>
      <p:sp>
        <p:nvSpPr>
          <p:cNvPr id="9" name="Retângulo 8"/>
          <p:cNvSpPr/>
          <p:nvPr/>
        </p:nvSpPr>
        <p:spPr>
          <a:xfrm>
            <a:off x="500063" y="4286250"/>
            <a:ext cx="1223962" cy="369888"/>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656138"/>
            <a:ext cx="3000375" cy="1487487"/>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68751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24936" name="CaixaDeTexto 14">
            <a:hlinkClick r:id="rId4" action="ppaction://hlinksldjump"/>
          </p:cNvPr>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Introdução ao Pensamento Sistêmico</a:t>
            </a:r>
          </a:p>
        </p:txBody>
      </p:sp>
      <p:sp>
        <p:nvSpPr>
          <p:cNvPr id="125955"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Pensando, comunicando, aprendendo e agindo mais efetivamente </a:t>
            </a:r>
          </a:p>
        </p:txBody>
      </p:sp>
      <p:sp>
        <p:nvSpPr>
          <p:cNvPr id="125956" name="CaixaDeTexto 10"/>
          <p:cNvSpPr txBox="1">
            <a:spLocks noChangeArrowheads="1"/>
          </p:cNvSpPr>
          <p:nvPr/>
        </p:nvSpPr>
        <p:spPr bwMode="auto">
          <a:xfrm>
            <a:off x="1357313" y="2357438"/>
            <a:ext cx="65722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Um mundo complexo </a:t>
            </a:r>
          </a:p>
          <a:p>
            <a:pPr eaLnBrk="1" hangingPunct="1"/>
            <a:r>
              <a:rPr lang="pt-BR" b="0">
                <a:solidFill>
                  <a:srgbClr val="003399"/>
                </a:solidFill>
              </a:rPr>
              <a:t>O que é o Pensamento Sistêmico? </a:t>
            </a:r>
          </a:p>
          <a:p>
            <a:pPr eaLnBrk="1" hangingPunct="1"/>
            <a:r>
              <a:rPr lang="pt-BR" b="0">
                <a:solidFill>
                  <a:srgbClr val="003399"/>
                </a:solidFill>
              </a:rPr>
              <a:t>Padrões </a:t>
            </a:r>
          </a:p>
          <a:p>
            <a:pPr eaLnBrk="1" hangingPunct="1"/>
            <a:r>
              <a:rPr lang="pt-BR" b="0">
                <a:solidFill>
                  <a:srgbClr val="003399"/>
                </a:solidFill>
              </a:rPr>
              <a:t>Dinâmica de Sistemas </a:t>
            </a:r>
          </a:p>
          <a:p>
            <a:pPr eaLnBrk="1" hangingPunct="1"/>
            <a:r>
              <a:rPr lang="pt-BR" b="0">
                <a:solidFill>
                  <a:srgbClr val="003399"/>
                </a:solidFill>
              </a:rPr>
              <a:t>Resumo </a:t>
            </a:r>
          </a:p>
        </p:txBody>
      </p:sp>
      <p:sp>
        <p:nvSpPr>
          <p:cNvPr id="12" name="Retângulo 11"/>
          <p:cNvSpPr>
            <a:spLocks noChangeArrowheads="1"/>
          </p:cNvSpPr>
          <p:nvPr/>
        </p:nvSpPr>
        <p:spPr bwMode="auto">
          <a:xfrm>
            <a:off x="928688" y="2379663"/>
            <a:ext cx="6286500"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Comportamento dos sistemas </a:t>
            </a:r>
          </a:p>
          <a:p>
            <a:r>
              <a:rPr lang="pt-BR"/>
              <a:t>3 - Estabilidade dos Sistemas </a:t>
            </a:r>
          </a:p>
          <a:p>
            <a:r>
              <a:rPr lang="pt-BR"/>
              <a:t>4 - Padrões de Comportamento dos Sistemas </a:t>
            </a:r>
          </a:p>
          <a:p>
            <a:r>
              <a:rPr lang="pt-BR"/>
              <a:t>5 - Mudança e Crescimento </a:t>
            </a:r>
          </a:p>
          <a:p>
            <a:endParaRPr lang="pt-BR"/>
          </a:p>
          <a:p>
            <a:r>
              <a:rPr lang="pt-BR"/>
              <a:t> </a:t>
            </a:r>
          </a:p>
          <a:p>
            <a:r>
              <a:rPr lang="pt-BR"/>
              <a:t> </a:t>
            </a:r>
          </a:p>
        </p:txBody>
      </p:sp>
      <p:sp>
        <p:nvSpPr>
          <p:cNvPr id="125958" name="Rectangle 8"/>
          <p:cNvSpPr>
            <a:spLocks noChangeArrowheads="1"/>
          </p:cNvSpPr>
          <p:nvPr/>
        </p:nvSpPr>
        <p:spPr bwMode="auto">
          <a:xfrm>
            <a:off x="4629150" y="142875"/>
            <a:ext cx="4300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Modelagem e Simulação de Negócios</a:t>
            </a:r>
            <a:endParaRPr lang="pt-BR">
              <a:solidFill>
                <a:srgbClr val="FFC000"/>
              </a:solidFill>
              <a:latin typeface="Tahoma" pitchFamily="34" charset="0"/>
            </a:endParaRPr>
          </a:p>
        </p:txBody>
      </p:sp>
      <p:sp>
        <p:nvSpPr>
          <p:cNvPr id="125959"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44444E-6 3.52601E-6 L -4.44444E-6 0.20416 " pathEditMode="relative" rAng="0" ptsTypes="AA">
                                      <p:cBhvr>
                                        <p:cTn id="6" dur="2000" fill="hold"/>
                                        <p:tgtEl>
                                          <p:spTgt spid="12"/>
                                        </p:tgtEl>
                                        <p:attrNameLst>
                                          <p:attrName>ppt_x</p:attrName>
                                          <p:attrName>ppt_y</p:attrName>
                                        </p:attrNameLst>
                                      </p:cBhvr>
                                      <p:rCtr x="0" y="1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Modelagem Básica</a:t>
            </a:r>
          </a:p>
        </p:txBody>
      </p:sp>
      <p:sp>
        <p:nvSpPr>
          <p:cNvPr id="126979" name="CaixaDeTexto 9"/>
          <p:cNvSpPr txBox="1">
            <a:spLocks noChangeArrowheads="1"/>
          </p:cNvSpPr>
          <p:nvPr/>
        </p:nvSpPr>
        <p:spPr bwMode="auto">
          <a:xfrm>
            <a:off x="928688" y="164306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Estrutura e Comportamento de Sistemas Dinâmicos </a:t>
            </a:r>
          </a:p>
        </p:txBody>
      </p:sp>
      <p:sp>
        <p:nvSpPr>
          <p:cNvPr id="126980" name="CaixaDeTexto 10"/>
          <p:cNvSpPr txBox="1">
            <a:spLocks noChangeArrowheads="1"/>
          </p:cNvSpPr>
          <p:nvPr/>
        </p:nvSpPr>
        <p:spPr bwMode="auto">
          <a:xfrm>
            <a:off x="1357313" y="2214563"/>
            <a:ext cx="65722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Modos Fundamentais de Comportamento Dinâmico </a:t>
            </a:r>
          </a:p>
          <a:p>
            <a:pPr eaLnBrk="1" hangingPunct="1"/>
            <a:r>
              <a:rPr lang="pt-BR" b="0">
                <a:solidFill>
                  <a:srgbClr val="003399"/>
                </a:solidFill>
              </a:rPr>
              <a:t>Crescimento Exponencial </a:t>
            </a:r>
          </a:p>
          <a:p>
            <a:pPr eaLnBrk="1" hangingPunct="1"/>
            <a:r>
              <a:rPr lang="pt-BR" b="0">
                <a:solidFill>
                  <a:srgbClr val="003399"/>
                </a:solidFill>
              </a:rPr>
              <a:t>A busca de um objetivo </a:t>
            </a:r>
          </a:p>
          <a:p>
            <a:pPr eaLnBrk="1" hangingPunct="1"/>
            <a:r>
              <a:rPr lang="pt-BR" b="0">
                <a:solidFill>
                  <a:srgbClr val="003399"/>
                </a:solidFill>
              </a:rPr>
              <a:t>Oscilação </a:t>
            </a:r>
          </a:p>
          <a:p>
            <a:pPr eaLnBrk="1" hangingPunct="1"/>
            <a:r>
              <a:rPr lang="pt-BR" b="0">
                <a:solidFill>
                  <a:srgbClr val="003399"/>
                </a:solidFill>
              </a:rPr>
              <a:t>Interações dos modos fundamentais </a:t>
            </a:r>
          </a:p>
          <a:p>
            <a:pPr eaLnBrk="1" hangingPunct="1"/>
            <a:r>
              <a:rPr lang="pt-BR" b="0">
                <a:solidFill>
                  <a:srgbClr val="003399"/>
                </a:solidFill>
              </a:rPr>
              <a:t>Crescimento em forma de S </a:t>
            </a:r>
          </a:p>
          <a:p>
            <a:pPr eaLnBrk="1" hangingPunct="1"/>
            <a:r>
              <a:rPr lang="pt-BR" b="0">
                <a:solidFill>
                  <a:srgbClr val="003399"/>
                </a:solidFill>
              </a:rPr>
              <a:t>Crescimento em forma de S com oscilação </a:t>
            </a:r>
          </a:p>
          <a:p>
            <a:pPr eaLnBrk="1" hangingPunct="1"/>
            <a:r>
              <a:rPr lang="pt-BR" b="0">
                <a:solidFill>
                  <a:srgbClr val="003399"/>
                </a:solidFill>
              </a:rPr>
              <a:t>Crescimento e Colapso </a:t>
            </a:r>
          </a:p>
          <a:p>
            <a:pPr eaLnBrk="1" hangingPunct="1"/>
            <a:r>
              <a:rPr lang="pt-BR" b="0">
                <a:solidFill>
                  <a:srgbClr val="003399"/>
                </a:solidFill>
              </a:rPr>
              <a:t>Equilíbrio </a:t>
            </a:r>
          </a:p>
          <a:p>
            <a:pPr eaLnBrk="1" hangingPunct="1"/>
            <a:r>
              <a:rPr lang="pt-BR" b="0">
                <a:solidFill>
                  <a:srgbClr val="003399"/>
                </a:solidFill>
              </a:rPr>
              <a:t>Variação randômica </a:t>
            </a:r>
          </a:p>
          <a:p>
            <a:pPr eaLnBrk="1" hangingPunct="1"/>
            <a:r>
              <a:rPr lang="pt-BR" b="0">
                <a:solidFill>
                  <a:srgbClr val="003399"/>
                </a:solidFill>
              </a:rPr>
              <a:t>Resumo </a:t>
            </a:r>
          </a:p>
        </p:txBody>
      </p:sp>
      <p:sp>
        <p:nvSpPr>
          <p:cNvPr id="12" name="Retângulo 11"/>
          <p:cNvSpPr>
            <a:spLocks noChangeArrowheads="1"/>
          </p:cNvSpPr>
          <p:nvPr/>
        </p:nvSpPr>
        <p:spPr bwMode="auto">
          <a:xfrm>
            <a:off x="928688" y="2233613"/>
            <a:ext cx="6286500" cy="3140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Construindo modelos simples </a:t>
            </a:r>
          </a:p>
          <a:p>
            <a:r>
              <a:rPr lang="pt-BR"/>
              <a:t>3 - Analisando o Vensim </a:t>
            </a:r>
          </a:p>
          <a:p>
            <a:r>
              <a:rPr lang="pt-BR"/>
              <a:t>4 - Analisando um "modelo" com o Vensim</a:t>
            </a:r>
          </a:p>
          <a:p>
            <a:endParaRPr lang="pt-BR"/>
          </a:p>
          <a:p>
            <a:endParaRPr lang="pt-BR"/>
          </a:p>
          <a:p>
            <a:endParaRPr lang="pt-BR"/>
          </a:p>
          <a:p>
            <a:endParaRPr lang="pt-BR"/>
          </a:p>
          <a:p>
            <a:r>
              <a:rPr lang="pt-BR"/>
              <a:t> </a:t>
            </a:r>
          </a:p>
          <a:p>
            <a:endParaRPr lang="pt-BR"/>
          </a:p>
          <a:p>
            <a:r>
              <a:rPr lang="pt-BR"/>
              <a:t> </a:t>
            </a:r>
          </a:p>
          <a:p>
            <a:r>
              <a:rPr lang="pt-BR"/>
              <a:t> </a:t>
            </a:r>
          </a:p>
        </p:txBody>
      </p:sp>
      <p:sp>
        <p:nvSpPr>
          <p:cNvPr id="126982" name="Rectangle 8"/>
          <p:cNvSpPr>
            <a:spLocks noChangeArrowheads="1"/>
          </p:cNvSpPr>
          <p:nvPr/>
        </p:nvSpPr>
        <p:spPr bwMode="auto">
          <a:xfrm>
            <a:off x="4629150" y="142875"/>
            <a:ext cx="4300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Modelagem e Simulação de Negócios</a:t>
            </a:r>
            <a:endParaRPr lang="pt-BR">
              <a:solidFill>
                <a:srgbClr val="FFC000"/>
              </a:solidFill>
              <a:latin typeface="Tahoma" pitchFamily="34" charset="0"/>
            </a:endParaRPr>
          </a:p>
        </p:txBody>
      </p:sp>
      <p:sp>
        <p:nvSpPr>
          <p:cNvPr id="126983"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5E-6 1.56069E-6 L -2.5E-6 0.44485 " pathEditMode="relative" rAng="0" ptsTypes="AA">
                                      <p:cBhvr>
                                        <p:cTn id="6" dur="2000" fill="hold"/>
                                        <p:tgtEl>
                                          <p:spTgt spid="12"/>
                                        </p:tgtEl>
                                        <p:attrNameLst>
                                          <p:attrName>ppt_x</p:attrName>
                                          <p:attrName>ppt_y</p:attrName>
                                        </p:attrNameLst>
                                      </p:cBhvr>
                                      <p:rCtr x="0" y="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1230313" y="1022350"/>
            <a:ext cx="65293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500">
                <a:solidFill>
                  <a:srgbClr val="CC6600"/>
                </a:solidFill>
              </a:rPr>
              <a:t>Administração Financeira e Orçamentária</a:t>
            </a:r>
            <a:endParaRPr lang="pt-BR" sz="2500">
              <a:solidFill>
                <a:srgbClr val="CC6600"/>
              </a:solidFill>
              <a:latin typeface="Tahoma" pitchFamily="34" charset="0"/>
            </a:endParaRPr>
          </a:p>
        </p:txBody>
      </p:sp>
      <p:sp>
        <p:nvSpPr>
          <p:cNvPr id="7" name="CaixaDeTexto 6"/>
          <p:cNvSpPr txBox="1">
            <a:spLocks noChangeArrowheads="1"/>
          </p:cNvSpPr>
          <p:nvPr/>
        </p:nvSpPr>
        <p:spPr bwMode="auto">
          <a:xfrm>
            <a:off x="571500" y="1906588"/>
            <a:ext cx="8286750" cy="2308225"/>
          </a:xfrm>
          <a:prstGeom prst="rect">
            <a:avLst/>
          </a:prstGeom>
          <a:noFill/>
          <a:ln w="9525">
            <a:noFill/>
            <a:miter lim="800000"/>
            <a:headEnd/>
            <a:tailEnd/>
          </a:ln>
        </p:spPr>
        <p:txBody>
          <a:bodyPr>
            <a:spAutoFit/>
          </a:bodyPr>
          <a:lstStyle/>
          <a:p>
            <a:pPr>
              <a:defRPr/>
            </a:pPr>
            <a:r>
              <a:rPr lang="pt-BR" b="0" dirty="0">
                <a:cs typeface="+mn-cs"/>
              </a:rPr>
              <a:t>Ao final do estudo desta disciplina o aluno estará apto a:</a:t>
            </a:r>
          </a:p>
          <a:p>
            <a:pPr>
              <a:defRPr/>
            </a:pPr>
            <a:endParaRPr lang="pt-BR" b="0" dirty="0">
              <a:cs typeface="+mn-cs"/>
            </a:endParaRPr>
          </a:p>
          <a:p>
            <a:pPr marL="268288" lvl="1" indent="-268288">
              <a:buFont typeface="Arial" pitchFamily="34" charset="0"/>
              <a:buChar char="•"/>
              <a:defRPr/>
            </a:pPr>
            <a:r>
              <a:rPr lang="pt-BR" b="0" dirty="0">
                <a:cs typeface="+mn-cs"/>
              </a:rPr>
              <a:t> Descrever o </a:t>
            </a:r>
            <a:r>
              <a:rPr lang="pt-BR" b="0" i="1" dirty="0" err="1">
                <a:cs typeface="+mn-cs"/>
              </a:rPr>
              <a:t>modus</a:t>
            </a:r>
            <a:r>
              <a:rPr lang="pt-BR" b="0" i="1" dirty="0">
                <a:cs typeface="+mn-cs"/>
              </a:rPr>
              <a:t> </a:t>
            </a:r>
            <a:r>
              <a:rPr lang="pt-BR" b="0" i="1" dirty="0" err="1">
                <a:cs typeface="+mn-cs"/>
              </a:rPr>
              <a:t>operandi</a:t>
            </a:r>
            <a:r>
              <a:rPr lang="pt-BR" b="0" i="1" dirty="0">
                <a:cs typeface="+mn-cs"/>
              </a:rPr>
              <a:t> </a:t>
            </a:r>
            <a:r>
              <a:rPr lang="pt-BR" b="0" dirty="0">
                <a:cs typeface="+mn-cs"/>
              </a:rPr>
              <a:t>da empresa e do sistema financeiro nacional e internacional. </a:t>
            </a:r>
          </a:p>
          <a:p>
            <a:pPr marL="268288" indent="-268288">
              <a:buFont typeface="Arial" pitchFamily="34" charset="0"/>
              <a:buChar char="•"/>
              <a:tabLst>
                <a:tab pos="261938" algn="l"/>
              </a:tabLst>
              <a:defRPr/>
            </a:pPr>
            <a:r>
              <a:rPr lang="pt-BR" b="0" dirty="0">
                <a:cs typeface="+mn-cs"/>
              </a:rPr>
              <a:t> Identificar as características de risco nas decisões financeiras em curto e longo prazos.</a:t>
            </a:r>
          </a:p>
          <a:p>
            <a:pPr marL="268288" indent="-268288">
              <a:buFont typeface="Arial" pitchFamily="34" charset="0"/>
              <a:buChar char="•"/>
              <a:defRPr/>
            </a:pPr>
            <a:r>
              <a:rPr lang="pt-BR" b="0" dirty="0">
                <a:cs typeface="+mn-cs"/>
              </a:rPr>
              <a:t> Identificar a necessidade de sintonia entre o gestor financeiro e as demais áreas de administração da empresa. </a:t>
            </a:r>
          </a:p>
        </p:txBody>
      </p:sp>
      <p:sp>
        <p:nvSpPr>
          <p:cNvPr id="8" name="CaixaDeTexto 7"/>
          <p:cNvSpPr txBox="1">
            <a:spLocks noChangeArrowheads="1"/>
          </p:cNvSpPr>
          <p:nvPr/>
        </p:nvSpPr>
        <p:spPr bwMode="auto">
          <a:xfrm>
            <a:off x="2214563" y="4943475"/>
            <a:ext cx="6572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 action="ppaction://hlinkshowjump?jump=nextslide"/>
              </a:rPr>
              <a:t>1- Visão geral de AFO.</a:t>
            </a:r>
            <a:r>
              <a:rPr lang="pt-BR" b="0"/>
              <a:t/>
            </a:r>
            <a:br>
              <a:rPr lang="pt-BR" b="0"/>
            </a:br>
            <a:r>
              <a:rPr lang="pt-BR" b="0">
                <a:hlinkClick r:id="rId3" action="ppaction://hlinksldjump"/>
              </a:rPr>
              <a:t>2- Risco e retorno.</a:t>
            </a:r>
            <a:r>
              <a:rPr lang="pt-BR" b="0"/>
              <a:t/>
            </a:r>
            <a:br>
              <a:rPr lang="pt-BR" b="0"/>
            </a:br>
            <a:r>
              <a:rPr lang="pt-BR" b="0"/>
              <a:t>3- Custo de capital.</a:t>
            </a:r>
            <a:br>
              <a:rPr lang="pt-BR" b="0"/>
            </a:br>
            <a:r>
              <a:rPr lang="pt-BR" b="0"/>
              <a:t>4- Decisões de investimento de longo prazo.</a:t>
            </a:r>
          </a:p>
        </p:txBody>
      </p:sp>
      <p:sp>
        <p:nvSpPr>
          <p:cNvPr id="9" name="Retângulo 8"/>
          <p:cNvSpPr/>
          <p:nvPr/>
        </p:nvSpPr>
        <p:spPr>
          <a:xfrm>
            <a:off x="500063" y="4500563"/>
            <a:ext cx="1223962" cy="369887"/>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870450"/>
            <a:ext cx="3000375" cy="1487488"/>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00188"/>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28008" name="CaixaDeTexto 14"/>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Visão geral de AFO</a:t>
            </a:r>
          </a:p>
        </p:txBody>
      </p:sp>
      <p:sp>
        <p:nvSpPr>
          <p:cNvPr id="129027"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Introdução às Finanças de Empresas </a:t>
            </a:r>
          </a:p>
        </p:txBody>
      </p:sp>
      <p:sp>
        <p:nvSpPr>
          <p:cNvPr id="129028" name="CaixaDeTexto 10"/>
          <p:cNvSpPr txBox="1">
            <a:spLocks noChangeArrowheads="1"/>
          </p:cNvSpPr>
          <p:nvPr/>
        </p:nvSpPr>
        <p:spPr bwMode="auto">
          <a:xfrm>
            <a:off x="928688" y="2357438"/>
            <a:ext cx="6572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     Que são finanças de empresas? </a:t>
            </a:r>
            <a:br>
              <a:rPr lang="pt-BR" b="0">
                <a:solidFill>
                  <a:srgbClr val="003399"/>
                </a:solidFill>
              </a:rPr>
            </a:br>
            <a:r>
              <a:rPr lang="pt-BR" b="0">
                <a:solidFill>
                  <a:srgbClr val="003399"/>
                </a:solidFill>
              </a:rPr>
              <a:t>     Mercado monetário e não monetário </a:t>
            </a:r>
            <a:br>
              <a:rPr lang="pt-BR" b="0">
                <a:solidFill>
                  <a:srgbClr val="003399"/>
                </a:solidFill>
              </a:rPr>
            </a:br>
            <a:r>
              <a:rPr lang="pt-BR" b="0">
                <a:solidFill>
                  <a:srgbClr val="003399"/>
                </a:solidFill>
              </a:rPr>
              <a:t>     Oportunidades de carreira em finanças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79663"/>
            <a:ext cx="5929312"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Mercado financeiro </a:t>
            </a:r>
          </a:p>
          <a:p>
            <a:r>
              <a:rPr lang="pt-BR"/>
              <a:t>3 - Ética em finanças / Cálculos Financeiros </a:t>
            </a:r>
          </a:p>
          <a:p>
            <a:endParaRPr lang="pt-BR"/>
          </a:p>
          <a:p>
            <a:r>
              <a:rPr lang="pt-BR"/>
              <a:t> </a:t>
            </a:r>
          </a:p>
          <a:p>
            <a:r>
              <a:rPr lang="pt-BR"/>
              <a:t> </a:t>
            </a:r>
          </a:p>
        </p:txBody>
      </p:sp>
      <p:sp>
        <p:nvSpPr>
          <p:cNvPr id="129030" name="Rectangle 8"/>
          <p:cNvSpPr>
            <a:spLocks noChangeArrowheads="1"/>
          </p:cNvSpPr>
          <p:nvPr/>
        </p:nvSpPr>
        <p:spPr bwMode="auto">
          <a:xfrm>
            <a:off x="4403725" y="142875"/>
            <a:ext cx="474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Administração Financeira e Orçamentária</a:t>
            </a:r>
            <a:endParaRPr lang="pt-BR">
              <a:solidFill>
                <a:srgbClr val="FFC000"/>
              </a:solidFill>
              <a:latin typeface="Tahoma" pitchFamily="34" charset="0"/>
            </a:endParaRPr>
          </a:p>
        </p:txBody>
      </p:sp>
      <p:sp>
        <p:nvSpPr>
          <p:cNvPr id="129031"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44444E-6 -4.04624E-6 L -4.44444E-6 0.18174 " pathEditMode="relative" rAng="0" ptsTypes="AA">
                                      <p:cBhvr>
                                        <p:cTn id="6" dur="2000" fill="hold"/>
                                        <p:tgtEl>
                                          <p:spTgt spid="12"/>
                                        </p:tgtEl>
                                        <p:attrNameLst>
                                          <p:attrName>ppt_x</p:attrName>
                                          <p:attrName>ppt_y</p:attrName>
                                        </p:attrNameLst>
                                      </p:cBhvr>
                                      <p:rCtr x="0" y="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Risco e retorno</a:t>
            </a:r>
          </a:p>
        </p:txBody>
      </p:sp>
      <p:sp>
        <p:nvSpPr>
          <p:cNvPr id="130051"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Investimento Individual</a:t>
            </a:r>
          </a:p>
        </p:txBody>
      </p:sp>
      <p:sp>
        <p:nvSpPr>
          <p:cNvPr id="130052" name="CaixaDeTexto 10"/>
          <p:cNvSpPr txBox="1">
            <a:spLocks noChangeArrowheads="1"/>
          </p:cNvSpPr>
          <p:nvPr/>
        </p:nvSpPr>
        <p:spPr bwMode="auto">
          <a:xfrm>
            <a:off x="1000125" y="2357438"/>
            <a:ext cx="65722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Conceitos básicos </a:t>
            </a:r>
            <a:br>
              <a:rPr lang="pt-BR" b="0">
                <a:solidFill>
                  <a:srgbClr val="003399"/>
                </a:solidFill>
              </a:rPr>
            </a:br>
            <a:r>
              <a:rPr lang="pt-BR" b="0">
                <a:solidFill>
                  <a:srgbClr val="003399"/>
                </a:solidFill>
              </a:rPr>
              <a:t>     Exemplos </a:t>
            </a:r>
            <a:br>
              <a:rPr lang="pt-BR" b="0">
                <a:solidFill>
                  <a:srgbClr val="003399"/>
                </a:solidFill>
              </a:rPr>
            </a:br>
            <a:r>
              <a:rPr lang="pt-BR" b="0">
                <a:solidFill>
                  <a:srgbClr val="003399"/>
                </a:solidFill>
              </a:rPr>
              <a:t>     A preferência com relação ao risco </a:t>
            </a:r>
            <a:br>
              <a:rPr lang="pt-BR" b="0">
                <a:solidFill>
                  <a:srgbClr val="003399"/>
                </a:solidFill>
              </a:rPr>
            </a:br>
            <a:r>
              <a:rPr lang="pt-BR" b="0">
                <a:solidFill>
                  <a:srgbClr val="003399"/>
                </a:solidFill>
              </a:rPr>
              <a:t>     Exemplos </a:t>
            </a:r>
            <a:br>
              <a:rPr lang="pt-BR" b="0">
                <a:solidFill>
                  <a:srgbClr val="003399"/>
                </a:solidFill>
              </a:rPr>
            </a:br>
            <a:r>
              <a:rPr lang="pt-BR" b="0">
                <a:solidFill>
                  <a:srgbClr val="003399"/>
                </a:solidFill>
              </a:rPr>
              <a:t>     Conceitos básicos de risco: um ativo individual </a:t>
            </a:r>
            <a:br>
              <a:rPr lang="pt-BR" b="0">
                <a:solidFill>
                  <a:srgbClr val="003399"/>
                </a:solidFill>
              </a:rPr>
            </a:br>
            <a:r>
              <a:rPr lang="pt-BR" b="0">
                <a:solidFill>
                  <a:srgbClr val="003399"/>
                </a:solidFill>
              </a:rPr>
              <a:t>     Exemplos </a:t>
            </a:r>
            <a:br>
              <a:rPr lang="pt-BR" b="0">
                <a:solidFill>
                  <a:srgbClr val="003399"/>
                </a:solidFill>
              </a:rPr>
            </a:br>
            <a:r>
              <a:rPr lang="pt-BR" b="0">
                <a:solidFill>
                  <a:srgbClr val="003399"/>
                </a:solidFill>
              </a:rPr>
              <a:t>     Resumo</a:t>
            </a:r>
          </a:p>
        </p:txBody>
      </p:sp>
      <p:sp>
        <p:nvSpPr>
          <p:cNvPr id="12" name="Retângulo 11"/>
          <p:cNvSpPr>
            <a:spLocks noChangeArrowheads="1"/>
          </p:cNvSpPr>
          <p:nvPr/>
        </p:nvSpPr>
        <p:spPr bwMode="auto">
          <a:xfrm>
            <a:off x="928688" y="2379663"/>
            <a:ext cx="5929312"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Risco no Contexto de Carteira </a:t>
            </a:r>
          </a:p>
          <a:p>
            <a:r>
              <a:rPr lang="pt-BR"/>
              <a:t>3 - Modelo de precificação de ativos – CAPM</a:t>
            </a:r>
          </a:p>
          <a:p>
            <a:endParaRPr lang="pt-BR"/>
          </a:p>
          <a:p>
            <a:r>
              <a:rPr lang="pt-BR"/>
              <a:t> </a:t>
            </a:r>
          </a:p>
          <a:p>
            <a:endParaRPr lang="pt-BR"/>
          </a:p>
          <a:p>
            <a:r>
              <a:rPr lang="pt-BR"/>
              <a:t> </a:t>
            </a:r>
          </a:p>
          <a:p>
            <a:r>
              <a:rPr lang="pt-BR"/>
              <a:t> </a:t>
            </a:r>
          </a:p>
        </p:txBody>
      </p:sp>
      <p:sp>
        <p:nvSpPr>
          <p:cNvPr id="130054" name="Rectangle 8"/>
          <p:cNvSpPr>
            <a:spLocks noChangeArrowheads="1"/>
          </p:cNvSpPr>
          <p:nvPr/>
        </p:nvSpPr>
        <p:spPr bwMode="auto">
          <a:xfrm>
            <a:off x="4403725" y="142875"/>
            <a:ext cx="474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Administração Financeira e Orçamentária</a:t>
            </a:r>
            <a:endParaRPr lang="pt-BR">
              <a:solidFill>
                <a:srgbClr val="FFC000"/>
              </a:solidFill>
              <a:latin typeface="Tahoma" pitchFamily="34" charset="0"/>
            </a:endParaRPr>
          </a:p>
        </p:txBody>
      </p:sp>
      <p:sp>
        <p:nvSpPr>
          <p:cNvPr id="130055"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44444E-6 3.52601E-6 L -4.44444E-6 0.28809 " pathEditMode="relative" rAng="0" ptsTypes="AA">
                                      <p:cBhvr>
                                        <p:cTn id="6" dur="2000" fill="hold"/>
                                        <p:tgtEl>
                                          <p:spTgt spid="12"/>
                                        </p:tgtEl>
                                        <p:attrNameLst>
                                          <p:attrName>ppt_x</p:attrName>
                                          <p:attrName>ppt_y</p:attrName>
                                        </p:attrNameLst>
                                      </p:cBhvr>
                                      <p:rCtr x="0" y="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1708150" y="928688"/>
            <a:ext cx="55737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500">
                <a:solidFill>
                  <a:srgbClr val="CC6600"/>
                </a:solidFill>
              </a:rPr>
              <a:t>Filosofia e Ética na Administração</a:t>
            </a:r>
            <a:endParaRPr lang="pt-BR" sz="2500">
              <a:solidFill>
                <a:srgbClr val="CC6600"/>
              </a:solidFill>
              <a:latin typeface="Tahoma" pitchFamily="34" charset="0"/>
            </a:endParaRPr>
          </a:p>
        </p:txBody>
      </p:sp>
      <p:sp>
        <p:nvSpPr>
          <p:cNvPr id="7" name="CaixaDeTexto 6"/>
          <p:cNvSpPr txBox="1">
            <a:spLocks noChangeArrowheads="1"/>
          </p:cNvSpPr>
          <p:nvPr/>
        </p:nvSpPr>
        <p:spPr bwMode="auto">
          <a:xfrm>
            <a:off x="571500" y="1906588"/>
            <a:ext cx="828675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Ao completar o estudo da disciplina o aluno terá condições básicas de: </a:t>
            </a:r>
          </a:p>
          <a:p>
            <a:pPr eaLnBrk="1" hangingPunct="1"/>
            <a:endParaRPr lang="pt-BR" b="0"/>
          </a:p>
          <a:p>
            <a:pPr eaLnBrk="1" hangingPunct="1"/>
            <a:r>
              <a:rPr lang="pt-BR" b="0"/>
              <a:t>	• refletir criticamente acerca das relações entre o universo das empresas e a sociedade, </a:t>
            </a:r>
          </a:p>
          <a:p>
            <a:pPr eaLnBrk="1" hangingPunct="1"/>
            <a:r>
              <a:rPr lang="pt-BR" b="0"/>
              <a:t>	• avaliar como as expectativas e necessidades da sociedade condicionam a delimitação das funções, a redefinição de papéis e as novas atribuições dos administradores de empresas.</a:t>
            </a:r>
          </a:p>
        </p:txBody>
      </p:sp>
      <p:sp>
        <p:nvSpPr>
          <p:cNvPr id="8" name="CaixaDeTexto 7"/>
          <p:cNvSpPr txBox="1">
            <a:spLocks noChangeArrowheads="1"/>
          </p:cNvSpPr>
          <p:nvPr/>
        </p:nvSpPr>
        <p:spPr bwMode="auto">
          <a:xfrm>
            <a:off x="2214563" y="4943475"/>
            <a:ext cx="6572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 action="ppaction://hlinkshowjump?jump=nextslide"/>
              </a:rPr>
              <a:t>1- A Crise do Estado</a:t>
            </a:r>
            <a:endParaRPr lang="pt-BR" b="0"/>
          </a:p>
          <a:p>
            <a:pPr eaLnBrk="1" hangingPunct="1"/>
            <a:r>
              <a:rPr lang="pt-BR" b="0">
                <a:hlinkClick r:id="rId3" action="ppaction://hlinksldjump"/>
              </a:rPr>
              <a:t>2- Democracia, Cidadania e a Organização da Sociedade Civil</a:t>
            </a:r>
            <a:endParaRPr lang="pt-BR" b="0"/>
          </a:p>
          <a:p>
            <a:pPr eaLnBrk="1" hangingPunct="1"/>
            <a:r>
              <a:rPr lang="pt-BR" b="0"/>
              <a:t>3- Responsabilidade Social e Ética Empresarial</a:t>
            </a:r>
          </a:p>
          <a:p>
            <a:pPr eaLnBrk="1" hangingPunct="1"/>
            <a:r>
              <a:rPr lang="pt-BR" b="0"/>
              <a:t>4- Indicadores da Responsabilidade Social</a:t>
            </a:r>
          </a:p>
        </p:txBody>
      </p:sp>
      <p:sp>
        <p:nvSpPr>
          <p:cNvPr id="9" name="Retângulo 8"/>
          <p:cNvSpPr/>
          <p:nvPr/>
        </p:nvSpPr>
        <p:spPr>
          <a:xfrm>
            <a:off x="500063" y="4500563"/>
            <a:ext cx="1223962" cy="369887"/>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870450"/>
            <a:ext cx="3000375" cy="1487488"/>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00188"/>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31080" name="CaixaDeTexto 14"/>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A Crise do Estado</a:t>
            </a:r>
          </a:p>
        </p:txBody>
      </p:sp>
      <p:sp>
        <p:nvSpPr>
          <p:cNvPr id="132099"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A Crise do Estado e do Governo </a:t>
            </a:r>
          </a:p>
        </p:txBody>
      </p:sp>
      <p:sp>
        <p:nvSpPr>
          <p:cNvPr id="132100" name="CaixaDeTexto 10"/>
          <p:cNvSpPr txBox="1">
            <a:spLocks noChangeArrowheads="1"/>
          </p:cNvSpPr>
          <p:nvPr/>
        </p:nvSpPr>
        <p:spPr bwMode="auto">
          <a:xfrm>
            <a:off x="928688" y="2371725"/>
            <a:ext cx="6572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     Funções do Estado </a:t>
            </a:r>
            <a:br>
              <a:rPr lang="pt-BR" b="0">
                <a:solidFill>
                  <a:srgbClr val="003399"/>
                </a:solidFill>
              </a:rPr>
            </a:br>
            <a:r>
              <a:rPr lang="pt-BR" b="0">
                <a:solidFill>
                  <a:srgbClr val="003399"/>
                </a:solidFill>
              </a:rPr>
              <a:t>     O Estado-nação e a “nova ordem mundial” </a:t>
            </a:r>
            <a:br>
              <a:rPr lang="pt-BR" b="0">
                <a:solidFill>
                  <a:srgbClr val="003399"/>
                </a:solidFill>
              </a:rPr>
            </a:br>
            <a:r>
              <a:rPr lang="pt-BR" b="0">
                <a:solidFill>
                  <a:srgbClr val="003399"/>
                </a:solidFill>
              </a:rPr>
              <a:t>     O Governo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79663"/>
            <a:ext cx="6286500"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Os Novos Paradigmas Para o Governo e o Estado </a:t>
            </a:r>
          </a:p>
          <a:p>
            <a:r>
              <a:rPr lang="pt-BR"/>
              <a:t>3 - Governabilidade </a:t>
            </a:r>
          </a:p>
          <a:p>
            <a:r>
              <a:rPr lang="pt-BR"/>
              <a:t>4 - A Moeda, o Mercado e Globalização </a:t>
            </a:r>
          </a:p>
          <a:p>
            <a:endParaRPr lang="pt-BR"/>
          </a:p>
          <a:p>
            <a:r>
              <a:rPr lang="pt-BR"/>
              <a:t> </a:t>
            </a:r>
          </a:p>
          <a:p>
            <a:r>
              <a:rPr lang="pt-BR"/>
              <a:t> </a:t>
            </a:r>
          </a:p>
        </p:txBody>
      </p:sp>
      <p:sp>
        <p:nvSpPr>
          <p:cNvPr id="132102" name="Rectangle 8"/>
          <p:cNvSpPr>
            <a:spLocks noChangeArrowheads="1"/>
          </p:cNvSpPr>
          <p:nvPr/>
        </p:nvSpPr>
        <p:spPr bwMode="auto">
          <a:xfrm>
            <a:off x="5138738" y="142875"/>
            <a:ext cx="3933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Filosofia e Ética na Administração</a:t>
            </a:r>
            <a:endParaRPr lang="pt-BR">
              <a:solidFill>
                <a:srgbClr val="FFC000"/>
              </a:solidFill>
              <a:latin typeface="Tahoma" pitchFamily="34" charset="0"/>
            </a:endParaRPr>
          </a:p>
        </p:txBody>
      </p:sp>
      <p:sp>
        <p:nvSpPr>
          <p:cNvPr id="132103"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44444E-6 -4.04624E-6 L -4.44444E-6 0.18174 " pathEditMode="relative" rAng="0" ptsTypes="AA">
                                      <p:cBhvr>
                                        <p:cTn id="6" dur="2000" fill="hold"/>
                                        <p:tgtEl>
                                          <p:spTgt spid="12"/>
                                        </p:tgtEl>
                                        <p:attrNameLst>
                                          <p:attrName>ppt_x</p:attrName>
                                          <p:attrName>ppt_y</p:attrName>
                                        </p:attrNameLst>
                                      </p:cBhvr>
                                      <p:rCtr x="0" y="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Democracia, Cidadania e a Organização da Sociedade Civil</a:t>
            </a:r>
          </a:p>
        </p:txBody>
      </p:sp>
      <p:sp>
        <p:nvSpPr>
          <p:cNvPr id="133123"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Os Primórdios da Democracia </a:t>
            </a:r>
          </a:p>
        </p:txBody>
      </p:sp>
      <p:sp>
        <p:nvSpPr>
          <p:cNvPr id="133124" name="CaixaDeTexto 10"/>
          <p:cNvSpPr txBox="1">
            <a:spLocks noChangeArrowheads="1"/>
          </p:cNvSpPr>
          <p:nvPr/>
        </p:nvSpPr>
        <p:spPr bwMode="auto">
          <a:xfrm>
            <a:off x="928688" y="2357438"/>
            <a:ext cx="6572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Origens da Democracia Grega </a:t>
            </a:r>
            <a:br>
              <a:rPr lang="pt-BR" b="0">
                <a:solidFill>
                  <a:srgbClr val="003399"/>
                </a:solidFill>
              </a:rPr>
            </a:br>
            <a:r>
              <a:rPr lang="pt-BR" b="0">
                <a:solidFill>
                  <a:srgbClr val="003399"/>
                </a:solidFill>
              </a:rPr>
              <a:t>     Complexidade e a superioridade da polis </a:t>
            </a:r>
            <a:br>
              <a:rPr lang="pt-BR" b="0">
                <a:solidFill>
                  <a:srgbClr val="003399"/>
                </a:solidFill>
              </a:rPr>
            </a:br>
            <a:r>
              <a:rPr lang="pt-BR" b="0">
                <a:solidFill>
                  <a:srgbClr val="003399"/>
                </a:solidFill>
              </a:rPr>
              <a:t>     Bem viver e a virtude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79663"/>
            <a:ext cx="62865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Democracia e Cidadania </a:t>
            </a:r>
          </a:p>
          <a:p>
            <a:r>
              <a:rPr lang="pt-BR"/>
              <a:t>3 - Cidadania e Sociedade Civil </a:t>
            </a:r>
          </a:p>
          <a:p>
            <a:r>
              <a:rPr lang="pt-BR"/>
              <a:t>4 - A Sociedade Civil </a:t>
            </a:r>
          </a:p>
          <a:p>
            <a:endParaRPr lang="pt-BR"/>
          </a:p>
        </p:txBody>
      </p:sp>
      <p:sp>
        <p:nvSpPr>
          <p:cNvPr id="133126" name="Rectangle 8"/>
          <p:cNvSpPr>
            <a:spLocks noChangeArrowheads="1"/>
          </p:cNvSpPr>
          <p:nvPr/>
        </p:nvSpPr>
        <p:spPr bwMode="auto">
          <a:xfrm>
            <a:off x="5138738" y="142875"/>
            <a:ext cx="3933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Filosofia e Ética na Administração</a:t>
            </a:r>
            <a:endParaRPr lang="pt-BR">
              <a:solidFill>
                <a:srgbClr val="FFC000"/>
              </a:solidFill>
              <a:latin typeface="Tahoma" pitchFamily="34" charset="0"/>
            </a:endParaRPr>
          </a:p>
        </p:txBody>
      </p:sp>
      <p:sp>
        <p:nvSpPr>
          <p:cNvPr id="133127"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44444E-6 -4.04624E-6 L -4.44444E-6 0.18174 " pathEditMode="relative" rAng="0" ptsTypes="AA">
                                      <p:cBhvr>
                                        <p:cTn id="6" dur="2000" fill="hold"/>
                                        <p:tgtEl>
                                          <p:spTgt spid="12"/>
                                        </p:tgtEl>
                                        <p:attrNameLst>
                                          <p:attrName>ppt_x</p:attrName>
                                          <p:attrName>ppt_y</p:attrName>
                                        </p:attrNameLst>
                                      </p:cBhvr>
                                      <p:rCtr x="0" y="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843213" y="928688"/>
            <a:ext cx="330358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500">
                <a:solidFill>
                  <a:srgbClr val="CC6600"/>
                </a:solidFill>
              </a:rPr>
              <a:t>Mercado de Capitais</a:t>
            </a:r>
            <a:endParaRPr lang="pt-BR" sz="2500">
              <a:solidFill>
                <a:srgbClr val="CC6600"/>
              </a:solidFill>
              <a:latin typeface="Tahoma" pitchFamily="34" charset="0"/>
            </a:endParaRPr>
          </a:p>
        </p:txBody>
      </p:sp>
      <p:sp>
        <p:nvSpPr>
          <p:cNvPr id="7" name="CaixaDeTexto 6"/>
          <p:cNvSpPr txBox="1">
            <a:spLocks noChangeArrowheads="1"/>
          </p:cNvSpPr>
          <p:nvPr/>
        </p:nvSpPr>
        <p:spPr bwMode="auto">
          <a:xfrm>
            <a:off x="571500" y="1906588"/>
            <a:ext cx="828675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63538" algn="l"/>
              </a:tabLst>
              <a:defRPr b="1">
                <a:solidFill>
                  <a:schemeClr val="tx1"/>
                </a:solidFill>
                <a:latin typeface="Arial" charset="0"/>
              </a:defRPr>
            </a:lvl1pPr>
            <a:lvl2pPr marL="742950" indent="-285750" eaLnBrk="0" hangingPunct="0">
              <a:tabLst>
                <a:tab pos="363538" algn="l"/>
              </a:tabLst>
              <a:defRPr b="1">
                <a:solidFill>
                  <a:schemeClr val="tx1"/>
                </a:solidFill>
                <a:latin typeface="Arial" charset="0"/>
              </a:defRPr>
            </a:lvl2pPr>
            <a:lvl3pPr marL="1143000" indent="-228600" eaLnBrk="0" hangingPunct="0">
              <a:tabLst>
                <a:tab pos="363538" algn="l"/>
              </a:tabLst>
              <a:defRPr b="1">
                <a:solidFill>
                  <a:schemeClr val="tx1"/>
                </a:solidFill>
                <a:latin typeface="Arial" charset="0"/>
              </a:defRPr>
            </a:lvl3pPr>
            <a:lvl4pPr marL="1600200" indent="-228600" eaLnBrk="0" hangingPunct="0">
              <a:tabLst>
                <a:tab pos="363538" algn="l"/>
              </a:tabLst>
              <a:defRPr b="1">
                <a:solidFill>
                  <a:schemeClr val="tx1"/>
                </a:solidFill>
                <a:latin typeface="Arial" charset="0"/>
              </a:defRPr>
            </a:lvl4pPr>
            <a:lvl5pPr marL="2057400" indent="-228600" eaLnBrk="0" hangingPunct="0">
              <a:tabLst>
                <a:tab pos="363538" algn="l"/>
              </a:tabLst>
              <a:defRPr b="1">
                <a:solidFill>
                  <a:schemeClr val="tx1"/>
                </a:solidFill>
                <a:latin typeface="Arial" charset="0"/>
              </a:defRPr>
            </a:lvl5pPr>
            <a:lvl6pPr marL="2514600" indent="-228600" eaLnBrk="0" fontAlgn="base" hangingPunct="0">
              <a:spcBef>
                <a:spcPct val="0"/>
              </a:spcBef>
              <a:spcAft>
                <a:spcPct val="0"/>
              </a:spcAft>
              <a:tabLst>
                <a:tab pos="363538" algn="l"/>
              </a:tabLst>
              <a:defRPr b="1">
                <a:solidFill>
                  <a:schemeClr val="tx1"/>
                </a:solidFill>
                <a:latin typeface="Arial" charset="0"/>
              </a:defRPr>
            </a:lvl6pPr>
            <a:lvl7pPr marL="2971800" indent="-228600" eaLnBrk="0" fontAlgn="base" hangingPunct="0">
              <a:spcBef>
                <a:spcPct val="0"/>
              </a:spcBef>
              <a:spcAft>
                <a:spcPct val="0"/>
              </a:spcAft>
              <a:tabLst>
                <a:tab pos="363538" algn="l"/>
              </a:tabLst>
              <a:defRPr b="1">
                <a:solidFill>
                  <a:schemeClr val="tx1"/>
                </a:solidFill>
                <a:latin typeface="Arial" charset="0"/>
              </a:defRPr>
            </a:lvl7pPr>
            <a:lvl8pPr marL="3429000" indent="-228600" eaLnBrk="0" fontAlgn="base" hangingPunct="0">
              <a:spcBef>
                <a:spcPct val="0"/>
              </a:spcBef>
              <a:spcAft>
                <a:spcPct val="0"/>
              </a:spcAft>
              <a:tabLst>
                <a:tab pos="363538" algn="l"/>
              </a:tabLst>
              <a:defRPr b="1">
                <a:solidFill>
                  <a:schemeClr val="tx1"/>
                </a:solidFill>
                <a:latin typeface="Arial" charset="0"/>
              </a:defRPr>
            </a:lvl8pPr>
            <a:lvl9pPr marL="3886200" indent="-228600" eaLnBrk="0" fontAlgn="base" hangingPunct="0">
              <a:spcBef>
                <a:spcPct val="0"/>
              </a:spcBef>
              <a:spcAft>
                <a:spcPct val="0"/>
              </a:spcAft>
              <a:tabLst>
                <a:tab pos="363538" algn="l"/>
              </a:tabLst>
              <a:defRPr b="1">
                <a:solidFill>
                  <a:schemeClr val="tx1"/>
                </a:solidFill>
                <a:latin typeface="Arial" charset="0"/>
              </a:defRPr>
            </a:lvl9pPr>
          </a:lstStyle>
          <a:p>
            <a:pPr eaLnBrk="1" hangingPunct="1"/>
            <a:r>
              <a:rPr lang="pt-BR" b="0"/>
              <a:t>Ao completar o estudo da disciplina o aluno será capaz de: </a:t>
            </a:r>
          </a:p>
          <a:p>
            <a:pPr eaLnBrk="1" hangingPunct="1"/>
            <a:r>
              <a:rPr lang="pt-BR" b="0"/>
              <a:t/>
            </a:r>
            <a:br>
              <a:rPr lang="pt-BR" b="0"/>
            </a:br>
            <a:r>
              <a:rPr lang="pt-BR" b="0"/>
              <a:t>	• descrever a dinâmica de funcionamento do Sistema Financeiro, a partir da formação do Mercado de Capitais, identificando os aspectos interdependentes da Estrutura do Mercado Financeiro; os agentes envolvidos nas intermediações financeiras. </a:t>
            </a:r>
            <a:br>
              <a:rPr lang="pt-BR" b="0"/>
            </a:br>
            <a:r>
              <a:rPr lang="pt-BR" b="0"/>
              <a:t>	• distinguir os diversos órgãos gestores do Sistema Financeiro; identificar as diversas formas de empréstimos financeiros; as técnicas de análises de investimentos e as tendências do mercado de capitais no mundo globalizado.</a:t>
            </a:r>
          </a:p>
        </p:txBody>
      </p:sp>
      <p:sp>
        <p:nvSpPr>
          <p:cNvPr id="8" name="CaixaDeTexto 7"/>
          <p:cNvSpPr txBox="1">
            <a:spLocks noChangeArrowheads="1"/>
          </p:cNvSpPr>
          <p:nvPr/>
        </p:nvSpPr>
        <p:spPr bwMode="auto">
          <a:xfrm>
            <a:off x="2214563" y="5014913"/>
            <a:ext cx="6572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 </a:t>
            </a:r>
            <a:r>
              <a:rPr lang="pt-BR" b="0">
                <a:hlinkClick r:id="" action="ppaction://hlinkshowjump?jump=nextslide"/>
              </a:rPr>
              <a:t>1 - Conceitos Básicos  </a:t>
            </a:r>
            <a:endParaRPr lang="pt-BR" b="0"/>
          </a:p>
          <a:p>
            <a:pPr eaLnBrk="1" hangingPunct="1"/>
            <a:r>
              <a:rPr lang="pt-BR" b="0"/>
              <a:t> </a:t>
            </a:r>
            <a:r>
              <a:rPr lang="pt-BR" b="0">
                <a:hlinkClick r:id="rId3" action="ppaction://hlinksldjump"/>
              </a:rPr>
              <a:t>2 - Formas de Financiamento  </a:t>
            </a:r>
            <a:endParaRPr lang="pt-BR" b="0"/>
          </a:p>
          <a:p>
            <a:pPr eaLnBrk="1" hangingPunct="1"/>
            <a:r>
              <a:rPr lang="pt-BR" b="0"/>
              <a:t> 3 - Análise de Investimentos  </a:t>
            </a:r>
          </a:p>
          <a:p>
            <a:pPr eaLnBrk="1" hangingPunct="1"/>
            <a:r>
              <a:rPr lang="pt-BR" b="0"/>
              <a:t> 4 - Funcionamentos dos Mercados  </a:t>
            </a:r>
          </a:p>
        </p:txBody>
      </p:sp>
      <p:sp>
        <p:nvSpPr>
          <p:cNvPr id="9" name="Retângulo 8"/>
          <p:cNvSpPr/>
          <p:nvPr/>
        </p:nvSpPr>
        <p:spPr>
          <a:xfrm>
            <a:off x="500063" y="4572000"/>
            <a:ext cx="1223962" cy="369888"/>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941888"/>
            <a:ext cx="3000375" cy="1487487"/>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00188"/>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34152" name="CaixaDeTexto 14"/>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ixaDeTexto 5"/>
          <p:cNvSpPr txBox="1">
            <a:spLocks noChangeArrowheads="1"/>
          </p:cNvSpPr>
          <p:nvPr/>
        </p:nvSpPr>
        <p:spPr bwMode="auto">
          <a:xfrm>
            <a:off x="857250" y="1214438"/>
            <a:ext cx="700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Aspectos Básicos da Contabilidade </a:t>
            </a:r>
          </a:p>
        </p:txBody>
      </p:sp>
      <p:sp>
        <p:nvSpPr>
          <p:cNvPr id="15363" name="CaixaDeTexto 9"/>
          <p:cNvSpPr txBox="1">
            <a:spLocks noChangeArrowheads="1"/>
          </p:cNvSpPr>
          <p:nvPr/>
        </p:nvSpPr>
        <p:spPr bwMode="auto">
          <a:xfrm>
            <a:off x="928688" y="1789113"/>
            <a:ext cx="5338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Origem Histórica e Conceitos Contábeis</a:t>
            </a:r>
          </a:p>
        </p:txBody>
      </p:sp>
      <p:sp>
        <p:nvSpPr>
          <p:cNvPr id="15364" name="CaixaDeTexto 10"/>
          <p:cNvSpPr txBox="1">
            <a:spLocks noChangeArrowheads="1"/>
          </p:cNvSpPr>
          <p:nvPr/>
        </p:nvSpPr>
        <p:spPr bwMode="auto">
          <a:xfrm>
            <a:off x="1428750" y="2357438"/>
            <a:ext cx="439261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u="sng">
                <a:solidFill>
                  <a:srgbClr val="003399"/>
                </a:solidFill>
              </a:rPr>
              <a:t>História da Contabilidade </a:t>
            </a:r>
            <a:br>
              <a:rPr lang="pt-BR" b="0" u="sng">
                <a:solidFill>
                  <a:srgbClr val="003399"/>
                </a:solidFill>
              </a:rPr>
            </a:br>
            <a:r>
              <a:rPr lang="pt-BR" b="0" u="sng">
                <a:solidFill>
                  <a:srgbClr val="003399"/>
                </a:solidFill>
              </a:rPr>
              <a:t>A Contabilidade no Brasil </a:t>
            </a:r>
            <a:br>
              <a:rPr lang="pt-BR" b="0" u="sng">
                <a:solidFill>
                  <a:srgbClr val="003399"/>
                </a:solidFill>
              </a:rPr>
            </a:br>
            <a:r>
              <a:rPr lang="pt-BR" b="0" u="sng">
                <a:solidFill>
                  <a:srgbClr val="003399"/>
                </a:solidFill>
              </a:rPr>
              <a:t>A Terminologia Contábil </a:t>
            </a:r>
            <a:br>
              <a:rPr lang="pt-BR" b="0" u="sng">
                <a:solidFill>
                  <a:srgbClr val="003399"/>
                </a:solidFill>
              </a:rPr>
            </a:br>
            <a:r>
              <a:rPr lang="pt-BR" b="0" u="sng">
                <a:solidFill>
                  <a:srgbClr val="003399"/>
                </a:solidFill>
              </a:rPr>
              <a:t>Conceito e abrangência da contabilidade </a:t>
            </a:r>
            <a:br>
              <a:rPr lang="pt-BR" b="0" u="sng">
                <a:solidFill>
                  <a:srgbClr val="003399"/>
                </a:solidFill>
              </a:rPr>
            </a:br>
            <a:r>
              <a:rPr lang="pt-BR" b="0" u="sng">
                <a:solidFill>
                  <a:srgbClr val="003399"/>
                </a:solidFill>
              </a:rPr>
              <a:t>Objetivo e usuários da Contabilidade </a:t>
            </a:r>
            <a:br>
              <a:rPr lang="pt-BR" b="0" u="sng">
                <a:solidFill>
                  <a:srgbClr val="003399"/>
                </a:solidFill>
              </a:rPr>
            </a:br>
            <a:r>
              <a:rPr lang="pt-BR" b="0" u="sng">
                <a:solidFill>
                  <a:srgbClr val="003399"/>
                </a:solidFill>
              </a:rPr>
              <a:t>Resumo </a:t>
            </a:r>
          </a:p>
        </p:txBody>
      </p:sp>
      <p:sp>
        <p:nvSpPr>
          <p:cNvPr id="12" name="Retângulo 11"/>
          <p:cNvSpPr>
            <a:spLocks noChangeArrowheads="1"/>
          </p:cNvSpPr>
          <p:nvPr/>
        </p:nvSpPr>
        <p:spPr bwMode="auto">
          <a:xfrm>
            <a:off x="928688" y="2389188"/>
            <a:ext cx="5822950"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solidFill>
                  <a:srgbClr val="000000"/>
                </a:solidFill>
              </a:rPr>
              <a:t>2 – Princípios, Convenções e Normas Contábeis</a:t>
            </a:r>
          </a:p>
          <a:p>
            <a:endParaRPr lang="pt-BR">
              <a:solidFill>
                <a:srgbClr val="000000"/>
              </a:solidFill>
            </a:endParaRPr>
          </a:p>
          <a:p>
            <a:endParaRPr lang="pt-BR">
              <a:solidFill>
                <a:srgbClr val="000000"/>
              </a:solidFill>
            </a:endParaRPr>
          </a:p>
          <a:p>
            <a:endParaRPr lang="pt-BR">
              <a:solidFill>
                <a:srgbClr val="000000"/>
              </a:solidFill>
            </a:endParaRPr>
          </a:p>
          <a:p>
            <a:endParaRPr lang="pt-BR">
              <a:solidFill>
                <a:srgbClr val="000000"/>
              </a:solidFill>
            </a:endParaRPr>
          </a:p>
          <a:p>
            <a:endParaRPr lang="pt-BR">
              <a:solidFill>
                <a:srgbClr val="000000"/>
              </a:solidFill>
            </a:endParaRPr>
          </a:p>
        </p:txBody>
      </p:sp>
      <p:sp>
        <p:nvSpPr>
          <p:cNvPr id="15366" name="Rectangle 8"/>
          <p:cNvSpPr>
            <a:spLocks noChangeArrowheads="1"/>
          </p:cNvSpPr>
          <p:nvPr/>
        </p:nvSpPr>
        <p:spPr bwMode="auto">
          <a:xfrm>
            <a:off x="6267450" y="142875"/>
            <a:ext cx="2519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Contabilidade Básica</a:t>
            </a:r>
            <a:endParaRPr lang="pt-BR">
              <a:solidFill>
                <a:srgbClr val="FFC000"/>
              </a:solidFill>
              <a:latin typeface="Tahoma" pitchFamily="34" charset="0"/>
            </a:endParaRPr>
          </a:p>
        </p:txBody>
      </p:sp>
      <p:sp>
        <p:nvSpPr>
          <p:cNvPr id="15367" name="CaixaDeTexto 14">
            <a:hlinkClick r:id="rId3" action="ppaction://hlinksldjump"/>
          </p:cNvPr>
          <p:cNvSpPr txBox="1">
            <a:spLocks noChangeArrowheads="1"/>
          </p:cNvSpPr>
          <p:nvPr/>
        </p:nvSpPr>
        <p:spPr bwMode="auto">
          <a:xfrm>
            <a:off x="6751638" y="876300"/>
            <a:ext cx="2214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72222E-6 3.06358E-6 L 4.72222E-6 0.25456 " pathEditMode="relative" rAng="0" ptsTypes="AA">
                                      <p:cBhvr>
                                        <p:cTn id="6" dur="2000" fill="hold"/>
                                        <p:tgtEl>
                                          <p:spTgt spid="12"/>
                                        </p:tgtEl>
                                        <p:attrNameLst>
                                          <p:attrName>ppt_x</p:attrName>
                                          <p:attrName>ppt_y</p:attrName>
                                        </p:attrNameLst>
                                      </p:cBhvr>
                                      <p:rCtr x="0" y="1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Conceitos Básicos</a:t>
            </a:r>
          </a:p>
        </p:txBody>
      </p:sp>
      <p:sp>
        <p:nvSpPr>
          <p:cNvPr id="135171"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Moeda</a:t>
            </a:r>
          </a:p>
        </p:txBody>
      </p:sp>
      <p:sp>
        <p:nvSpPr>
          <p:cNvPr id="135172" name="CaixaDeTexto 10"/>
          <p:cNvSpPr txBox="1">
            <a:spLocks noChangeArrowheads="1"/>
          </p:cNvSpPr>
          <p:nvPr/>
        </p:nvSpPr>
        <p:spPr bwMode="auto">
          <a:xfrm>
            <a:off x="1000125" y="2357438"/>
            <a:ext cx="6572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Origem da Moeda </a:t>
            </a:r>
            <a:br>
              <a:rPr lang="pt-BR" b="0">
                <a:solidFill>
                  <a:srgbClr val="003399"/>
                </a:solidFill>
              </a:rPr>
            </a:br>
            <a:r>
              <a:rPr lang="pt-BR" b="0">
                <a:solidFill>
                  <a:srgbClr val="003399"/>
                </a:solidFill>
              </a:rPr>
              <a:t>     Funções da Moeda </a:t>
            </a:r>
            <a:br>
              <a:rPr lang="pt-BR" b="0">
                <a:solidFill>
                  <a:srgbClr val="003399"/>
                </a:solidFill>
              </a:rPr>
            </a:br>
            <a:r>
              <a:rPr lang="pt-BR" b="0">
                <a:solidFill>
                  <a:srgbClr val="003399"/>
                </a:solidFill>
              </a:rPr>
              <a:t>     Sistema de Pagamentos </a:t>
            </a:r>
            <a:br>
              <a:rPr lang="pt-BR" b="0">
                <a:solidFill>
                  <a:srgbClr val="003399"/>
                </a:solidFill>
              </a:rPr>
            </a:br>
            <a:r>
              <a:rPr lang="pt-BR" b="0">
                <a:solidFill>
                  <a:srgbClr val="003399"/>
                </a:solidFill>
              </a:rPr>
              <a:t>     Resumo</a:t>
            </a:r>
          </a:p>
        </p:txBody>
      </p:sp>
      <p:sp>
        <p:nvSpPr>
          <p:cNvPr id="12" name="Retângulo 11"/>
          <p:cNvSpPr>
            <a:spLocks noChangeArrowheads="1"/>
          </p:cNvSpPr>
          <p:nvPr/>
        </p:nvSpPr>
        <p:spPr bwMode="auto">
          <a:xfrm>
            <a:off x="928688" y="2379663"/>
            <a:ext cx="4572000"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Intermediação Financeira </a:t>
            </a:r>
          </a:p>
          <a:p>
            <a:r>
              <a:rPr lang="pt-BR"/>
              <a:t>3 - Sistema Financeiro </a:t>
            </a:r>
          </a:p>
          <a:p>
            <a:r>
              <a:rPr lang="pt-BR"/>
              <a:t>4 - Órgãos Gestores </a:t>
            </a:r>
          </a:p>
          <a:p>
            <a:endParaRPr lang="pt-BR"/>
          </a:p>
          <a:p>
            <a:r>
              <a:rPr lang="pt-BR"/>
              <a:t> </a:t>
            </a:r>
          </a:p>
          <a:p>
            <a:r>
              <a:rPr lang="pt-BR"/>
              <a:t> </a:t>
            </a:r>
          </a:p>
        </p:txBody>
      </p:sp>
      <p:sp>
        <p:nvSpPr>
          <p:cNvPr id="135174" name="Rectangle 8"/>
          <p:cNvSpPr>
            <a:spLocks noChangeArrowheads="1"/>
          </p:cNvSpPr>
          <p:nvPr/>
        </p:nvSpPr>
        <p:spPr bwMode="auto">
          <a:xfrm>
            <a:off x="6643688" y="142875"/>
            <a:ext cx="242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Mercado de Capitais</a:t>
            </a:r>
            <a:endParaRPr lang="pt-BR">
              <a:solidFill>
                <a:srgbClr val="FFC000"/>
              </a:solidFill>
              <a:latin typeface="Tahoma" pitchFamily="34" charset="0"/>
            </a:endParaRPr>
          </a:p>
        </p:txBody>
      </p:sp>
      <p:sp>
        <p:nvSpPr>
          <p:cNvPr id="135175"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44444E-6 -4.04624E-6 L -4.44444E-6 0.18174 " pathEditMode="relative" rAng="0" ptsTypes="AA">
                                      <p:cBhvr>
                                        <p:cTn id="6" dur="2000" fill="hold"/>
                                        <p:tgtEl>
                                          <p:spTgt spid="12"/>
                                        </p:tgtEl>
                                        <p:attrNameLst>
                                          <p:attrName>ppt_x</p:attrName>
                                          <p:attrName>ppt_y</p:attrName>
                                        </p:attrNameLst>
                                      </p:cBhvr>
                                      <p:rCtr x="0" y="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Formas de Financiamento</a:t>
            </a:r>
          </a:p>
        </p:txBody>
      </p:sp>
      <p:sp>
        <p:nvSpPr>
          <p:cNvPr id="136195"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Tipos De Empréstimos </a:t>
            </a:r>
          </a:p>
        </p:txBody>
      </p:sp>
      <p:sp>
        <p:nvSpPr>
          <p:cNvPr id="136196" name="CaixaDeTexto 10"/>
          <p:cNvSpPr txBox="1">
            <a:spLocks noChangeArrowheads="1"/>
          </p:cNvSpPr>
          <p:nvPr/>
        </p:nvSpPr>
        <p:spPr bwMode="auto">
          <a:xfrm>
            <a:off x="1000125" y="2357438"/>
            <a:ext cx="7429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Formas de obtenção de fundos </a:t>
            </a:r>
            <a:br>
              <a:rPr lang="pt-BR" b="0">
                <a:solidFill>
                  <a:srgbClr val="003399"/>
                </a:solidFill>
              </a:rPr>
            </a:br>
            <a:r>
              <a:rPr lang="pt-BR" b="0">
                <a:solidFill>
                  <a:srgbClr val="003399"/>
                </a:solidFill>
              </a:rPr>
              <a:t>     Principais tipos de operações de crédito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79663"/>
            <a:ext cx="6643687"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Outras Modalidades De Empréstimo </a:t>
            </a:r>
          </a:p>
          <a:p>
            <a:r>
              <a:rPr lang="pt-BR"/>
              <a:t>3 - Abertura De Capital </a:t>
            </a:r>
          </a:p>
          <a:p>
            <a:r>
              <a:rPr lang="pt-BR"/>
              <a:t>4 - Os Mercados de Oferta Pública de Ações e Debêntures </a:t>
            </a:r>
          </a:p>
        </p:txBody>
      </p:sp>
      <p:sp>
        <p:nvSpPr>
          <p:cNvPr id="136198" name="Rectangle 8"/>
          <p:cNvSpPr>
            <a:spLocks noChangeArrowheads="1"/>
          </p:cNvSpPr>
          <p:nvPr/>
        </p:nvSpPr>
        <p:spPr bwMode="auto">
          <a:xfrm>
            <a:off x="6643688" y="142875"/>
            <a:ext cx="242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Mercado de Capitais</a:t>
            </a:r>
            <a:endParaRPr lang="pt-BR">
              <a:solidFill>
                <a:srgbClr val="FFC000"/>
              </a:solidFill>
              <a:latin typeface="Tahoma" pitchFamily="34" charset="0"/>
            </a:endParaRPr>
          </a:p>
        </p:txBody>
      </p:sp>
      <p:sp>
        <p:nvSpPr>
          <p:cNvPr id="136199"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05556E-6 -2.83237E-6 L 3.05556E-6 0.14844 " pathEditMode="relative" rAng="0" ptsTypes="AA">
                                      <p:cBhvr>
                                        <p:cTn id="6" dur="2000" fill="hold"/>
                                        <p:tgtEl>
                                          <p:spTgt spid="12"/>
                                        </p:tgtEl>
                                        <p:attrNameLst>
                                          <p:attrName>ppt_x</p:attrName>
                                          <p:attrName>ppt_y</p:attrName>
                                        </p:attrNameLst>
                                      </p:cBhvr>
                                      <p:rCtr x="0" y="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736850" y="928688"/>
            <a:ext cx="35163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500">
                <a:solidFill>
                  <a:srgbClr val="CC6600"/>
                </a:solidFill>
              </a:rPr>
              <a:t>Logística Empresarial</a:t>
            </a:r>
            <a:endParaRPr lang="pt-BR" sz="2500">
              <a:solidFill>
                <a:srgbClr val="CC6600"/>
              </a:solidFill>
              <a:latin typeface="Tahoma" pitchFamily="34" charset="0"/>
            </a:endParaRPr>
          </a:p>
        </p:txBody>
      </p:sp>
      <p:sp>
        <p:nvSpPr>
          <p:cNvPr id="7" name="CaixaDeTexto 6"/>
          <p:cNvSpPr txBox="1">
            <a:spLocks noChangeArrowheads="1"/>
          </p:cNvSpPr>
          <p:nvPr/>
        </p:nvSpPr>
        <p:spPr bwMode="auto">
          <a:xfrm>
            <a:off x="571500" y="2219325"/>
            <a:ext cx="8286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63538" algn="l"/>
              </a:tabLst>
              <a:defRPr b="1">
                <a:solidFill>
                  <a:schemeClr val="tx1"/>
                </a:solidFill>
                <a:latin typeface="Arial" charset="0"/>
              </a:defRPr>
            </a:lvl1pPr>
            <a:lvl2pPr marL="742950" indent="-285750" eaLnBrk="0" hangingPunct="0">
              <a:tabLst>
                <a:tab pos="363538" algn="l"/>
              </a:tabLst>
              <a:defRPr b="1">
                <a:solidFill>
                  <a:schemeClr val="tx1"/>
                </a:solidFill>
                <a:latin typeface="Arial" charset="0"/>
              </a:defRPr>
            </a:lvl2pPr>
            <a:lvl3pPr marL="1143000" indent="-228600" eaLnBrk="0" hangingPunct="0">
              <a:tabLst>
                <a:tab pos="363538" algn="l"/>
              </a:tabLst>
              <a:defRPr b="1">
                <a:solidFill>
                  <a:schemeClr val="tx1"/>
                </a:solidFill>
                <a:latin typeface="Arial" charset="0"/>
              </a:defRPr>
            </a:lvl3pPr>
            <a:lvl4pPr marL="1600200" indent="-228600" eaLnBrk="0" hangingPunct="0">
              <a:tabLst>
                <a:tab pos="363538" algn="l"/>
              </a:tabLst>
              <a:defRPr b="1">
                <a:solidFill>
                  <a:schemeClr val="tx1"/>
                </a:solidFill>
                <a:latin typeface="Arial" charset="0"/>
              </a:defRPr>
            </a:lvl4pPr>
            <a:lvl5pPr marL="2057400" indent="-228600" eaLnBrk="0" hangingPunct="0">
              <a:tabLst>
                <a:tab pos="363538" algn="l"/>
              </a:tabLst>
              <a:defRPr b="1">
                <a:solidFill>
                  <a:schemeClr val="tx1"/>
                </a:solidFill>
                <a:latin typeface="Arial" charset="0"/>
              </a:defRPr>
            </a:lvl5pPr>
            <a:lvl6pPr marL="2514600" indent="-228600" eaLnBrk="0" fontAlgn="base" hangingPunct="0">
              <a:spcBef>
                <a:spcPct val="0"/>
              </a:spcBef>
              <a:spcAft>
                <a:spcPct val="0"/>
              </a:spcAft>
              <a:tabLst>
                <a:tab pos="363538" algn="l"/>
              </a:tabLst>
              <a:defRPr b="1">
                <a:solidFill>
                  <a:schemeClr val="tx1"/>
                </a:solidFill>
                <a:latin typeface="Arial" charset="0"/>
              </a:defRPr>
            </a:lvl6pPr>
            <a:lvl7pPr marL="2971800" indent="-228600" eaLnBrk="0" fontAlgn="base" hangingPunct="0">
              <a:spcBef>
                <a:spcPct val="0"/>
              </a:spcBef>
              <a:spcAft>
                <a:spcPct val="0"/>
              </a:spcAft>
              <a:tabLst>
                <a:tab pos="363538" algn="l"/>
              </a:tabLst>
              <a:defRPr b="1">
                <a:solidFill>
                  <a:schemeClr val="tx1"/>
                </a:solidFill>
                <a:latin typeface="Arial" charset="0"/>
              </a:defRPr>
            </a:lvl7pPr>
            <a:lvl8pPr marL="3429000" indent="-228600" eaLnBrk="0" fontAlgn="base" hangingPunct="0">
              <a:spcBef>
                <a:spcPct val="0"/>
              </a:spcBef>
              <a:spcAft>
                <a:spcPct val="0"/>
              </a:spcAft>
              <a:tabLst>
                <a:tab pos="363538" algn="l"/>
              </a:tabLst>
              <a:defRPr b="1">
                <a:solidFill>
                  <a:schemeClr val="tx1"/>
                </a:solidFill>
                <a:latin typeface="Arial" charset="0"/>
              </a:defRPr>
            </a:lvl8pPr>
            <a:lvl9pPr marL="3886200" indent="-228600" eaLnBrk="0" fontAlgn="base" hangingPunct="0">
              <a:spcBef>
                <a:spcPct val="0"/>
              </a:spcBef>
              <a:spcAft>
                <a:spcPct val="0"/>
              </a:spcAft>
              <a:tabLst>
                <a:tab pos="363538" algn="l"/>
              </a:tabLst>
              <a:defRPr b="1">
                <a:solidFill>
                  <a:schemeClr val="tx1"/>
                </a:solidFill>
                <a:latin typeface="Arial" charset="0"/>
              </a:defRPr>
            </a:lvl9pPr>
          </a:lstStyle>
          <a:p>
            <a:pPr eaLnBrk="1" hangingPunct="1"/>
            <a:r>
              <a:rPr lang="pt-BR" b="0"/>
              <a:t>Ao terminar o estudo da disciplina o aluno estará apto a identificar as características básicas da Logística, descrever logística de suprimento, descrever o sistema just-in-time e analisar logística e globalização.</a:t>
            </a:r>
          </a:p>
        </p:txBody>
      </p:sp>
      <p:sp>
        <p:nvSpPr>
          <p:cNvPr id="8" name="CaixaDeTexto 7"/>
          <p:cNvSpPr txBox="1">
            <a:spLocks noChangeArrowheads="1"/>
          </p:cNvSpPr>
          <p:nvPr/>
        </p:nvSpPr>
        <p:spPr bwMode="auto">
          <a:xfrm>
            <a:off x="2214563" y="4586288"/>
            <a:ext cx="6572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 </a:t>
            </a:r>
            <a:r>
              <a:rPr lang="pt-BR" b="0">
                <a:hlinkClick r:id="" action="ppaction://hlinkshowjump?jump=nextslide"/>
              </a:rPr>
              <a:t>1 - Visão Geral da Logística  </a:t>
            </a:r>
            <a:endParaRPr lang="pt-BR"/>
          </a:p>
          <a:p>
            <a:pPr eaLnBrk="1" hangingPunct="1"/>
            <a:r>
              <a:rPr lang="pt-BR" b="0"/>
              <a:t> </a:t>
            </a:r>
            <a:r>
              <a:rPr lang="pt-BR" b="0">
                <a:hlinkClick r:id="rId3" action="ppaction://hlinksldjump"/>
              </a:rPr>
              <a:t>2 - Visão Geral da Logística de Suprimento  </a:t>
            </a:r>
            <a:endParaRPr lang="pt-BR"/>
          </a:p>
          <a:p>
            <a:pPr eaLnBrk="1" hangingPunct="1"/>
            <a:r>
              <a:rPr lang="pt-BR" b="0"/>
              <a:t> 3 - Visão Geral da Logística de Distribuição  </a:t>
            </a:r>
          </a:p>
        </p:txBody>
      </p:sp>
      <p:sp>
        <p:nvSpPr>
          <p:cNvPr id="9" name="Retângulo 8"/>
          <p:cNvSpPr/>
          <p:nvPr/>
        </p:nvSpPr>
        <p:spPr>
          <a:xfrm>
            <a:off x="500063" y="4143375"/>
            <a:ext cx="1223962" cy="369888"/>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513263"/>
            <a:ext cx="3000375" cy="1201737"/>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812925"/>
            <a:ext cx="1108075" cy="369888"/>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37224" name="CaixaDeTexto 14"/>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Visão Geral da Logística </a:t>
            </a:r>
          </a:p>
        </p:txBody>
      </p:sp>
      <p:sp>
        <p:nvSpPr>
          <p:cNvPr id="138243"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Introdução</a:t>
            </a:r>
          </a:p>
        </p:txBody>
      </p:sp>
      <p:sp>
        <p:nvSpPr>
          <p:cNvPr id="138244" name="CaixaDeTexto 10"/>
          <p:cNvSpPr txBox="1">
            <a:spLocks noChangeArrowheads="1"/>
          </p:cNvSpPr>
          <p:nvPr/>
        </p:nvSpPr>
        <p:spPr bwMode="auto">
          <a:xfrm>
            <a:off x="1000125" y="2357438"/>
            <a:ext cx="65722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A logística definida </a:t>
            </a:r>
            <a:br>
              <a:rPr lang="pt-BR" b="0">
                <a:solidFill>
                  <a:srgbClr val="003399"/>
                </a:solidFill>
              </a:rPr>
            </a:br>
            <a:r>
              <a:rPr lang="pt-BR" b="0">
                <a:solidFill>
                  <a:srgbClr val="003399"/>
                </a:solidFill>
              </a:rPr>
              <a:t>     O porquê de estudar logística </a:t>
            </a:r>
            <a:br>
              <a:rPr lang="pt-BR" b="0">
                <a:solidFill>
                  <a:srgbClr val="003399"/>
                </a:solidFill>
              </a:rPr>
            </a:br>
            <a:r>
              <a:rPr lang="pt-BR" b="0">
                <a:solidFill>
                  <a:srgbClr val="003399"/>
                </a:solidFill>
              </a:rPr>
              <a:t>     Logística: importância e evolução </a:t>
            </a:r>
            <a:br>
              <a:rPr lang="pt-BR" b="0">
                <a:solidFill>
                  <a:srgbClr val="003399"/>
                </a:solidFill>
              </a:rPr>
            </a:br>
            <a:r>
              <a:rPr lang="pt-BR" b="0">
                <a:solidFill>
                  <a:srgbClr val="003399"/>
                </a:solidFill>
              </a:rPr>
              <a:t>     Atividades desenvolvidas na logística </a:t>
            </a:r>
            <a:br>
              <a:rPr lang="pt-BR" b="0">
                <a:solidFill>
                  <a:srgbClr val="003399"/>
                </a:solidFill>
              </a:rPr>
            </a:br>
            <a:r>
              <a:rPr lang="pt-BR" b="0">
                <a:solidFill>
                  <a:srgbClr val="003399"/>
                </a:solidFill>
              </a:rPr>
              <a:t>     Atividades de interface com a logística </a:t>
            </a:r>
            <a:br>
              <a:rPr lang="pt-BR" b="0">
                <a:solidFill>
                  <a:srgbClr val="003399"/>
                </a:solidFill>
              </a:rPr>
            </a:br>
            <a:r>
              <a:rPr lang="pt-BR" b="0">
                <a:solidFill>
                  <a:srgbClr val="003399"/>
                </a:solidFill>
              </a:rPr>
              <a:t>     Objetivos e manifesto da missão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79663"/>
            <a:ext cx="5638800"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Planejamento Logístico </a:t>
            </a:r>
          </a:p>
          <a:p>
            <a:r>
              <a:rPr lang="pt-BR"/>
              <a:t>3 - Noções Básicas de Sistema Logístico </a:t>
            </a:r>
          </a:p>
          <a:p>
            <a:r>
              <a:rPr lang="pt-BR"/>
              <a:t>4 - Noções de Sistema de Informação </a:t>
            </a:r>
          </a:p>
          <a:p>
            <a:r>
              <a:rPr lang="pt-BR"/>
              <a:t>5 - Serviço ao Cliente : Diferencial Competitivo </a:t>
            </a:r>
          </a:p>
          <a:p>
            <a:r>
              <a:rPr lang="pt-BR"/>
              <a:t>6 - A Logística e a Globalização </a:t>
            </a:r>
          </a:p>
          <a:p>
            <a:r>
              <a:rPr lang="pt-BR"/>
              <a:t>7 - Tendências em Logística </a:t>
            </a:r>
          </a:p>
          <a:p>
            <a:r>
              <a:rPr lang="pt-BR"/>
              <a:t> </a:t>
            </a:r>
          </a:p>
        </p:txBody>
      </p:sp>
      <p:sp>
        <p:nvSpPr>
          <p:cNvPr id="138246" name="Rectangle 8"/>
          <p:cNvSpPr>
            <a:spLocks noChangeArrowheads="1"/>
          </p:cNvSpPr>
          <p:nvPr/>
        </p:nvSpPr>
        <p:spPr bwMode="auto">
          <a:xfrm>
            <a:off x="6567488" y="142875"/>
            <a:ext cx="2581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Logística Empresarial</a:t>
            </a:r>
            <a:endParaRPr lang="pt-BR">
              <a:solidFill>
                <a:srgbClr val="FFC000"/>
              </a:solidFill>
              <a:latin typeface="Tahoma" pitchFamily="34" charset="0"/>
            </a:endParaRPr>
          </a:p>
        </p:txBody>
      </p:sp>
      <p:sp>
        <p:nvSpPr>
          <p:cNvPr id="138247"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16667E-6 3.52601E-6 L 4.16667E-6 0.28809 " pathEditMode="relative" rAng="0" ptsTypes="AA">
                                      <p:cBhvr>
                                        <p:cTn id="6" dur="2000" fill="hold"/>
                                        <p:tgtEl>
                                          <p:spTgt spid="12"/>
                                        </p:tgtEl>
                                        <p:attrNameLst>
                                          <p:attrName>ppt_x</p:attrName>
                                          <p:attrName>ppt_y</p:attrName>
                                        </p:attrNameLst>
                                      </p:cBhvr>
                                      <p:rCtr x="0" y="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Visão Geral da Logística de Suprimento </a:t>
            </a:r>
          </a:p>
        </p:txBody>
      </p:sp>
      <p:sp>
        <p:nvSpPr>
          <p:cNvPr id="139267"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Introdução</a:t>
            </a:r>
          </a:p>
        </p:txBody>
      </p:sp>
      <p:sp>
        <p:nvSpPr>
          <p:cNvPr id="139268" name="CaixaDeTexto 10"/>
          <p:cNvSpPr txBox="1">
            <a:spLocks noChangeArrowheads="1"/>
          </p:cNvSpPr>
          <p:nvPr/>
        </p:nvSpPr>
        <p:spPr bwMode="auto">
          <a:xfrm>
            <a:off x="1000125" y="2357438"/>
            <a:ext cx="6572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A logística de suprimento </a:t>
            </a:r>
            <a:br>
              <a:rPr lang="pt-BR" b="0">
                <a:solidFill>
                  <a:srgbClr val="003399"/>
                </a:solidFill>
              </a:rPr>
            </a:br>
            <a:r>
              <a:rPr lang="pt-BR" b="0">
                <a:solidFill>
                  <a:srgbClr val="003399"/>
                </a:solidFill>
              </a:rPr>
              <a:t>     O canal de suprimento e seu ciclo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79663"/>
            <a:ext cx="7072312"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Noções Básicas de Cadeia de Suprimento (Suplly Chain) </a:t>
            </a:r>
          </a:p>
          <a:p>
            <a:r>
              <a:rPr lang="pt-BR"/>
              <a:t>3 - Noções Básicas de Estoque I </a:t>
            </a:r>
          </a:p>
          <a:p>
            <a:r>
              <a:rPr lang="pt-BR"/>
              <a:t>4 - Noções Básicas de Estoque II </a:t>
            </a:r>
          </a:p>
          <a:p>
            <a:r>
              <a:rPr lang="en-US"/>
              <a:t>5 - Just In Time (Jit): Informações Gerais </a:t>
            </a:r>
            <a:endParaRPr lang="pt-BR"/>
          </a:p>
          <a:p>
            <a:r>
              <a:rPr lang="pt-BR"/>
              <a:t> </a:t>
            </a:r>
          </a:p>
        </p:txBody>
      </p:sp>
      <p:sp>
        <p:nvSpPr>
          <p:cNvPr id="139270" name="Rectangle 8"/>
          <p:cNvSpPr>
            <a:spLocks noChangeArrowheads="1"/>
          </p:cNvSpPr>
          <p:nvPr/>
        </p:nvSpPr>
        <p:spPr bwMode="auto">
          <a:xfrm>
            <a:off x="6567488" y="142875"/>
            <a:ext cx="2581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Logística Empresarial</a:t>
            </a:r>
            <a:endParaRPr lang="pt-BR">
              <a:solidFill>
                <a:srgbClr val="FFC000"/>
              </a:solidFill>
              <a:latin typeface="Tahoma" pitchFamily="34" charset="0"/>
            </a:endParaRPr>
          </a:p>
        </p:txBody>
      </p:sp>
      <p:sp>
        <p:nvSpPr>
          <p:cNvPr id="139271"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44444E-6 3.46821E-7 L -4.44444E-6 0.15098 " pathEditMode="relative" rAng="0" ptsTypes="AA">
                                      <p:cBhvr>
                                        <p:cTn id="6" dur="2000" fill="hold"/>
                                        <p:tgtEl>
                                          <p:spTgt spid="12"/>
                                        </p:tgtEl>
                                        <p:attrNameLst>
                                          <p:attrName>ppt_x</p:attrName>
                                          <p:attrName>ppt_y</p:attrName>
                                        </p:attrNameLst>
                                      </p:cBhvr>
                                      <p:rCtr x="0" y="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3182938" y="928688"/>
            <a:ext cx="26241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500">
                <a:solidFill>
                  <a:srgbClr val="CC6600"/>
                </a:solidFill>
              </a:rPr>
              <a:t>Macroeconomia</a:t>
            </a:r>
            <a:endParaRPr lang="pt-BR" sz="2500">
              <a:solidFill>
                <a:srgbClr val="CC6600"/>
              </a:solidFill>
              <a:latin typeface="Tahoma" pitchFamily="34" charset="0"/>
            </a:endParaRPr>
          </a:p>
        </p:txBody>
      </p:sp>
      <p:sp>
        <p:nvSpPr>
          <p:cNvPr id="7" name="CaixaDeTexto 6"/>
          <p:cNvSpPr txBox="1">
            <a:spLocks noChangeArrowheads="1"/>
          </p:cNvSpPr>
          <p:nvPr/>
        </p:nvSpPr>
        <p:spPr bwMode="auto">
          <a:xfrm>
            <a:off x="571500" y="1906588"/>
            <a:ext cx="828675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Ao concluir esta disciplina o aluno será capaz de identificar os conceitos e os princípios básicos da Economia. Será também capaz de descrever os instrumentos de política monetária e fiscal e analisar causas e mecanismos de controle da inflação. Estará apto a identificar conceitos aplicados ao mercado de trabalho, metodologias para levantamento de desemprego, a relação salário, economia e produtividade. Identificará o funcionamento do mercado de cambio, aspectos da globalização e formação da zonas de livre comércio.</a:t>
            </a:r>
          </a:p>
        </p:txBody>
      </p:sp>
      <p:sp>
        <p:nvSpPr>
          <p:cNvPr id="8" name="CaixaDeTexto 7"/>
          <p:cNvSpPr txBox="1">
            <a:spLocks noChangeArrowheads="1"/>
          </p:cNvSpPr>
          <p:nvPr/>
        </p:nvSpPr>
        <p:spPr bwMode="auto">
          <a:xfrm>
            <a:off x="2214563" y="4500563"/>
            <a:ext cx="69294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 action="ppaction://hlinkshowjump?jump=nextslide"/>
              </a:rPr>
              <a:t>1- Princípios Básicos de Macro. </a:t>
            </a:r>
            <a:r>
              <a:rPr lang="pt-BR" b="0"/>
              <a:t/>
            </a:r>
            <a:br>
              <a:rPr lang="pt-BR" b="0"/>
            </a:br>
            <a:r>
              <a:rPr lang="pt-BR" b="0">
                <a:hlinkClick r:id="rId3" action="ppaction://hlinksldjump"/>
              </a:rPr>
              <a:t>2- Políticas Monetária e Fiscal no Modelo de Oferta de Demanda Agregadas. </a:t>
            </a:r>
            <a:r>
              <a:rPr lang="pt-BR" b="0"/>
              <a:t/>
            </a:r>
            <a:br>
              <a:rPr lang="pt-BR" b="0"/>
            </a:br>
            <a:r>
              <a:rPr lang="pt-BR" b="0"/>
              <a:t>3- Crescimento e Desenvolvimento Econômico. </a:t>
            </a:r>
            <a:br>
              <a:rPr lang="pt-BR" b="0"/>
            </a:br>
            <a:r>
              <a:rPr lang="pt-BR" b="0"/>
              <a:t>4- Emprego e o Desemprego.</a:t>
            </a:r>
          </a:p>
          <a:p>
            <a:pPr eaLnBrk="1" hangingPunct="1"/>
            <a:r>
              <a:rPr lang="pt-BR" b="0"/>
              <a:t>5- Políticas Protecionistas/Globalização dos Mercados. </a:t>
            </a:r>
          </a:p>
        </p:txBody>
      </p:sp>
      <p:sp>
        <p:nvSpPr>
          <p:cNvPr id="9" name="Retângulo 8"/>
          <p:cNvSpPr/>
          <p:nvPr/>
        </p:nvSpPr>
        <p:spPr>
          <a:xfrm>
            <a:off x="500063" y="4143375"/>
            <a:ext cx="1223962" cy="369888"/>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513263"/>
            <a:ext cx="3000375" cy="1916112"/>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00188"/>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40296" name="CaixaDeTexto 14"/>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Princípios Básicos de Macro</a:t>
            </a:r>
          </a:p>
        </p:txBody>
      </p:sp>
      <p:sp>
        <p:nvSpPr>
          <p:cNvPr id="141315"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Introdução</a:t>
            </a:r>
          </a:p>
        </p:txBody>
      </p:sp>
      <p:sp>
        <p:nvSpPr>
          <p:cNvPr id="141316" name="CaixaDeTexto 10"/>
          <p:cNvSpPr txBox="1">
            <a:spLocks noChangeArrowheads="1"/>
          </p:cNvSpPr>
          <p:nvPr/>
        </p:nvSpPr>
        <p:spPr bwMode="auto">
          <a:xfrm>
            <a:off x="928688" y="2357438"/>
            <a:ext cx="65722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O Problema da Escassez </a:t>
            </a:r>
            <a:br>
              <a:rPr lang="pt-BR" b="0">
                <a:solidFill>
                  <a:srgbClr val="003399"/>
                </a:solidFill>
              </a:rPr>
            </a:br>
            <a:r>
              <a:rPr lang="pt-BR" b="0">
                <a:solidFill>
                  <a:srgbClr val="003399"/>
                </a:solidFill>
              </a:rPr>
              <a:t>     A Curva de Possibilidade de Produção – CPP </a:t>
            </a:r>
            <a:br>
              <a:rPr lang="pt-BR" b="0">
                <a:solidFill>
                  <a:srgbClr val="003399"/>
                </a:solidFill>
              </a:rPr>
            </a:br>
            <a:r>
              <a:rPr lang="pt-BR" b="0">
                <a:solidFill>
                  <a:srgbClr val="003399"/>
                </a:solidFill>
              </a:rPr>
              <a:t>     O Custo de Oportunidade </a:t>
            </a:r>
            <a:br>
              <a:rPr lang="pt-BR" b="0">
                <a:solidFill>
                  <a:srgbClr val="003399"/>
                </a:solidFill>
              </a:rPr>
            </a:br>
            <a:r>
              <a:rPr lang="pt-BR" b="0">
                <a:solidFill>
                  <a:srgbClr val="003399"/>
                </a:solidFill>
              </a:rPr>
              <a:t>     Definição de Economia </a:t>
            </a:r>
            <a:br>
              <a:rPr lang="pt-BR" b="0">
                <a:solidFill>
                  <a:srgbClr val="003399"/>
                </a:solidFill>
              </a:rPr>
            </a:br>
            <a:r>
              <a:rPr lang="pt-BR" b="0">
                <a:solidFill>
                  <a:srgbClr val="003399"/>
                </a:solidFill>
              </a:rPr>
              <a:t>     Os grandes problemas econômicos </a:t>
            </a:r>
            <a:br>
              <a:rPr lang="pt-BR" b="0">
                <a:solidFill>
                  <a:srgbClr val="003399"/>
                </a:solidFill>
              </a:rPr>
            </a:br>
            <a:r>
              <a:rPr lang="pt-BR" b="0">
                <a:solidFill>
                  <a:srgbClr val="003399"/>
                </a:solidFill>
              </a:rPr>
              <a:t>     Resumo</a:t>
            </a:r>
          </a:p>
        </p:txBody>
      </p:sp>
      <p:sp>
        <p:nvSpPr>
          <p:cNvPr id="12" name="Retângulo 11"/>
          <p:cNvSpPr>
            <a:spLocks noChangeArrowheads="1"/>
          </p:cNvSpPr>
          <p:nvPr/>
        </p:nvSpPr>
        <p:spPr bwMode="auto">
          <a:xfrm>
            <a:off x="928688" y="2379663"/>
            <a:ext cx="5638800"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A contabilidade nacional </a:t>
            </a:r>
            <a:br>
              <a:rPr lang="pt-BR"/>
            </a:br>
            <a:r>
              <a:rPr lang="pt-BR"/>
              <a:t>3 - O índice de custo de vida</a:t>
            </a:r>
          </a:p>
          <a:p>
            <a:endParaRPr lang="pt-BR"/>
          </a:p>
          <a:p>
            <a:endParaRPr lang="pt-BR"/>
          </a:p>
          <a:p>
            <a:endParaRPr lang="pt-BR"/>
          </a:p>
          <a:p>
            <a:r>
              <a:rPr lang="pt-BR"/>
              <a:t> </a:t>
            </a:r>
          </a:p>
        </p:txBody>
      </p:sp>
      <p:sp>
        <p:nvSpPr>
          <p:cNvPr id="141318" name="Rectangle 8"/>
          <p:cNvSpPr>
            <a:spLocks noChangeArrowheads="1"/>
          </p:cNvSpPr>
          <p:nvPr/>
        </p:nvSpPr>
        <p:spPr bwMode="auto">
          <a:xfrm>
            <a:off x="6888163" y="142875"/>
            <a:ext cx="1941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Macroeconomia</a:t>
            </a:r>
            <a:endParaRPr lang="pt-BR">
              <a:solidFill>
                <a:srgbClr val="FFC000"/>
              </a:solidFill>
              <a:latin typeface="Tahoma" pitchFamily="34" charset="0"/>
            </a:endParaRPr>
          </a:p>
        </p:txBody>
      </p:sp>
      <p:sp>
        <p:nvSpPr>
          <p:cNvPr id="141319"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16667E-6 3.46821E-7 L 4.16667E-6 0.26636 " pathEditMode="relative" rAng="0" ptsTypes="AA">
                                      <p:cBhvr>
                                        <p:cTn id="6" dur="2000" fill="hold"/>
                                        <p:tgtEl>
                                          <p:spTgt spid="12"/>
                                        </p:tgtEl>
                                        <p:attrNameLst>
                                          <p:attrName>ppt_x</p:attrName>
                                          <p:attrName>ppt_y</p:attrName>
                                        </p:attrNameLst>
                                      </p:cBhvr>
                                      <p:rCtr x="0" y="1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CaixaDeTexto 5"/>
          <p:cNvSpPr txBox="1">
            <a:spLocks noChangeArrowheads="1"/>
          </p:cNvSpPr>
          <p:nvPr/>
        </p:nvSpPr>
        <p:spPr bwMode="auto">
          <a:xfrm>
            <a:off x="857250" y="1214438"/>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Políticas Monetária e Fiscal no Modelo de Oferta de Demanda </a:t>
            </a:r>
          </a:p>
          <a:p>
            <a:pPr eaLnBrk="1" hangingPunct="1"/>
            <a:r>
              <a:rPr lang="pt-BR"/>
              <a:t> 	      Agregadas</a:t>
            </a:r>
          </a:p>
        </p:txBody>
      </p:sp>
      <p:sp>
        <p:nvSpPr>
          <p:cNvPr id="142339"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O Modelo de Demanda e Oferta Agregada </a:t>
            </a:r>
          </a:p>
        </p:txBody>
      </p:sp>
      <p:sp>
        <p:nvSpPr>
          <p:cNvPr id="142340" name="CaixaDeTexto 10"/>
          <p:cNvSpPr txBox="1">
            <a:spLocks noChangeArrowheads="1"/>
          </p:cNvSpPr>
          <p:nvPr/>
        </p:nvSpPr>
        <p:spPr bwMode="auto">
          <a:xfrm>
            <a:off x="1400175" y="2357438"/>
            <a:ext cx="74295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Construindo um modelo </a:t>
            </a:r>
            <a:br>
              <a:rPr lang="pt-BR" b="0">
                <a:solidFill>
                  <a:srgbClr val="003399"/>
                </a:solidFill>
              </a:rPr>
            </a:br>
            <a:r>
              <a:rPr lang="pt-BR" b="0">
                <a:solidFill>
                  <a:srgbClr val="003399"/>
                </a:solidFill>
              </a:rPr>
              <a:t>Explicando a Oferta Agregada </a:t>
            </a:r>
            <a:br>
              <a:rPr lang="pt-BR" b="0">
                <a:solidFill>
                  <a:srgbClr val="003399"/>
                </a:solidFill>
              </a:rPr>
            </a:br>
            <a:r>
              <a:rPr lang="pt-BR" b="0">
                <a:solidFill>
                  <a:srgbClr val="003399"/>
                </a:solidFill>
              </a:rPr>
              <a:t>Explicando a Demanda Agregada </a:t>
            </a:r>
            <a:br>
              <a:rPr lang="pt-BR" b="0">
                <a:solidFill>
                  <a:srgbClr val="003399"/>
                </a:solidFill>
              </a:rPr>
            </a:br>
            <a:r>
              <a:rPr lang="pt-BR" b="0">
                <a:solidFill>
                  <a:srgbClr val="003399"/>
                </a:solidFill>
              </a:rPr>
              <a:t>Deslocamentos nas curvas de Demanda e Oferta Agregadas </a:t>
            </a:r>
            <a:br>
              <a:rPr lang="pt-BR" b="0">
                <a:solidFill>
                  <a:srgbClr val="003399"/>
                </a:solidFill>
              </a:rPr>
            </a:br>
            <a:r>
              <a:rPr lang="pt-BR" b="0">
                <a:solidFill>
                  <a:srgbClr val="003399"/>
                </a:solidFill>
              </a:rPr>
              <a:t>Resumo</a:t>
            </a:r>
          </a:p>
        </p:txBody>
      </p:sp>
      <p:sp>
        <p:nvSpPr>
          <p:cNvPr id="12" name="Retângulo 11"/>
          <p:cNvSpPr>
            <a:spLocks noChangeArrowheads="1"/>
          </p:cNvSpPr>
          <p:nvPr/>
        </p:nvSpPr>
        <p:spPr bwMode="auto">
          <a:xfrm>
            <a:off x="928688" y="2379663"/>
            <a:ext cx="6858000"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Os Equilíbrios Com Inflação e Com Desemprego </a:t>
            </a:r>
            <a:br>
              <a:rPr lang="pt-BR"/>
            </a:br>
            <a:r>
              <a:rPr lang="pt-BR"/>
              <a:t>3 - Política Monetária </a:t>
            </a:r>
            <a:br>
              <a:rPr lang="pt-BR"/>
            </a:br>
            <a:r>
              <a:rPr lang="pt-BR"/>
              <a:t>4 - A Política Fiscal </a:t>
            </a:r>
          </a:p>
          <a:p>
            <a:endParaRPr lang="pt-BR"/>
          </a:p>
          <a:p>
            <a:r>
              <a:rPr lang="pt-BR"/>
              <a:t> </a:t>
            </a:r>
          </a:p>
        </p:txBody>
      </p:sp>
      <p:sp>
        <p:nvSpPr>
          <p:cNvPr id="142342" name="Rectangle 8"/>
          <p:cNvSpPr>
            <a:spLocks noChangeArrowheads="1"/>
          </p:cNvSpPr>
          <p:nvPr/>
        </p:nvSpPr>
        <p:spPr bwMode="auto">
          <a:xfrm>
            <a:off x="6888163" y="142875"/>
            <a:ext cx="1941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Macroeconomia</a:t>
            </a:r>
            <a:endParaRPr lang="pt-BR">
              <a:solidFill>
                <a:srgbClr val="FFC000"/>
              </a:solidFill>
              <a:latin typeface="Tahoma" pitchFamily="34" charset="0"/>
            </a:endParaRPr>
          </a:p>
        </p:txBody>
      </p:sp>
      <p:sp>
        <p:nvSpPr>
          <p:cNvPr id="142343"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5E-6 -4.04624E-6 L -2.5E-6 0.21318 " pathEditMode="relative" rAng="0" ptsTypes="AA">
                                      <p:cBhvr>
                                        <p:cTn id="6" dur="2000" fill="hold"/>
                                        <p:tgtEl>
                                          <p:spTgt spid="12"/>
                                        </p:tgtEl>
                                        <p:attrNameLst>
                                          <p:attrName>ppt_x</p:attrName>
                                          <p:attrName>ppt_y</p:attrName>
                                        </p:attrNameLst>
                                      </p:cBhvr>
                                      <p:rCtr x="0" y="1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132013" y="928688"/>
            <a:ext cx="47275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500">
                <a:solidFill>
                  <a:srgbClr val="CC6600"/>
                </a:solidFill>
              </a:rPr>
              <a:t>Marketing de Relacionamento</a:t>
            </a:r>
            <a:endParaRPr lang="pt-BR" sz="2500">
              <a:solidFill>
                <a:srgbClr val="CC6600"/>
              </a:solidFill>
              <a:latin typeface="Tahoma" pitchFamily="34" charset="0"/>
            </a:endParaRPr>
          </a:p>
        </p:txBody>
      </p:sp>
      <p:sp>
        <p:nvSpPr>
          <p:cNvPr id="7" name="CaixaDeTexto 6"/>
          <p:cNvSpPr txBox="1">
            <a:spLocks noChangeArrowheads="1"/>
          </p:cNvSpPr>
          <p:nvPr/>
        </p:nvSpPr>
        <p:spPr bwMode="auto">
          <a:xfrm>
            <a:off x="571500" y="2014538"/>
            <a:ext cx="8286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Ao final do curso o aluno deverá ser capaz de analisar as demandas de mercado, elaborar e implementar estratégias para atender a essas demandas e satisfazer os clientes dos diferentes setores da economia, planejando, implementando, controlando e avaliando processos de marketing.</a:t>
            </a:r>
          </a:p>
        </p:txBody>
      </p:sp>
      <p:sp>
        <p:nvSpPr>
          <p:cNvPr id="8" name="CaixaDeTexto 7"/>
          <p:cNvSpPr txBox="1">
            <a:spLocks noChangeArrowheads="1"/>
          </p:cNvSpPr>
          <p:nvPr/>
        </p:nvSpPr>
        <p:spPr bwMode="auto">
          <a:xfrm>
            <a:off x="2214563" y="4443413"/>
            <a:ext cx="66436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 </a:t>
            </a:r>
            <a:r>
              <a:rPr lang="pt-BR" b="0">
                <a:hlinkClick r:id="" action="ppaction://hlinkshowjump?jump=nextslide"/>
              </a:rPr>
              <a:t>1 - Abordagens Atuais de Marketing e Competitividade  </a:t>
            </a:r>
            <a:endParaRPr lang="pt-BR"/>
          </a:p>
          <a:p>
            <a:pPr eaLnBrk="1" hangingPunct="1"/>
            <a:r>
              <a:rPr lang="pt-BR" b="0">
                <a:hlinkClick r:id="rId3" action="ppaction://hlinksldjump"/>
              </a:rPr>
              <a:t> 2 - Atendimento e Endomarketing  </a:t>
            </a:r>
            <a:endParaRPr lang="pt-BR"/>
          </a:p>
          <a:p>
            <a:pPr eaLnBrk="1" hangingPunct="1"/>
            <a:r>
              <a:rPr lang="pt-BR" b="0"/>
              <a:t> 3 - Conceitos e Estratégias de Marketing de Relacionamento  </a:t>
            </a:r>
            <a:endParaRPr lang="pt-BR"/>
          </a:p>
          <a:p>
            <a:pPr eaLnBrk="1" hangingPunct="1"/>
            <a:r>
              <a:rPr lang="pt-BR" b="0"/>
              <a:t> 4 - Marketing Um a Um e Database Marketing </a:t>
            </a:r>
          </a:p>
        </p:txBody>
      </p:sp>
      <p:sp>
        <p:nvSpPr>
          <p:cNvPr id="9" name="Retângulo 8"/>
          <p:cNvSpPr/>
          <p:nvPr/>
        </p:nvSpPr>
        <p:spPr>
          <a:xfrm>
            <a:off x="500063" y="4000500"/>
            <a:ext cx="1428750" cy="369888"/>
          </a:xfrm>
          <a:prstGeom prst="rect">
            <a:avLst/>
          </a:prstGeom>
        </p:spPr>
        <p:txBody>
          <a:bodyPr>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370388"/>
            <a:ext cx="3000375" cy="1416050"/>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608138"/>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43368" name="CaixaDeTexto 14"/>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Abordagens Atuais de Marketing e Competitividade </a:t>
            </a:r>
          </a:p>
        </p:txBody>
      </p:sp>
      <p:sp>
        <p:nvSpPr>
          <p:cNvPr id="144387"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Revisão dos Principais Conceitos de Marketing </a:t>
            </a:r>
          </a:p>
        </p:txBody>
      </p:sp>
      <p:sp>
        <p:nvSpPr>
          <p:cNvPr id="144388" name="CaixaDeTexto 10"/>
          <p:cNvSpPr txBox="1">
            <a:spLocks noChangeArrowheads="1"/>
          </p:cNvSpPr>
          <p:nvPr/>
        </p:nvSpPr>
        <p:spPr bwMode="auto">
          <a:xfrm>
            <a:off x="1000125" y="2357438"/>
            <a:ext cx="65722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O que é Marketing? </a:t>
            </a:r>
            <a:br>
              <a:rPr lang="pt-BR" b="0">
                <a:solidFill>
                  <a:srgbClr val="003399"/>
                </a:solidFill>
              </a:rPr>
            </a:br>
            <a:r>
              <a:rPr lang="pt-BR" b="0">
                <a:solidFill>
                  <a:srgbClr val="003399"/>
                </a:solidFill>
              </a:rPr>
              <a:t>     Administração de Marketing </a:t>
            </a:r>
            <a:br>
              <a:rPr lang="pt-BR" b="0">
                <a:solidFill>
                  <a:srgbClr val="003399"/>
                </a:solidFill>
              </a:rPr>
            </a:br>
            <a:r>
              <a:rPr lang="pt-BR" b="0">
                <a:solidFill>
                  <a:srgbClr val="003399"/>
                </a:solidFill>
              </a:rPr>
              <a:t>     O Ambiente de Marketing </a:t>
            </a:r>
            <a:br>
              <a:rPr lang="pt-BR" b="0">
                <a:solidFill>
                  <a:srgbClr val="003399"/>
                </a:solidFill>
              </a:rPr>
            </a:br>
            <a:r>
              <a:rPr lang="pt-BR" b="0">
                <a:solidFill>
                  <a:srgbClr val="003399"/>
                </a:solidFill>
              </a:rPr>
              <a:t>     O Comportamento do Consumidor </a:t>
            </a:r>
            <a:br>
              <a:rPr lang="pt-BR" b="0">
                <a:solidFill>
                  <a:srgbClr val="003399"/>
                </a:solidFill>
              </a:rPr>
            </a:br>
            <a:r>
              <a:rPr lang="pt-BR" b="0">
                <a:solidFill>
                  <a:srgbClr val="003399"/>
                </a:solidFill>
              </a:rPr>
              <a:t>     Segmentação de mercado </a:t>
            </a:r>
            <a:br>
              <a:rPr lang="pt-BR" b="0">
                <a:solidFill>
                  <a:srgbClr val="003399"/>
                </a:solidFill>
              </a:rPr>
            </a:br>
            <a:r>
              <a:rPr lang="pt-BR" b="0">
                <a:solidFill>
                  <a:srgbClr val="003399"/>
                </a:solidFill>
              </a:rPr>
              <a:t>     Variáveis de Decisão de Marketing: Os 4 P’s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79663"/>
            <a:ext cx="5638800"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Análise Competitiva </a:t>
            </a:r>
          </a:p>
          <a:p>
            <a:r>
              <a:rPr lang="pt-BR"/>
              <a:t>3 - Projetando e Fornecendo Mais Valor ao Cliente </a:t>
            </a:r>
          </a:p>
          <a:p>
            <a:r>
              <a:rPr lang="pt-BR"/>
              <a:t>4 - Os Desafios do Marketing Para o Século XXI</a:t>
            </a:r>
          </a:p>
          <a:p>
            <a:endParaRPr lang="pt-BR"/>
          </a:p>
          <a:p>
            <a:r>
              <a:rPr lang="pt-BR"/>
              <a:t> </a:t>
            </a:r>
          </a:p>
          <a:p>
            <a:endParaRPr lang="pt-BR"/>
          </a:p>
          <a:p>
            <a:r>
              <a:rPr lang="pt-BR"/>
              <a:t> </a:t>
            </a:r>
          </a:p>
        </p:txBody>
      </p:sp>
      <p:sp>
        <p:nvSpPr>
          <p:cNvPr id="144390" name="Rectangle 8"/>
          <p:cNvSpPr>
            <a:spLocks noChangeArrowheads="1"/>
          </p:cNvSpPr>
          <p:nvPr/>
        </p:nvSpPr>
        <p:spPr bwMode="auto">
          <a:xfrm>
            <a:off x="5715000" y="142875"/>
            <a:ext cx="345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Marketing de Relacionamento</a:t>
            </a:r>
            <a:endParaRPr lang="pt-BR">
              <a:solidFill>
                <a:srgbClr val="FFC000"/>
              </a:solidFill>
              <a:latin typeface="Tahoma" pitchFamily="34" charset="0"/>
            </a:endParaRPr>
          </a:p>
        </p:txBody>
      </p:sp>
      <p:sp>
        <p:nvSpPr>
          <p:cNvPr id="144391"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16667E-6 3.52601E-6 L 4.16667E-6 0.29849 " pathEditMode="relative" rAng="0" ptsTypes="AA">
                                      <p:cBhvr>
                                        <p:cTn id="6" dur="2000" fill="hold"/>
                                        <p:tgtEl>
                                          <p:spTgt spid="12"/>
                                        </p:tgtEl>
                                        <p:attrNameLst>
                                          <p:attrName>ppt_x</p:attrName>
                                          <p:attrName>ppt_y</p:attrName>
                                        </p:attrNameLst>
                                      </p:cBhvr>
                                      <p:rCtr x="0" y="1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ixaDeTexto 5"/>
          <p:cNvSpPr txBox="1">
            <a:spLocks noChangeArrowheads="1"/>
          </p:cNvSpPr>
          <p:nvPr/>
        </p:nvSpPr>
        <p:spPr bwMode="auto">
          <a:xfrm>
            <a:off x="857250" y="1214438"/>
            <a:ext cx="700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Método das Partidas Dobradas </a:t>
            </a:r>
          </a:p>
        </p:txBody>
      </p:sp>
      <p:sp>
        <p:nvSpPr>
          <p:cNvPr id="16387" name="CaixaDeTexto 9"/>
          <p:cNvSpPr txBox="1">
            <a:spLocks noChangeArrowheads="1"/>
          </p:cNvSpPr>
          <p:nvPr/>
        </p:nvSpPr>
        <p:spPr bwMode="auto">
          <a:xfrm>
            <a:off x="928688" y="1789113"/>
            <a:ext cx="5338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Contas</a:t>
            </a:r>
          </a:p>
        </p:txBody>
      </p:sp>
      <p:sp>
        <p:nvSpPr>
          <p:cNvPr id="16388" name="CaixaDeTexto 10"/>
          <p:cNvSpPr txBox="1">
            <a:spLocks noChangeArrowheads="1"/>
          </p:cNvSpPr>
          <p:nvPr/>
        </p:nvSpPr>
        <p:spPr bwMode="auto">
          <a:xfrm>
            <a:off x="1322388" y="2389188"/>
            <a:ext cx="43926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u="sng">
                <a:solidFill>
                  <a:srgbClr val="003399"/>
                </a:solidFill>
              </a:rPr>
              <a:t>Esquema dos Registros </a:t>
            </a:r>
            <a:br>
              <a:rPr lang="pt-BR" b="0" u="sng">
                <a:solidFill>
                  <a:srgbClr val="003399"/>
                </a:solidFill>
              </a:rPr>
            </a:br>
            <a:r>
              <a:rPr lang="pt-BR" b="0" u="sng">
                <a:solidFill>
                  <a:srgbClr val="003399"/>
                </a:solidFill>
              </a:rPr>
              <a:t>Representação Gráfica da Conta </a:t>
            </a:r>
            <a:br>
              <a:rPr lang="pt-BR" b="0" u="sng">
                <a:solidFill>
                  <a:srgbClr val="003399"/>
                </a:solidFill>
              </a:rPr>
            </a:br>
            <a:r>
              <a:rPr lang="pt-BR" b="0" u="sng">
                <a:solidFill>
                  <a:srgbClr val="003399"/>
                </a:solidFill>
              </a:rPr>
              <a:t>Conta T </a:t>
            </a:r>
            <a:br>
              <a:rPr lang="pt-BR" b="0" u="sng">
                <a:solidFill>
                  <a:srgbClr val="003399"/>
                </a:solidFill>
              </a:rPr>
            </a:br>
            <a:r>
              <a:rPr lang="pt-BR" b="0" u="sng">
                <a:solidFill>
                  <a:srgbClr val="003399"/>
                </a:solidFill>
              </a:rPr>
              <a:t>Função das Contas </a:t>
            </a:r>
            <a:br>
              <a:rPr lang="pt-BR" b="0" u="sng">
                <a:solidFill>
                  <a:srgbClr val="003399"/>
                </a:solidFill>
              </a:rPr>
            </a:br>
            <a:r>
              <a:rPr lang="pt-BR" b="0" u="sng">
                <a:solidFill>
                  <a:srgbClr val="003399"/>
                </a:solidFill>
              </a:rPr>
              <a:t>Contas Sintéticas e Analíticas </a:t>
            </a:r>
            <a:br>
              <a:rPr lang="pt-BR" b="0" u="sng">
                <a:solidFill>
                  <a:srgbClr val="003399"/>
                </a:solidFill>
              </a:rPr>
            </a:br>
            <a:r>
              <a:rPr lang="pt-BR" b="0" u="sng">
                <a:solidFill>
                  <a:srgbClr val="003399"/>
                </a:solidFill>
              </a:rPr>
              <a:t>Resumo </a:t>
            </a:r>
          </a:p>
        </p:txBody>
      </p:sp>
      <p:sp>
        <p:nvSpPr>
          <p:cNvPr id="12" name="Retângulo 11"/>
          <p:cNvSpPr>
            <a:spLocks noChangeArrowheads="1"/>
          </p:cNvSpPr>
          <p:nvPr/>
        </p:nvSpPr>
        <p:spPr bwMode="auto">
          <a:xfrm>
            <a:off x="928688" y="2389188"/>
            <a:ext cx="4143375"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Plano de Contas </a:t>
            </a:r>
          </a:p>
          <a:p>
            <a:r>
              <a:rPr lang="pt-BR"/>
              <a:t>3 - Manual de Contas </a:t>
            </a:r>
          </a:p>
          <a:p>
            <a:r>
              <a:rPr lang="pt-BR"/>
              <a:t>4 - Escrituração Contábil </a:t>
            </a:r>
          </a:p>
          <a:p>
            <a:r>
              <a:rPr lang="pt-BR"/>
              <a:t>5 - Livros Contábeis </a:t>
            </a:r>
            <a:endParaRPr lang="pt-BR">
              <a:solidFill>
                <a:srgbClr val="000000"/>
              </a:solidFill>
            </a:endParaRPr>
          </a:p>
          <a:p>
            <a:endParaRPr lang="pt-BR">
              <a:solidFill>
                <a:srgbClr val="000000"/>
              </a:solidFill>
            </a:endParaRPr>
          </a:p>
          <a:p>
            <a:endParaRPr lang="pt-BR">
              <a:solidFill>
                <a:srgbClr val="000000"/>
              </a:solidFill>
            </a:endParaRPr>
          </a:p>
          <a:p>
            <a:endParaRPr lang="pt-BR">
              <a:solidFill>
                <a:srgbClr val="000000"/>
              </a:solidFill>
            </a:endParaRPr>
          </a:p>
          <a:p>
            <a:endParaRPr lang="pt-BR">
              <a:solidFill>
                <a:srgbClr val="000000"/>
              </a:solidFill>
            </a:endParaRPr>
          </a:p>
        </p:txBody>
      </p:sp>
      <p:sp>
        <p:nvSpPr>
          <p:cNvPr id="16390" name="Rectangle 8"/>
          <p:cNvSpPr>
            <a:spLocks noChangeArrowheads="1"/>
          </p:cNvSpPr>
          <p:nvPr/>
        </p:nvSpPr>
        <p:spPr bwMode="auto">
          <a:xfrm>
            <a:off x="6267450" y="142875"/>
            <a:ext cx="2519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Contabilidade Básica</a:t>
            </a:r>
            <a:endParaRPr lang="pt-BR">
              <a:solidFill>
                <a:srgbClr val="FFC000"/>
              </a:solidFill>
              <a:latin typeface="Tahoma" pitchFamily="34" charset="0"/>
            </a:endParaRPr>
          </a:p>
        </p:txBody>
      </p:sp>
      <p:sp>
        <p:nvSpPr>
          <p:cNvPr id="16391" name="CaixaDeTexto 14">
            <a:hlinkClick r:id="rId3" action="ppaction://hlinksldjump"/>
          </p:cNvPr>
          <p:cNvSpPr txBox="1">
            <a:spLocks noChangeArrowheads="1"/>
          </p:cNvSpPr>
          <p:nvPr/>
        </p:nvSpPr>
        <p:spPr bwMode="auto">
          <a:xfrm>
            <a:off x="6751638" y="876300"/>
            <a:ext cx="2214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72222E-6 3.06358E-6 L 4.72222E-6 0.25456 " pathEditMode="relative" rAng="0" ptsTypes="AA">
                                      <p:cBhvr>
                                        <p:cTn id="6" dur="2000" fill="hold"/>
                                        <p:tgtEl>
                                          <p:spTgt spid="12"/>
                                        </p:tgtEl>
                                        <p:attrNameLst>
                                          <p:attrName>ppt_x</p:attrName>
                                          <p:attrName>ppt_y</p:attrName>
                                        </p:attrNameLst>
                                      </p:cBhvr>
                                      <p:rCtr x="0" y="1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Atendimento e Endomarketing</a:t>
            </a:r>
          </a:p>
        </p:txBody>
      </p:sp>
      <p:sp>
        <p:nvSpPr>
          <p:cNvPr id="145411"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O Marketing de Relacionamento Começa na Empresa </a:t>
            </a:r>
          </a:p>
        </p:txBody>
      </p:sp>
      <p:sp>
        <p:nvSpPr>
          <p:cNvPr id="145412" name="CaixaDeTexto 10"/>
          <p:cNvSpPr txBox="1">
            <a:spLocks noChangeArrowheads="1"/>
          </p:cNvSpPr>
          <p:nvPr/>
        </p:nvSpPr>
        <p:spPr bwMode="auto">
          <a:xfrm>
            <a:off x="1357313" y="2379663"/>
            <a:ext cx="72151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O pós-marketing </a:t>
            </a:r>
            <a:br>
              <a:rPr lang="pt-BR" b="0">
                <a:solidFill>
                  <a:srgbClr val="003399"/>
                </a:solidFill>
              </a:rPr>
            </a:br>
            <a:r>
              <a:rPr lang="pt-BR" b="0">
                <a:solidFill>
                  <a:srgbClr val="003399"/>
                </a:solidFill>
              </a:rPr>
              <a:t>Resultados dos programas de satisfação de clientes </a:t>
            </a:r>
            <a:br>
              <a:rPr lang="pt-BR" b="0">
                <a:solidFill>
                  <a:srgbClr val="003399"/>
                </a:solidFill>
              </a:rPr>
            </a:br>
            <a:r>
              <a:rPr lang="pt-BR" b="0">
                <a:solidFill>
                  <a:srgbClr val="003399"/>
                </a:solidFill>
              </a:rPr>
              <a:t>Percepções da administração em relação à satisfação dos clientes </a:t>
            </a:r>
            <a:br>
              <a:rPr lang="pt-BR" b="0">
                <a:solidFill>
                  <a:srgbClr val="003399"/>
                </a:solidFill>
              </a:rPr>
            </a:br>
            <a:r>
              <a:rPr lang="pt-BR" b="0">
                <a:solidFill>
                  <a:srgbClr val="003399"/>
                </a:solidFill>
              </a:rPr>
              <a:t>Auditorias por compradores / clientes fantasmas </a:t>
            </a:r>
            <a:br>
              <a:rPr lang="pt-BR" b="0">
                <a:solidFill>
                  <a:srgbClr val="003399"/>
                </a:solidFill>
              </a:rPr>
            </a:br>
            <a:r>
              <a:rPr lang="pt-BR" b="0">
                <a:solidFill>
                  <a:srgbClr val="003399"/>
                </a:solidFill>
              </a:rPr>
              <a:t>Visitas aos clientes </a:t>
            </a:r>
            <a:br>
              <a:rPr lang="pt-BR" b="0">
                <a:solidFill>
                  <a:srgbClr val="003399"/>
                </a:solidFill>
              </a:rPr>
            </a:br>
            <a:r>
              <a:rPr lang="pt-BR" b="0">
                <a:solidFill>
                  <a:srgbClr val="003399"/>
                </a:solidFill>
              </a:rPr>
              <a:t>Mudança de orientação da administração de marketing </a:t>
            </a:r>
            <a:br>
              <a:rPr lang="pt-BR" b="0">
                <a:solidFill>
                  <a:srgbClr val="003399"/>
                </a:solidFill>
              </a:rPr>
            </a:br>
            <a:r>
              <a:rPr lang="pt-BR" b="0">
                <a:solidFill>
                  <a:srgbClr val="003399"/>
                </a:solidFill>
              </a:rPr>
              <a:t>Resumo </a:t>
            </a:r>
          </a:p>
        </p:txBody>
      </p:sp>
      <p:sp>
        <p:nvSpPr>
          <p:cNvPr id="12" name="Retângulo 11"/>
          <p:cNvSpPr>
            <a:spLocks noChangeArrowheads="1"/>
          </p:cNvSpPr>
          <p:nvPr/>
        </p:nvSpPr>
        <p:spPr bwMode="auto">
          <a:xfrm>
            <a:off x="928688" y="2379663"/>
            <a:ext cx="7643812"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Atendimento - O Grande Momento da Verdade </a:t>
            </a:r>
          </a:p>
          <a:p>
            <a:r>
              <a:rPr lang="pt-BR"/>
              <a:t>3 – Endomarketing</a:t>
            </a:r>
          </a:p>
          <a:p>
            <a:r>
              <a:rPr lang="pt-BR"/>
              <a:t> </a:t>
            </a:r>
          </a:p>
          <a:p>
            <a:endParaRPr lang="pt-BR"/>
          </a:p>
          <a:p>
            <a:r>
              <a:rPr lang="pt-BR"/>
              <a:t> </a:t>
            </a:r>
          </a:p>
          <a:p>
            <a:endParaRPr lang="pt-BR"/>
          </a:p>
          <a:p>
            <a:r>
              <a:rPr lang="pt-BR"/>
              <a:t> </a:t>
            </a:r>
          </a:p>
        </p:txBody>
      </p:sp>
      <p:sp>
        <p:nvSpPr>
          <p:cNvPr id="145414" name="Rectangle 8"/>
          <p:cNvSpPr>
            <a:spLocks noChangeArrowheads="1"/>
          </p:cNvSpPr>
          <p:nvPr/>
        </p:nvSpPr>
        <p:spPr bwMode="auto">
          <a:xfrm>
            <a:off x="5715000" y="142875"/>
            <a:ext cx="345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Marketing de Relacionamento</a:t>
            </a:r>
            <a:endParaRPr lang="pt-BR">
              <a:solidFill>
                <a:srgbClr val="FFC000"/>
              </a:solidFill>
              <a:latin typeface="Tahoma" pitchFamily="34" charset="0"/>
            </a:endParaRPr>
          </a:p>
        </p:txBody>
      </p:sp>
      <p:sp>
        <p:nvSpPr>
          <p:cNvPr id="145415"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16667E-6 3.52601E-6 L 4.16667E-6 0.29849 " pathEditMode="relative" rAng="0" ptsTypes="AA">
                                      <p:cBhvr>
                                        <p:cTn id="6" dur="2000" fill="hold"/>
                                        <p:tgtEl>
                                          <p:spTgt spid="12"/>
                                        </p:tgtEl>
                                        <p:attrNameLst>
                                          <p:attrName>ppt_x</p:attrName>
                                          <p:attrName>ppt_y</p:attrName>
                                        </p:attrNameLst>
                                      </p:cBhvr>
                                      <p:rCtr x="0" y="1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3059113" y="928688"/>
            <a:ext cx="287178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500">
                <a:solidFill>
                  <a:srgbClr val="CC6600"/>
                </a:solidFill>
              </a:rPr>
              <a:t>Plano de Negócio</a:t>
            </a:r>
            <a:endParaRPr lang="pt-BR" sz="2500">
              <a:solidFill>
                <a:srgbClr val="CC6600"/>
              </a:solidFill>
              <a:latin typeface="Tahoma" pitchFamily="34" charset="0"/>
            </a:endParaRPr>
          </a:p>
        </p:txBody>
      </p:sp>
      <p:sp>
        <p:nvSpPr>
          <p:cNvPr id="7" name="CaixaDeTexto 6"/>
          <p:cNvSpPr txBox="1">
            <a:spLocks noChangeArrowheads="1"/>
          </p:cNvSpPr>
          <p:nvPr/>
        </p:nvSpPr>
        <p:spPr bwMode="auto">
          <a:xfrm>
            <a:off x="500063" y="1906588"/>
            <a:ext cx="85725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268288"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Ao final da disciplina, o aluno estará apto a:</a:t>
            </a:r>
            <a:endParaRPr lang="pt-BR" sz="2800" b="0"/>
          </a:p>
          <a:p>
            <a:pPr lvl="1" eaLnBrk="1" hangingPunct="1">
              <a:buFont typeface="Arial" charset="0"/>
              <a:buChar char="•"/>
            </a:pPr>
            <a:r>
              <a:rPr lang="pt-BR" b="0"/>
              <a:t> conceituar plano de negócio e identificar seus componentes e aplicações; </a:t>
            </a:r>
            <a:endParaRPr lang="pt-BR" sz="2800" b="0"/>
          </a:p>
          <a:p>
            <a:pPr lvl="1" eaLnBrk="1" hangingPunct="1">
              <a:buFont typeface="Arial" charset="0"/>
              <a:buChar char="•"/>
            </a:pPr>
            <a:r>
              <a:rPr lang="pt-BR" b="0"/>
              <a:t> identificar as etapas e os recursos necessários à elaboração de um PN; </a:t>
            </a:r>
            <a:endParaRPr lang="pt-BR" sz="2800" b="0"/>
          </a:p>
          <a:p>
            <a:pPr lvl="1" eaLnBrk="1" hangingPunct="1">
              <a:buFont typeface="Arial" charset="0"/>
              <a:buChar char="•"/>
            </a:pPr>
            <a:r>
              <a:rPr lang="pt-BR" b="0"/>
              <a:t> identificar os métodos para análise econômico-financeira do plano de negócio; </a:t>
            </a:r>
            <a:endParaRPr lang="pt-BR" sz="2800" b="0"/>
          </a:p>
          <a:p>
            <a:pPr lvl="1" eaLnBrk="1" hangingPunct="1">
              <a:buFont typeface="Arial" charset="0"/>
              <a:buChar char="•"/>
            </a:pPr>
            <a:r>
              <a:rPr lang="pt-BR" b="0"/>
              <a:t> reconhecer as condições de implantação do PN. </a:t>
            </a:r>
            <a:endParaRPr lang="pt-BR" sz="2800" b="0"/>
          </a:p>
        </p:txBody>
      </p:sp>
      <p:sp>
        <p:nvSpPr>
          <p:cNvPr id="8" name="CaixaDeTexto 7"/>
          <p:cNvSpPr txBox="1">
            <a:spLocks noChangeArrowheads="1"/>
          </p:cNvSpPr>
          <p:nvPr/>
        </p:nvSpPr>
        <p:spPr bwMode="auto">
          <a:xfrm>
            <a:off x="2214563" y="4714875"/>
            <a:ext cx="6072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 action="ppaction://hlinkshowjump?jump=nextslide"/>
              </a:rPr>
              <a:t>1- Plano de Negócios e Gestão Empreendedora</a:t>
            </a:r>
            <a:r>
              <a:rPr lang="pt-BR" b="0"/>
              <a:t>. </a:t>
            </a:r>
            <a:br>
              <a:rPr lang="pt-BR" b="0"/>
            </a:br>
            <a:r>
              <a:rPr lang="pt-BR" b="0">
                <a:hlinkClick r:id="rId3" action="ppaction://hlinksldjump"/>
              </a:rPr>
              <a:t>2- Elaborando o Plano de Negócios. </a:t>
            </a:r>
            <a:r>
              <a:rPr lang="pt-BR" b="0"/>
              <a:t/>
            </a:r>
            <a:br>
              <a:rPr lang="pt-BR" b="0"/>
            </a:br>
            <a:r>
              <a:rPr lang="pt-BR" b="0"/>
              <a:t>3- Viabilidade Econômico-Financeira do Negócio. </a:t>
            </a:r>
            <a:br>
              <a:rPr lang="pt-BR" b="0"/>
            </a:br>
            <a:r>
              <a:rPr lang="pt-BR" b="0"/>
              <a:t>4- Implementando o Plano de Negócios. </a:t>
            </a:r>
          </a:p>
        </p:txBody>
      </p:sp>
      <p:sp>
        <p:nvSpPr>
          <p:cNvPr id="9" name="Retângulo 8"/>
          <p:cNvSpPr/>
          <p:nvPr/>
        </p:nvSpPr>
        <p:spPr>
          <a:xfrm>
            <a:off x="500063" y="4357688"/>
            <a:ext cx="1223962" cy="369887"/>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727575"/>
            <a:ext cx="3000375" cy="1416050"/>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428625" y="1500188"/>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46440" name="CaixaDeTexto 14"/>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Plano de Negócios e Gestão Empreendedora</a:t>
            </a:r>
          </a:p>
        </p:txBody>
      </p:sp>
      <p:sp>
        <p:nvSpPr>
          <p:cNvPr id="147459"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Plano de Negócios: Definição e Aplicações </a:t>
            </a:r>
          </a:p>
        </p:txBody>
      </p:sp>
      <p:sp>
        <p:nvSpPr>
          <p:cNvPr id="147460" name="CaixaDeTexto 10"/>
          <p:cNvSpPr txBox="1">
            <a:spLocks noChangeArrowheads="1"/>
          </p:cNvSpPr>
          <p:nvPr/>
        </p:nvSpPr>
        <p:spPr bwMode="auto">
          <a:xfrm>
            <a:off x="928688" y="2357438"/>
            <a:ext cx="6572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A Importância do Plano de Negócios </a:t>
            </a:r>
            <a:br>
              <a:rPr lang="pt-BR" b="0">
                <a:solidFill>
                  <a:srgbClr val="003399"/>
                </a:solidFill>
              </a:rPr>
            </a:br>
            <a:r>
              <a:rPr lang="pt-BR" b="0">
                <a:solidFill>
                  <a:srgbClr val="003399"/>
                </a:solidFill>
              </a:rPr>
              <a:t>     Definição de plano de negócios </a:t>
            </a:r>
            <a:br>
              <a:rPr lang="pt-BR" b="0">
                <a:solidFill>
                  <a:srgbClr val="003399"/>
                </a:solidFill>
              </a:rPr>
            </a:br>
            <a:r>
              <a:rPr lang="pt-BR" b="0">
                <a:solidFill>
                  <a:srgbClr val="003399"/>
                </a:solidFill>
              </a:rPr>
              <a:t>     Aplicações do plano de negócios </a:t>
            </a:r>
            <a:br>
              <a:rPr lang="pt-BR" b="0">
                <a:solidFill>
                  <a:srgbClr val="003399"/>
                </a:solidFill>
              </a:rPr>
            </a:br>
            <a:r>
              <a:rPr lang="pt-BR" b="0">
                <a:solidFill>
                  <a:srgbClr val="003399"/>
                </a:solidFill>
              </a:rPr>
              <a:t>     Resumo</a:t>
            </a:r>
          </a:p>
        </p:txBody>
      </p:sp>
      <p:sp>
        <p:nvSpPr>
          <p:cNvPr id="12" name="Retângulo 11"/>
          <p:cNvSpPr>
            <a:spLocks noChangeArrowheads="1"/>
          </p:cNvSpPr>
          <p:nvPr/>
        </p:nvSpPr>
        <p:spPr bwMode="auto">
          <a:xfrm>
            <a:off x="928688" y="2379663"/>
            <a:ext cx="5638800" cy="1201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Estrutura do Plano de Negócio </a:t>
            </a:r>
            <a:br>
              <a:rPr lang="pt-BR"/>
            </a:br>
            <a:r>
              <a:rPr lang="pt-BR"/>
              <a:t>3 - Identificando Oportunidades de Negócio </a:t>
            </a:r>
            <a:br>
              <a:rPr lang="pt-BR"/>
            </a:br>
            <a:r>
              <a:rPr lang="pt-BR"/>
              <a:t>4 - Definição do Negócio</a:t>
            </a:r>
          </a:p>
          <a:p>
            <a:r>
              <a:rPr lang="pt-BR"/>
              <a:t> </a:t>
            </a:r>
          </a:p>
        </p:txBody>
      </p:sp>
      <p:sp>
        <p:nvSpPr>
          <p:cNvPr id="147462" name="Rectangle 8"/>
          <p:cNvSpPr>
            <a:spLocks noChangeArrowheads="1"/>
          </p:cNvSpPr>
          <p:nvPr/>
        </p:nvSpPr>
        <p:spPr bwMode="auto">
          <a:xfrm>
            <a:off x="6951663" y="142875"/>
            <a:ext cx="212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Plano de Negócio</a:t>
            </a:r>
            <a:endParaRPr lang="pt-BR">
              <a:solidFill>
                <a:srgbClr val="FFC000"/>
              </a:solidFill>
              <a:latin typeface="Tahoma" pitchFamily="34" charset="0"/>
            </a:endParaRPr>
          </a:p>
        </p:txBody>
      </p:sp>
      <p:sp>
        <p:nvSpPr>
          <p:cNvPr id="147463"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16667E-6 1.56069E-6 L 4.16667E-6 0.1704 " pathEditMode="relative" rAng="0" ptsTypes="AA">
                                      <p:cBhvr>
                                        <p:cTn id="6" dur="2000" fill="hold"/>
                                        <p:tgtEl>
                                          <p:spTgt spid="12"/>
                                        </p:tgtEl>
                                        <p:attrNameLst>
                                          <p:attrName>ppt_x</p:attrName>
                                          <p:attrName>ppt_y</p:attrName>
                                        </p:attrNameLst>
                                      </p:cBhvr>
                                      <p:rCtr x="0" y="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Elaborando o Plano de Negócios</a:t>
            </a:r>
          </a:p>
        </p:txBody>
      </p:sp>
      <p:sp>
        <p:nvSpPr>
          <p:cNvPr id="148483"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Descrição da Empresa</a:t>
            </a:r>
          </a:p>
        </p:txBody>
      </p:sp>
      <p:sp>
        <p:nvSpPr>
          <p:cNvPr id="148484" name="CaixaDeTexto 10"/>
          <p:cNvSpPr txBox="1">
            <a:spLocks noChangeArrowheads="1"/>
          </p:cNvSpPr>
          <p:nvPr/>
        </p:nvSpPr>
        <p:spPr bwMode="auto">
          <a:xfrm>
            <a:off x="1000125" y="2357438"/>
            <a:ext cx="6572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Descrição da Oportunidade de Negócio </a:t>
            </a:r>
            <a:br>
              <a:rPr lang="pt-BR" b="0">
                <a:solidFill>
                  <a:srgbClr val="003399"/>
                </a:solidFill>
              </a:rPr>
            </a:br>
            <a:r>
              <a:rPr lang="pt-BR" b="0">
                <a:solidFill>
                  <a:srgbClr val="003399"/>
                </a:solidFill>
              </a:rPr>
              <a:t>     Caracterização Geral da Empresa </a:t>
            </a:r>
            <a:br>
              <a:rPr lang="pt-BR" b="0">
                <a:solidFill>
                  <a:srgbClr val="003399"/>
                </a:solidFill>
              </a:rPr>
            </a:br>
            <a:r>
              <a:rPr lang="pt-BR" b="0">
                <a:solidFill>
                  <a:srgbClr val="003399"/>
                </a:solidFill>
              </a:rPr>
              <a:t>     Ciclo de vida de um produto ou serviço </a:t>
            </a:r>
            <a:br>
              <a:rPr lang="pt-BR" b="0">
                <a:solidFill>
                  <a:srgbClr val="003399"/>
                </a:solidFill>
              </a:rPr>
            </a:br>
            <a:r>
              <a:rPr lang="pt-BR" b="0">
                <a:solidFill>
                  <a:srgbClr val="003399"/>
                </a:solidFill>
              </a:rPr>
              <a:t>     Resumo</a:t>
            </a:r>
          </a:p>
        </p:txBody>
      </p:sp>
      <p:sp>
        <p:nvSpPr>
          <p:cNvPr id="12" name="Retângulo 11"/>
          <p:cNvSpPr>
            <a:spLocks noChangeArrowheads="1"/>
          </p:cNvSpPr>
          <p:nvPr/>
        </p:nvSpPr>
        <p:spPr bwMode="auto">
          <a:xfrm>
            <a:off x="928688" y="2379663"/>
            <a:ext cx="56388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Análise de Mercado </a:t>
            </a:r>
          </a:p>
          <a:p>
            <a:r>
              <a:rPr lang="pt-BR"/>
              <a:t>3 - Análise Estratégica </a:t>
            </a:r>
          </a:p>
          <a:p>
            <a:r>
              <a:rPr lang="pt-BR"/>
              <a:t>4 - Plano de Marketing </a:t>
            </a:r>
          </a:p>
          <a:p>
            <a:r>
              <a:rPr lang="pt-BR"/>
              <a:t> </a:t>
            </a:r>
          </a:p>
        </p:txBody>
      </p:sp>
      <p:sp>
        <p:nvSpPr>
          <p:cNvPr id="148486" name="Rectangle 8"/>
          <p:cNvSpPr>
            <a:spLocks noChangeArrowheads="1"/>
          </p:cNvSpPr>
          <p:nvPr/>
        </p:nvSpPr>
        <p:spPr bwMode="auto">
          <a:xfrm>
            <a:off x="6951663" y="142875"/>
            <a:ext cx="212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Plano de Negócio</a:t>
            </a:r>
            <a:endParaRPr lang="pt-BR">
              <a:solidFill>
                <a:srgbClr val="FFC000"/>
              </a:solidFill>
              <a:latin typeface="Tahoma" pitchFamily="34" charset="0"/>
            </a:endParaRPr>
          </a:p>
        </p:txBody>
      </p:sp>
      <p:sp>
        <p:nvSpPr>
          <p:cNvPr id="148487"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16667E-6 1.56069E-6 L 4.16667E-6 0.1704 " pathEditMode="relative" rAng="0" ptsTypes="AA">
                                      <p:cBhvr>
                                        <p:cTn id="6" dur="2000" fill="hold"/>
                                        <p:tgtEl>
                                          <p:spTgt spid="12"/>
                                        </p:tgtEl>
                                        <p:attrNameLst>
                                          <p:attrName>ppt_x</p:attrName>
                                          <p:attrName>ppt_y</p:attrName>
                                        </p:attrNameLst>
                                      </p:cBhvr>
                                      <p:rCtr x="0" y="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541588" y="928688"/>
            <a:ext cx="39068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500">
                <a:solidFill>
                  <a:srgbClr val="CC6600"/>
                </a:solidFill>
              </a:rPr>
              <a:t>Negociação Empresarial</a:t>
            </a:r>
            <a:endParaRPr lang="pt-BR" sz="2500">
              <a:solidFill>
                <a:srgbClr val="CC6600"/>
              </a:solidFill>
              <a:latin typeface="Tahoma" pitchFamily="34" charset="0"/>
            </a:endParaRPr>
          </a:p>
        </p:txBody>
      </p:sp>
      <p:sp>
        <p:nvSpPr>
          <p:cNvPr id="7" name="CaixaDeTexto 6"/>
          <p:cNvSpPr txBox="1">
            <a:spLocks noChangeArrowheads="1"/>
          </p:cNvSpPr>
          <p:nvPr/>
        </p:nvSpPr>
        <p:spPr bwMode="auto">
          <a:xfrm>
            <a:off x="500063" y="2157413"/>
            <a:ext cx="80724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Ao final do curso, os alunos deverão ser capazes de planejar e realizar negociações bem-sucedidas em diferentes ambientes, sobretudo no que diz respeito a negociações mercadológicas e a negociações relativas ao ambiente de trabalho.</a:t>
            </a:r>
          </a:p>
        </p:txBody>
      </p:sp>
      <p:sp>
        <p:nvSpPr>
          <p:cNvPr id="8" name="CaixaDeTexto 7"/>
          <p:cNvSpPr txBox="1">
            <a:spLocks noChangeArrowheads="1"/>
          </p:cNvSpPr>
          <p:nvPr/>
        </p:nvSpPr>
        <p:spPr bwMode="auto">
          <a:xfrm>
            <a:off x="2214563" y="4572000"/>
            <a:ext cx="6072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 action="ppaction://hlinkshowjump?jump=nextslide"/>
              </a:rPr>
              <a:t>1- Os fundamentos da negociação.</a:t>
            </a:r>
            <a:r>
              <a:rPr lang="pt-BR" b="0"/>
              <a:t/>
            </a:r>
            <a:br>
              <a:rPr lang="pt-BR" b="0"/>
            </a:br>
            <a:r>
              <a:rPr lang="pt-BR" b="0">
                <a:hlinkClick r:id="rId3" action="ppaction://hlinksldjump"/>
              </a:rPr>
              <a:t>2- Metodologia de negociação.</a:t>
            </a:r>
            <a:r>
              <a:rPr lang="pt-BR" b="0"/>
              <a:t/>
            </a:r>
            <a:br>
              <a:rPr lang="pt-BR" b="0"/>
            </a:br>
            <a:r>
              <a:rPr lang="pt-BR" b="0"/>
              <a:t>3- O Negociador.</a:t>
            </a:r>
            <a:br>
              <a:rPr lang="pt-BR" b="0"/>
            </a:br>
            <a:r>
              <a:rPr lang="pt-BR" b="0"/>
              <a:t>4- Estratégia, ética, e política na negociação.</a:t>
            </a:r>
          </a:p>
        </p:txBody>
      </p:sp>
      <p:sp>
        <p:nvSpPr>
          <p:cNvPr id="9" name="Retângulo 8"/>
          <p:cNvSpPr/>
          <p:nvPr/>
        </p:nvSpPr>
        <p:spPr>
          <a:xfrm>
            <a:off x="500063" y="4214813"/>
            <a:ext cx="1223962" cy="369887"/>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584700"/>
            <a:ext cx="3000375" cy="1416050"/>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428625" y="1608138"/>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49512" name="CaixaDeTexto 14"/>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Os fundamentos da negociação</a:t>
            </a:r>
          </a:p>
        </p:txBody>
      </p:sp>
      <p:sp>
        <p:nvSpPr>
          <p:cNvPr id="150531"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Relações e conflitos interpessoais </a:t>
            </a:r>
          </a:p>
        </p:txBody>
      </p:sp>
      <p:sp>
        <p:nvSpPr>
          <p:cNvPr id="150532" name="CaixaDeTexto 10"/>
          <p:cNvSpPr txBox="1">
            <a:spLocks noChangeArrowheads="1"/>
          </p:cNvSpPr>
          <p:nvPr/>
        </p:nvSpPr>
        <p:spPr bwMode="auto">
          <a:xfrm>
            <a:off x="1214438" y="2357438"/>
            <a:ext cx="6572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Relações Interpessoais </a:t>
            </a:r>
            <a:br>
              <a:rPr lang="pt-BR" b="0">
                <a:solidFill>
                  <a:srgbClr val="003399"/>
                </a:solidFill>
              </a:rPr>
            </a:br>
            <a:r>
              <a:rPr lang="pt-BR" b="0">
                <a:solidFill>
                  <a:srgbClr val="003399"/>
                </a:solidFill>
              </a:rPr>
              <a:t>Conflitos: conceitos e diversidade </a:t>
            </a:r>
            <a:br>
              <a:rPr lang="pt-BR" b="0">
                <a:solidFill>
                  <a:srgbClr val="003399"/>
                </a:solidFill>
              </a:rPr>
            </a:br>
            <a:r>
              <a:rPr lang="pt-BR" b="0">
                <a:solidFill>
                  <a:srgbClr val="003399"/>
                </a:solidFill>
              </a:rPr>
              <a:t>Solução de conflitos interpessoais </a:t>
            </a:r>
            <a:br>
              <a:rPr lang="pt-BR" b="0">
                <a:solidFill>
                  <a:srgbClr val="003399"/>
                </a:solidFill>
              </a:rPr>
            </a:br>
            <a:r>
              <a:rPr lang="pt-BR" b="0">
                <a:solidFill>
                  <a:srgbClr val="003399"/>
                </a:solidFill>
              </a:rPr>
              <a:t>Resumo</a:t>
            </a:r>
          </a:p>
        </p:txBody>
      </p:sp>
      <p:sp>
        <p:nvSpPr>
          <p:cNvPr id="12" name="Retângulo 11"/>
          <p:cNvSpPr>
            <a:spLocks noChangeArrowheads="1"/>
          </p:cNvSpPr>
          <p:nvPr/>
        </p:nvSpPr>
        <p:spPr bwMode="auto">
          <a:xfrm>
            <a:off x="928688" y="2379663"/>
            <a:ext cx="5638800" cy="1201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Conceito e importância da negociação </a:t>
            </a:r>
            <a:br>
              <a:rPr lang="pt-BR"/>
            </a:br>
            <a:r>
              <a:rPr lang="pt-BR"/>
              <a:t>3 - Comunicação e linguagem nas negociações </a:t>
            </a:r>
          </a:p>
          <a:p>
            <a:r>
              <a:rPr lang="pt-BR"/>
              <a:t>4 - Variáveis básicas do processo de negociação </a:t>
            </a:r>
          </a:p>
          <a:p>
            <a:r>
              <a:rPr lang="pt-BR"/>
              <a:t> </a:t>
            </a:r>
          </a:p>
        </p:txBody>
      </p:sp>
      <p:sp>
        <p:nvSpPr>
          <p:cNvPr id="150534" name="Rectangle 8"/>
          <p:cNvSpPr>
            <a:spLocks noChangeArrowheads="1"/>
          </p:cNvSpPr>
          <p:nvPr/>
        </p:nvSpPr>
        <p:spPr bwMode="auto">
          <a:xfrm>
            <a:off x="6286500" y="142875"/>
            <a:ext cx="286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Negociação Empresarial</a:t>
            </a:r>
            <a:endParaRPr lang="pt-BR">
              <a:solidFill>
                <a:srgbClr val="FFC000"/>
              </a:solidFill>
              <a:latin typeface="Tahoma" pitchFamily="34" charset="0"/>
            </a:endParaRPr>
          </a:p>
        </p:txBody>
      </p:sp>
      <p:sp>
        <p:nvSpPr>
          <p:cNvPr id="150535"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16667E-6 1.56069E-6 L 4.16667E-6 0.1704 " pathEditMode="relative" rAng="0" ptsTypes="AA">
                                      <p:cBhvr>
                                        <p:cTn id="6" dur="2000" fill="hold"/>
                                        <p:tgtEl>
                                          <p:spTgt spid="12"/>
                                        </p:tgtEl>
                                        <p:attrNameLst>
                                          <p:attrName>ppt_x</p:attrName>
                                          <p:attrName>ppt_y</p:attrName>
                                        </p:attrNameLst>
                                      </p:cBhvr>
                                      <p:rCtr x="0" y="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Metodologia de Negociação</a:t>
            </a:r>
          </a:p>
        </p:txBody>
      </p:sp>
      <p:sp>
        <p:nvSpPr>
          <p:cNvPr id="151555"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Etapas do processo de negociação </a:t>
            </a:r>
          </a:p>
        </p:txBody>
      </p:sp>
      <p:sp>
        <p:nvSpPr>
          <p:cNvPr id="151556" name="CaixaDeTexto 10"/>
          <p:cNvSpPr txBox="1">
            <a:spLocks noChangeArrowheads="1"/>
          </p:cNvSpPr>
          <p:nvPr/>
        </p:nvSpPr>
        <p:spPr bwMode="auto">
          <a:xfrm>
            <a:off x="1000125" y="2357438"/>
            <a:ext cx="6572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O processo de negociação como objeto de estudo </a:t>
            </a:r>
            <a:br>
              <a:rPr lang="pt-BR" b="0">
                <a:solidFill>
                  <a:srgbClr val="003399"/>
                </a:solidFill>
              </a:rPr>
            </a:br>
            <a:r>
              <a:rPr lang="pt-BR" b="0">
                <a:solidFill>
                  <a:srgbClr val="003399"/>
                </a:solidFill>
              </a:rPr>
              <a:t>     Diferentes modelos de negociação </a:t>
            </a:r>
            <a:br>
              <a:rPr lang="pt-BR" b="0">
                <a:solidFill>
                  <a:srgbClr val="003399"/>
                </a:solidFill>
              </a:rPr>
            </a:br>
            <a:r>
              <a:rPr lang="pt-BR" b="0">
                <a:solidFill>
                  <a:srgbClr val="003399"/>
                </a:solidFill>
              </a:rPr>
              <a:t>     Construindo um modelo síntese de negociação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79663"/>
            <a:ext cx="56388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Tipos de negociação </a:t>
            </a:r>
          </a:p>
          <a:p>
            <a:r>
              <a:rPr lang="pt-BR"/>
              <a:t>3 - Técnicas de negociação </a:t>
            </a:r>
          </a:p>
          <a:p>
            <a:r>
              <a:rPr lang="pt-BR"/>
              <a:t>4 - Erros mais comuns em negociação </a:t>
            </a:r>
          </a:p>
          <a:p>
            <a:r>
              <a:rPr lang="pt-BR"/>
              <a:t> </a:t>
            </a:r>
          </a:p>
        </p:txBody>
      </p:sp>
      <p:sp>
        <p:nvSpPr>
          <p:cNvPr id="151558" name="Rectangle 8"/>
          <p:cNvSpPr>
            <a:spLocks noChangeArrowheads="1"/>
          </p:cNvSpPr>
          <p:nvPr/>
        </p:nvSpPr>
        <p:spPr bwMode="auto">
          <a:xfrm>
            <a:off x="6286500" y="142875"/>
            <a:ext cx="286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Negociação Empresarial</a:t>
            </a:r>
            <a:endParaRPr lang="pt-BR">
              <a:solidFill>
                <a:srgbClr val="FFC000"/>
              </a:solidFill>
              <a:latin typeface="Tahoma" pitchFamily="34" charset="0"/>
            </a:endParaRPr>
          </a:p>
        </p:txBody>
      </p:sp>
      <p:sp>
        <p:nvSpPr>
          <p:cNvPr id="151559"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16667E-6 1.56069E-6 L 4.16667E-6 0.1704 " pathEditMode="relative" rAng="0" ptsTypes="AA">
                                      <p:cBhvr>
                                        <p:cTn id="6" dur="2000" fill="hold"/>
                                        <p:tgtEl>
                                          <p:spTgt spid="12"/>
                                        </p:tgtEl>
                                        <p:attrNameLst>
                                          <p:attrName>ppt_x</p:attrName>
                                          <p:attrName>ppt_y</p:attrName>
                                        </p:attrNameLst>
                                      </p:cBhvr>
                                      <p:rCtr x="0" y="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408238" y="928688"/>
            <a:ext cx="41735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500">
                <a:solidFill>
                  <a:srgbClr val="CC6600"/>
                </a:solidFill>
              </a:rPr>
              <a:t>TE em Gestão de Pessoas</a:t>
            </a:r>
            <a:endParaRPr lang="pt-BR" sz="2500">
              <a:solidFill>
                <a:srgbClr val="CC6600"/>
              </a:solidFill>
              <a:latin typeface="Tahoma" pitchFamily="34" charset="0"/>
            </a:endParaRPr>
          </a:p>
        </p:txBody>
      </p:sp>
      <p:sp>
        <p:nvSpPr>
          <p:cNvPr id="7" name="CaixaDeTexto 6"/>
          <p:cNvSpPr txBox="1">
            <a:spLocks noChangeArrowheads="1"/>
          </p:cNvSpPr>
          <p:nvPr/>
        </p:nvSpPr>
        <p:spPr bwMode="auto">
          <a:xfrm>
            <a:off x="500063" y="1906588"/>
            <a:ext cx="8572500" cy="2308225"/>
          </a:xfrm>
          <a:prstGeom prst="rect">
            <a:avLst/>
          </a:prstGeom>
          <a:noFill/>
          <a:ln w="9525">
            <a:noFill/>
            <a:miter lim="800000"/>
            <a:headEnd/>
            <a:tailEnd/>
          </a:ln>
        </p:spPr>
        <p:txBody>
          <a:bodyPr>
            <a:spAutoFit/>
          </a:bodyPr>
          <a:lstStyle/>
          <a:p>
            <a:pPr>
              <a:defRPr/>
            </a:pPr>
            <a:r>
              <a:rPr lang="pt-BR" b="0" dirty="0">
                <a:cs typeface="+mn-cs"/>
              </a:rPr>
              <a:t>Ao final da disciplina, você deverá estar apto a :</a:t>
            </a:r>
          </a:p>
          <a:p>
            <a:pPr>
              <a:defRPr/>
            </a:pPr>
            <a:r>
              <a:rPr lang="pt-BR" b="0" dirty="0">
                <a:cs typeface="+mn-cs"/>
              </a:rPr>
              <a:t> </a:t>
            </a:r>
          </a:p>
          <a:p>
            <a:pPr marL="363538" indent="-363538">
              <a:buFont typeface="Arial" pitchFamily="34" charset="0"/>
              <a:buChar char="•"/>
              <a:tabLst>
                <a:tab pos="363538" algn="l"/>
              </a:tabLst>
              <a:defRPr/>
            </a:pPr>
            <a:r>
              <a:rPr lang="pt-BR" b="0" dirty="0">
                <a:cs typeface="+mn-cs"/>
              </a:rPr>
              <a:t>Compreender a realidade organizacional pelo prisma da Gestão de Pessoas </a:t>
            </a:r>
          </a:p>
          <a:p>
            <a:pPr marL="363538" indent="-363538">
              <a:buFont typeface="Arial" pitchFamily="34" charset="0"/>
              <a:buChar char="•"/>
              <a:tabLst>
                <a:tab pos="363538" algn="l"/>
              </a:tabLst>
              <a:defRPr/>
            </a:pPr>
            <a:r>
              <a:rPr lang="pt-BR" b="0" dirty="0">
                <a:cs typeface="+mn-cs"/>
              </a:rPr>
              <a:t>Reconhecer as principais teorias ligadas ao tema estudado.</a:t>
            </a:r>
          </a:p>
          <a:p>
            <a:pPr marL="363538" indent="-363538">
              <a:buFont typeface="Arial" pitchFamily="34" charset="0"/>
              <a:buChar char="•"/>
              <a:tabLst>
                <a:tab pos="363538" algn="l"/>
              </a:tabLst>
              <a:defRPr/>
            </a:pPr>
            <a:r>
              <a:rPr lang="pt-BR" b="0" dirty="0">
                <a:cs typeface="+mn-cs"/>
              </a:rPr>
              <a:t>Ter acesso as mais recentes informações sobre o que tem acontecido no mercado organizacional </a:t>
            </a:r>
          </a:p>
          <a:p>
            <a:pPr marL="363538" indent="-363538">
              <a:buFont typeface="Arial" pitchFamily="34" charset="0"/>
              <a:buChar char="•"/>
              <a:tabLst>
                <a:tab pos="363538" algn="l"/>
              </a:tabLst>
              <a:defRPr/>
            </a:pPr>
            <a:r>
              <a:rPr lang="pt-BR" b="0" dirty="0">
                <a:cs typeface="+mn-cs"/>
              </a:rPr>
              <a:t>Estabelecer conexões entre esta disciplina e as demais da área de Recursos Humanos.</a:t>
            </a:r>
          </a:p>
        </p:txBody>
      </p:sp>
      <p:sp>
        <p:nvSpPr>
          <p:cNvPr id="8" name="CaixaDeTexto 7"/>
          <p:cNvSpPr txBox="1">
            <a:spLocks noChangeArrowheads="1"/>
          </p:cNvSpPr>
          <p:nvPr/>
        </p:nvSpPr>
        <p:spPr bwMode="auto">
          <a:xfrm>
            <a:off x="2214563" y="4872038"/>
            <a:ext cx="6072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 action="ppaction://hlinkshowjump?jump=nextslide"/>
              </a:rPr>
              <a:t> 1 - A Gestão de pessoas  </a:t>
            </a:r>
            <a:endParaRPr lang="pt-BR"/>
          </a:p>
          <a:p>
            <a:pPr eaLnBrk="1" hangingPunct="1"/>
            <a:r>
              <a:rPr lang="pt-BR" b="0"/>
              <a:t> </a:t>
            </a:r>
            <a:r>
              <a:rPr lang="pt-BR" b="0">
                <a:hlinkClick r:id="rId3" action="ppaction://hlinksldjump"/>
              </a:rPr>
              <a:t>2 - As vantagens competitivas das organizações  </a:t>
            </a:r>
            <a:endParaRPr lang="pt-BR"/>
          </a:p>
          <a:p>
            <a:pPr eaLnBrk="1" hangingPunct="1"/>
            <a:r>
              <a:rPr lang="pt-BR" b="0"/>
              <a:t> 3 - Fatores relevantes na Gestão de Pessoas  </a:t>
            </a:r>
            <a:endParaRPr lang="pt-BR"/>
          </a:p>
          <a:p>
            <a:pPr eaLnBrk="1" hangingPunct="1"/>
            <a:r>
              <a:rPr lang="pt-BR" b="0"/>
              <a:t> 4 - Organizações e os processos de aprendizagem  </a:t>
            </a:r>
          </a:p>
        </p:txBody>
      </p:sp>
      <p:sp>
        <p:nvSpPr>
          <p:cNvPr id="9" name="Retângulo 8"/>
          <p:cNvSpPr/>
          <p:nvPr/>
        </p:nvSpPr>
        <p:spPr>
          <a:xfrm>
            <a:off x="500063" y="4429125"/>
            <a:ext cx="1223962" cy="369888"/>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799013"/>
            <a:ext cx="3000375" cy="1416050"/>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428625" y="1500188"/>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52584" name="CaixaDeTexto 14"/>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A Gestão de pessoas </a:t>
            </a:r>
          </a:p>
        </p:txBody>
      </p:sp>
      <p:sp>
        <p:nvSpPr>
          <p:cNvPr id="153603"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A Gestão de Pessoas e suas perspectivas </a:t>
            </a:r>
          </a:p>
        </p:txBody>
      </p:sp>
      <p:sp>
        <p:nvSpPr>
          <p:cNvPr id="153604" name="CaixaDeTexto 10"/>
          <p:cNvSpPr txBox="1">
            <a:spLocks noChangeArrowheads="1"/>
          </p:cNvSpPr>
          <p:nvPr/>
        </p:nvSpPr>
        <p:spPr bwMode="auto">
          <a:xfrm>
            <a:off x="928688" y="2357438"/>
            <a:ext cx="6572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Antecedentes históricos </a:t>
            </a:r>
            <a:br>
              <a:rPr lang="pt-BR" b="0">
                <a:solidFill>
                  <a:srgbClr val="003399"/>
                </a:solidFill>
              </a:rPr>
            </a:br>
            <a:r>
              <a:rPr lang="pt-BR" b="0">
                <a:solidFill>
                  <a:srgbClr val="003399"/>
                </a:solidFill>
              </a:rPr>
              <a:t>     A Gestão de Pessoas </a:t>
            </a:r>
            <a:br>
              <a:rPr lang="pt-BR" b="0">
                <a:solidFill>
                  <a:srgbClr val="003399"/>
                </a:solidFill>
              </a:rPr>
            </a:br>
            <a:r>
              <a:rPr lang="pt-BR" b="0">
                <a:solidFill>
                  <a:srgbClr val="003399"/>
                </a:solidFill>
              </a:rPr>
              <a:t>     A Gestão de Pessoas no Brasil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79663"/>
            <a:ext cx="5638800" cy="1201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A gestão de pessoas nas organizações</a:t>
            </a:r>
          </a:p>
          <a:p>
            <a:endParaRPr lang="pt-BR"/>
          </a:p>
          <a:p>
            <a:endParaRPr lang="pt-BR"/>
          </a:p>
          <a:p>
            <a:r>
              <a:rPr lang="pt-BR"/>
              <a:t> </a:t>
            </a:r>
          </a:p>
        </p:txBody>
      </p:sp>
      <p:sp>
        <p:nvSpPr>
          <p:cNvPr id="153606" name="Rectangle 8"/>
          <p:cNvSpPr>
            <a:spLocks noChangeArrowheads="1"/>
          </p:cNvSpPr>
          <p:nvPr/>
        </p:nvSpPr>
        <p:spPr bwMode="auto">
          <a:xfrm>
            <a:off x="6072188" y="142875"/>
            <a:ext cx="305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TE em Gestão de Pessoas</a:t>
            </a:r>
            <a:endParaRPr lang="pt-BR">
              <a:solidFill>
                <a:srgbClr val="FFC000"/>
              </a:solidFill>
              <a:latin typeface="Tahoma" pitchFamily="34" charset="0"/>
            </a:endParaRPr>
          </a:p>
        </p:txBody>
      </p:sp>
      <p:sp>
        <p:nvSpPr>
          <p:cNvPr id="153607"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16667E-6 1.56069E-6 L 4.16667E-6 0.1704 " pathEditMode="relative" rAng="0" ptsTypes="AA">
                                      <p:cBhvr>
                                        <p:cTn id="6" dur="2000" fill="hold"/>
                                        <p:tgtEl>
                                          <p:spTgt spid="12"/>
                                        </p:tgtEl>
                                        <p:attrNameLst>
                                          <p:attrName>ppt_x</p:attrName>
                                          <p:attrName>ppt_y</p:attrName>
                                        </p:attrNameLst>
                                      </p:cBhvr>
                                      <p:rCtr x="0" y="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As vantagens competitivas das organizações</a:t>
            </a:r>
          </a:p>
        </p:txBody>
      </p:sp>
      <p:sp>
        <p:nvSpPr>
          <p:cNvPr id="154627"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A criatividade no mundo organizacional </a:t>
            </a:r>
          </a:p>
        </p:txBody>
      </p:sp>
      <p:sp>
        <p:nvSpPr>
          <p:cNvPr id="154628" name="CaixaDeTexto 10"/>
          <p:cNvSpPr txBox="1">
            <a:spLocks noChangeArrowheads="1"/>
          </p:cNvSpPr>
          <p:nvPr/>
        </p:nvSpPr>
        <p:spPr bwMode="auto">
          <a:xfrm>
            <a:off x="1214438" y="2357438"/>
            <a:ext cx="65722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Criatividade </a:t>
            </a:r>
            <a:br>
              <a:rPr lang="pt-BR" b="0">
                <a:solidFill>
                  <a:srgbClr val="003399"/>
                </a:solidFill>
              </a:rPr>
            </a:br>
            <a:r>
              <a:rPr lang="pt-BR" b="0">
                <a:solidFill>
                  <a:srgbClr val="003399"/>
                </a:solidFill>
              </a:rPr>
              <a:t>As organizações e o processo de criatividade </a:t>
            </a:r>
            <a:br>
              <a:rPr lang="pt-BR" b="0">
                <a:solidFill>
                  <a:srgbClr val="003399"/>
                </a:solidFill>
              </a:rPr>
            </a:br>
            <a:r>
              <a:rPr lang="pt-BR" b="0">
                <a:solidFill>
                  <a:srgbClr val="003399"/>
                </a:solidFill>
              </a:rPr>
              <a:t>Fases do processo criativo </a:t>
            </a:r>
            <a:br>
              <a:rPr lang="pt-BR" b="0">
                <a:solidFill>
                  <a:srgbClr val="003399"/>
                </a:solidFill>
              </a:rPr>
            </a:br>
            <a:r>
              <a:rPr lang="pt-BR" b="0">
                <a:solidFill>
                  <a:srgbClr val="003399"/>
                </a:solidFill>
              </a:rPr>
              <a:t>A Criatividade e a competitividade </a:t>
            </a:r>
            <a:br>
              <a:rPr lang="pt-BR" b="0">
                <a:solidFill>
                  <a:srgbClr val="003399"/>
                </a:solidFill>
              </a:rPr>
            </a:br>
            <a:r>
              <a:rPr lang="pt-BR" b="0">
                <a:solidFill>
                  <a:srgbClr val="003399"/>
                </a:solidFill>
              </a:rPr>
              <a:t>Resumo </a:t>
            </a:r>
          </a:p>
        </p:txBody>
      </p:sp>
      <p:sp>
        <p:nvSpPr>
          <p:cNvPr id="12" name="Retângulo 11"/>
          <p:cNvSpPr>
            <a:spLocks noChangeArrowheads="1"/>
          </p:cNvSpPr>
          <p:nvPr/>
        </p:nvSpPr>
        <p:spPr bwMode="auto">
          <a:xfrm>
            <a:off x="928688" y="2379663"/>
            <a:ext cx="6786562"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A Inovação e seus reflexos no ambiente organizacional </a:t>
            </a:r>
          </a:p>
          <a:p>
            <a:r>
              <a:rPr lang="pt-BR"/>
              <a:t>3 - Identificando Talentos </a:t>
            </a:r>
          </a:p>
          <a:p>
            <a:r>
              <a:rPr lang="pt-BR"/>
              <a:t>4 - A entrevista como vantagem competitiva</a:t>
            </a:r>
          </a:p>
          <a:p>
            <a:endParaRPr lang="pt-BR"/>
          </a:p>
          <a:p>
            <a:r>
              <a:rPr lang="pt-BR"/>
              <a:t>  </a:t>
            </a:r>
          </a:p>
        </p:txBody>
      </p:sp>
      <p:sp>
        <p:nvSpPr>
          <p:cNvPr id="154630" name="Rectangle 8"/>
          <p:cNvSpPr>
            <a:spLocks noChangeArrowheads="1"/>
          </p:cNvSpPr>
          <p:nvPr/>
        </p:nvSpPr>
        <p:spPr bwMode="auto">
          <a:xfrm>
            <a:off x="6072188" y="142875"/>
            <a:ext cx="305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TE em Gestão de Pessoas</a:t>
            </a:r>
            <a:endParaRPr lang="pt-BR">
              <a:solidFill>
                <a:srgbClr val="FFC000"/>
              </a:solidFill>
              <a:latin typeface="Tahoma" pitchFamily="34" charset="0"/>
            </a:endParaRPr>
          </a:p>
        </p:txBody>
      </p:sp>
      <p:sp>
        <p:nvSpPr>
          <p:cNvPr id="154631"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55556E-7 -4.04624E-6 L 5.55556E-7 0.21318 " pathEditMode="relative" rAng="0" ptsTypes="AA">
                                      <p:cBhvr>
                                        <p:cTn id="6" dur="2000" fill="hold"/>
                                        <p:tgtEl>
                                          <p:spTgt spid="12"/>
                                        </p:tgtEl>
                                        <p:attrNameLst>
                                          <p:attrName>ppt_x</p:attrName>
                                          <p:attrName>ppt_y</p:attrName>
                                        </p:attrNameLst>
                                      </p:cBhvr>
                                      <p:rCtr x="0" y="1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aixaDeTexto 5"/>
          <p:cNvSpPr txBox="1">
            <a:spLocks noChangeArrowheads="1"/>
          </p:cNvSpPr>
          <p:nvPr/>
        </p:nvSpPr>
        <p:spPr bwMode="auto">
          <a:xfrm>
            <a:off x="857250" y="1214438"/>
            <a:ext cx="700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3: Estática Patrimonial </a:t>
            </a:r>
          </a:p>
        </p:txBody>
      </p:sp>
      <p:sp>
        <p:nvSpPr>
          <p:cNvPr id="17411" name="CaixaDeTexto 9"/>
          <p:cNvSpPr txBox="1">
            <a:spLocks noChangeArrowheads="1"/>
          </p:cNvSpPr>
          <p:nvPr/>
        </p:nvSpPr>
        <p:spPr bwMode="auto">
          <a:xfrm>
            <a:off x="928688" y="1789113"/>
            <a:ext cx="5338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Patrimônio e Capital</a:t>
            </a:r>
          </a:p>
        </p:txBody>
      </p:sp>
      <p:sp>
        <p:nvSpPr>
          <p:cNvPr id="17412" name="CaixaDeTexto 10"/>
          <p:cNvSpPr txBox="1">
            <a:spLocks noChangeArrowheads="1"/>
          </p:cNvSpPr>
          <p:nvPr/>
        </p:nvSpPr>
        <p:spPr bwMode="auto">
          <a:xfrm>
            <a:off x="1411288" y="2389188"/>
            <a:ext cx="503555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u="sng">
                <a:solidFill>
                  <a:srgbClr val="003399"/>
                </a:solidFill>
              </a:rPr>
              <a:t>Patrimônio e Seus Elementos </a:t>
            </a:r>
            <a:br>
              <a:rPr lang="pt-BR" b="0" u="sng">
                <a:solidFill>
                  <a:srgbClr val="003399"/>
                </a:solidFill>
              </a:rPr>
            </a:br>
            <a:r>
              <a:rPr lang="pt-BR" b="0" u="sng">
                <a:solidFill>
                  <a:srgbClr val="003399"/>
                </a:solidFill>
              </a:rPr>
              <a:t>Bem </a:t>
            </a:r>
            <a:br>
              <a:rPr lang="pt-BR" b="0" u="sng">
                <a:solidFill>
                  <a:srgbClr val="003399"/>
                </a:solidFill>
              </a:rPr>
            </a:br>
            <a:r>
              <a:rPr lang="pt-BR" b="0" u="sng">
                <a:solidFill>
                  <a:srgbClr val="003399"/>
                </a:solidFill>
              </a:rPr>
              <a:t>Direitos e Obrigações </a:t>
            </a:r>
            <a:br>
              <a:rPr lang="pt-BR" b="0" u="sng">
                <a:solidFill>
                  <a:srgbClr val="003399"/>
                </a:solidFill>
              </a:rPr>
            </a:br>
            <a:r>
              <a:rPr lang="pt-BR" b="0" u="sng">
                <a:solidFill>
                  <a:srgbClr val="003399"/>
                </a:solidFill>
              </a:rPr>
              <a:t>Ativo/Passivo </a:t>
            </a:r>
            <a:br>
              <a:rPr lang="pt-BR" b="0" u="sng">
                <a:solidFill>
                  <a:srgbClr val="003399"/>
                </a:solidFill>
              </a:rPr>
            </a:br>
            <a:r>
              <a:rPr lang="pt-BR" b="0" u="sng">
                <a:solidFill>
                  <a:srgbClr val="003399"/>
                </a:solidFill>
              </a:rPr>
              <a:t>Universalidade do Patrimônio </a:t>
            </a:r>
            <a:br>
              <a:rPr lang="pt-BR" b="0" u="sng">
                <a:solidFill>
                  <a:srgbClr val="003399"/>
                </a:solidFill>
              </a:rPr>
            </a:br>
            <a:r>
              <a:rPr lang="pt-BR" b="0" u="sng">
                <a:solidFill>
                  <a:srgbClr val="003399"/>
                </a:solidFill>
              </a:rPr>
              <a:t>Aspectos Estáticos e Dinâmicos do Patrimônio </a:t>
            </a:r>
            <a:br>
              <a:rPr lang="pt-BR" b="0" u="sng">
                <a:solidFill>
                  <a:srgbClr val="003399"/>
                </a:solidFill>
              </a:rPr>
            </a:br>
            <a:r>
              <a:rPr lang="pt-BR" b="0" u="sng">
                <a:solidFill>
                  <a:srgbClr val="003399"/>
                </a:solidFill>
              </a:rPr>
              <a:t>Resumo </a:t>
            </a:r>
          </a:p>
        </p:txBody>
      </p:sp>
      <p:sp>
        <p:nvSpPr>
          <p:cNvPr id="12" name="Retângulo 11"/>
          <p:cNvSpPr>
            <a:spLocks noChangeArrowheads="1"/>
          </p:cNvSpPr>
          <p:nvPr/>
        </p:nvSpPr>
        <p:spPr bwMode="auto">
          <a:xfrm>
            <a:off x="928688" y="2389188"/>
            <a:ext cx="5518150" cy="2030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Equações Patrimoniais e Patrimônio Líquido</a:t>
            </a:r>
          </a:p>
          <a:p>
            <a:endParaRPr lang="pt-BR"/>
          </a:p>
          <a:p>
            <a:endParaRPr lang="pt-BR"/>
          </a:p>
          <a:p>
            <a:endParaRPr lang="pt-BR">
              <a:solidFill>
                <a:srgbClr val="000000"/>
              </a:solidFill>
            </a:endParaRPr>
          </a:p>
          <a:p>
            <a:endParaRPr lang="pt-BR">
              <a:solidFill>
                <a:srgbClr val="000000"/>
              </a:solidFill>
            </a:endParaRPr>
          </a:p>
          <a:p>
            <a:endParaRPr lang="pt-BR">
              <a:solidFill>
                <a:srgbClr val="000000"/>
              </a:solidFill>
            </a:endParaRPr>
          </a:p>
          <a:p>
            <a:endParaRPr lang="pt-BR">
              <a:solidFill>
                <a:srgbClr val="000000"/>
              </a:solidFill>
            </a:endParaRPr>
          </a:p>
        </p:txBody>
      </p:sp>
      <p:sp>
        <p:nvSpPr>
          <p:cNvPr id="17414" name="Rectangle 8"/>
          <p:cNvSpPr>
            <a:spLocks noChangeArrowheads="1"/>
          </p:cNvSpPr>
          <p:nvPr/>
        </p:nvSpPr>
        <p:spPr bwMode="auto">
          <a:xfrm>
            <a:off x="6267450" y="142875"/>
            <a:ext cx="2519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Contabilidade Básica</a:t>
            </a:r>
            <a:endParaRPr lang="pt-BR">
              <a:solidFill>
                <a:srgbClr val="FFC000"/>
              </a:solidFill>
              <a:latin typeface="Tahoma" pitchFamily="34" charset="0"/>
            </a:endParaRPr>
          </a:p>
        </p:txBody>
      </p:sp>
      <p:sp>
        <p:nvSpPr>
          <p:cNvPr id="17415" name="CaixaDeTexto 14">
            <a:hlinkClick r:id="rId3" action="ppaction://hlinksldjump"/>
          </p:cNvPr>
          <p:cNvSpPr txBox="1">
            <a:spLocks noChangeArrowheads="1"/>
          </p:cNvSpPr>
          <p:nvPr/>
        </p:nvSpPr>
        <p:spPr bwMode="auto">
          <a:xfrm>
            <a:off x="6751638" y="876300"/>
            <a:ext cx="2214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38889E-6 -2.54335E-6 L 1.38889E-6 0.29734 " pathEditMode="relative" rAng="0" ptsTypes="AA">
                                      <p:cBhvr>
                                        <p:cTn id="6" dur="2000" fill="hold"/>
                                        <p:tgtEl>
                                          <p:spTgt spid="12"/>
                                        </p:tgtEl>
                                        <p:attrNameLst>
                                          <p:attrName>ppt_x</p:attrName>
                                          <p:attrName>ppt_y</p:attrName>
                                        </p:attrNameLst>
                                      </p:cBhvr>
                                      <p:rCtr x="0" y="1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300288" y="928688"/>
            <a:ext cx="43894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500">
                <a:solidFill>
                  <a:srgbClr val="CC6600"/>
                </a:solidFill>
              </a:rPr>
              <a:t>TE em Gestão de Marketing</a:t>
            </a:r>
            <a:endParaRPr lang="pt-BR" sz="2500">
              <a:solidFill>
                <a:srgbClr val="CC6600"/>
              </a:solidFill>
              <a:latin typeface="Tahoma" pitchFamily="34" charset="0"/>
            </a:endParaRPr>
          </a:p>
        </p:txBody>
      </p:sp>
      <p:sp>
        <p:nvSpPr>
          <p:cNvPr id="7" name="CaixaDeTexto 6"/>
          <p:cNvSpPr txBox="1">
            <a:spLocks noChangeArrowheads="1"/>
          </p:cNvSpPr>
          <p:nvPr/>
        </p:nvSpPr>
        <p:spPr bwMode="auto">
          <a:xfrm>
            <a:off x="500063" y="1906588"/>
            <a:ext cx="8572500" cy="2308225"/>
          </a:xfrm>
          <a:prstGeom prst="rect">
            <a:avLst/>
          </a:prstGeom>
          <a:noFill/>
          <a:ln w="9525">
            <a:noFill/>
            <a:miter lim="800000"/>
            <a:headEnd/>
            <a:tailEnd/>
          </a:ln>
        </p:spPr>
        <p:txBody>
          <a:bodyPr>
            <a:spAutoFit/>
          </a:bodyPr>
          <a:lstStyle/>
          <a:p>
            <a:pPr>
              <a:defRPr/>
            </a:pPr>
            <a:r>
              <a:rPr lang="pt-BR" b="0" dirty="0">
                <a:cs typeface="+mn-cs"/>
              </a:rPr>
              <a:t>Ao concluir o estudo desta disciplina o aluno estará apto a analisar e discutir:</a:t>
            </a:r>
          </a:p>
          <a:p>
            <a:pPr>
              <a:defRPr/>
            </a:pPr>
            <a:endParaRPr lang="pt-BR" b="0" dirty="0">
              <a:cs typeface="+mn-cs"/>
            </a:endParaRPr>
          </a:p>
          <a:p>
            <a:pPr marL="363538" indent="-276225">
              <a:buFont typeface="Arial" pitchFamily="34" charset="0"/>
              <a:buChar char="•"/>
              <a:defRPr/>
            </a:pPr>
            <a:r>
              <a:rPr lang="pt-BR" b="0" dirty="0">
                <a:cs typeface="+mn-cs"/>
              </a:rPr>
              <a:t>os principais tópicos emergentes na Gestão Estratégica do Marketing de uma organização.</a:t>
            </a:r>
          </a:p>
          <a:p>
            <a:pPr marL="363538" indent="-276225">
              <a:buFont typeface="Arial" pitchFamily="34" charset="0"/>
              <a:buChar char="•"/>
              <a:defRPr/>
            </a:pPr>
            <a:r>
              <a:rPr lang="pt-BR" b="0" dirty="0">
                <a:cs typeface="+mn-cs"/>
              </a:rPr>
              <a:t> a questão das alianças estratégicas e eletrônicas, considerando a imprescindível relação empresa X cliente, </a:t>
            </a:r>
          </a:p>
          <a:p>
            <a:pPr marL="363538" indent="-276225">
              <a:buFont typeface="Arial" pitchFamily="34" charset="0"/>
              <a:buChar char="•"/>
              <a:defRPr/>
            </a:pPr>
            <a:r>
              <a:rPr lang="pt-BR" b="0" dirty="0">
                <a:cs typeface="+mn-cs"/>
              </a:rPr>
              <a:t>a realidade da Internet no dia-a-dia do consumo.</a:t>
            </a:r>
          </a:p>
          <a:p>
            <a:pPr marL="363538" indent="-276225">
              <a:buFont typeface="Arial" pitchFamily="34" charset="0"/>
              <a:buChar char="•"/>
              <a:defRPr/>
            </a:pPr>
            <a:r>
              <a:rPr lang="pt-BR" b="0" dirty="0">
                <a:cs typeface="+mn-cs"/>
              </a:rPr>
              <a:t>valorizar e trabalhar tópicos como fidelidade, CRM, satisfação e lealdade.</a:t>
            </a:r>
          </a:p>
        </p:txBody>
      </p:sp>
      <p:sp>
        <p:nvSpPr>
          <p:cNvPr id="8" name="CaixaDeTexto 7"/>
          <p:cNvSpPr txBox="1">
            <a:spLocks noChangeArrowheads="1"/>
          </p:cNvSpPr>
          <p:nvPr/>
        </p:nvSpPr>
        <p:spPr bwMode="auto">
          <a:xfrm>
            <a:off x="2214563" y="4872038"/>
            <a:ext cx="6072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 action="ppaction://hlinkshowjump?jump=nextslide"/>
              </a:rPr>
              <a:t>1 - Marketing virtual e aliança  </a:t>
            </a:r>
            <a:endParaRPr lang="pt-BR"/>
          </a:p>
          <a:p>
            <a:pPr eaLnBrk="1" hangingPunct="1"/>
            <a:r>
              <a:rPr lang="pt-BR" b="0">
                <a:hlinkClick r:id="rId3" action="ppaction://hlinksldjump"/>
              </a:rPr>
              <a:t>2 - Gerenciamento do cliente  </a:t>
            </a:r>
            <a:endParaRPr lang="pt-BR"/>
          </a:p>
          <a:p>
            <a:pPr eaLnBrk="1" hangingPunct="1"/>
            <a:r>
              <a:rPr lang="pt-BR" b="0"/>
              <a:t>3 - Relacionamento com o cliente  </a:t>
            </a:r>
            <a:endParaRPr lang="pt-BR"/>
          </a:p>
          <a:p>
            <a:pPr eaLnBrk="1" hangingPunct="1"/>
            <a:r>
              <a:rPr lang="pt-BR" b="0"/>
              <a:t>4 - Gestão de marcas e lealdade</a:t>
            </a:r>
          </a:p>
        </p:txBody>
      </p:sp>
      <p:sp>
        <p:nvSpPr>
          <p:cNvPr id="9" name="Retângulo 8"/>
          <p:cNvSpPr/>
          <p:nvPr/>
        </p:nvSpPr>
        <p:spPr>
          <a:xfrm>
            <a:off x="500063" y="4429125"/>
            <a:ext cx="1223962" cy="369888"/>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799013"/>
            <a:ext cx="3000375" cy="1416050"/>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428625" y="1500188"/>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55656" name="CaixaDeTexto 14"/>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Marketing virtual e aliança</a:t>
            </a:r>
          </a:p>
        </p:txBody>
      </p:sp>
      <p:sp>
        <p:nvSpPr>
          <p:cNvPr id="156675" name="CaixaDeTexto 9"/>
          <p:cNvSpPr txBox="1">
            <a:spLocks noChangeArrowheads="1"/>
          </p:cNvSpPr>
          <p:nvPr/>
        </p:nvSpPr>
        <p:spPr bwMode="auto">
          <a:xfrm>
            <a:off x="928688" y="1789113"/>
            <a:ext cx="5929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Marketing Virtual </a:t>
            </a:r>
          </a:p>
        </p:txBody>
      </p:sp>
      <p:sp>
        <p:nvSpPr>
          <p:cNvPr id="156676" name="CaixaDeTexto 10"/>
          <p:cNvSpPr txBox="1">
            <a:spLocks noChangeArrowheads="1"/>
          </p:cNvSpPr>
          <p:nvPr/>
        </p:nvSpPr>
        <p:spPr bwMode="auto">
          <a:xfrm>
            <a:off x="1285875" y="2357438"/>
            <a:ext cx="73580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A Força das tecnologias </a:t>
            </a:r>
            <a:br>
              <a:rPr lang="pt-BR" b="0">
                <a:solidFill>
                  <a:srgbClr val="003399"/>
                </a:solidFill>
              </a:rPr>
            </a:br>
            <a:r>
              <a:rPr lang="pt-BR" b="0">
                <a:solidFill>
                  <a:srgbClr val="003399"/>
                </a:solidFill>
              </a:rPr>
              <a:t>Novo ambiente </a:t>
            </a:r>
            <a:br>
              <a:rPr lang="pt-BR" b="0">
                <a:solidFill>
                  <a:srgbClr val="003399"/>
                </a:solidFill>
              </a:rPr>
            </a:br>
            <a:r>
              <a:rPr lang="pt-BR" b="0">
                <a:solidFill>
                  <a:srgbClr val="003399"/>
                </a:solidFill>
              </a:rPr>
              <a:t>Regra 1: A subestrutura digital muda tudo </a:t>
            </a:r>
            <a:br>
              <a:rPr lang="pt-BR" b="0">
                <a:solidFill>
                  <a:srgbClr val="003399"/>
                </a:solidFill>
              </a:rPr>
            </a:br>
            <a:r>
              <a:rPr lang="pt-BR" b="0">
                <a:solidFill>
                  <a:srgbClr val="003399"/>
                </a:solidFill>
              </a:rPr>
              <a:t>Regra 2: A fidelidade à marca desaparece </a:t>
            </a:r>
            <a:br>
              <a:rPr lang="pt-BR" b="0">
                <a:solidFill>
                  <a:srgbClr val="003399"/>
                </a:solidFill>
              </a:rPr>
            </a:br>
            <a:r>
              <a:rPr lang="pt-BR" b="0">
                <a:solidFill>
                  <a:srgbClr val="003399"/>
                </a:solidFill>
              </a:rPr>
              <a:t>Regra 3: Redefine-se o conceito de imagem </a:t>
            </a:r>
            <a:br>
              <a:rPr lang="pt-BR" b="0">
                <a:solidFill>
                  <a:srgbClr val="003399"/>
                </a:solidFill>
              </a:rPr>
            </a:br>
            <a:r>
              <a:rPr lang="pt-BR" b="0">
                <a:solidFill>
                  <a:srgbClr val="003399"/>
                </a:solidFill>
              </a:rPr>
              <a:t>Regra 4: O cliente torna-se seu próprio “marketeiro” </a:t>
            </a:r>
            <a:br>
              <a:rPr lang="pt-BR" b="0">
                <a:solidFill>
                  <a:srgbClr val="003399"/>
                </a:solidFill>
              </a:rPr>
            </a:br>
            <a:r>
              <a:rPr lang="pt-BR" b="0">
                <a:solidFill>
                  <a:srgbClr val="003399"/>
                </a:solidFill>
              </a:rPr>
              <a:t>Regra 5: O marketing será centrado na tecnologia da informação </a:t>
            </a:r>
            <a:br>
              <a:rPr lang="pt-BR" b="0">
                <a:solidFill>
                  <a:srgbClr val="003399"/>
                </a:solidFill>
              </a:rPr>
            </a:br>
            <a:r>
              <a:rPr lang="pt-BR" b="0">
                <a:solidFill>
                  <a:srgbClr val="003399"/>
                </a:solidFill>
              </a:rPr>
              <a:t>Resumo </a:t>
            </a:r>
          </a:p>
        </p:txBody>
      </p:sp>
      <p:sp>
        <p:nvSpPr>
          <p:cNvPr id="12" name="Retângulo 11"/>
          <p:cNvSpPr>
            <a:spLocks noChangeArrowheads="1"/>
          </p:cNvSpPr>
          <p:nvPr/>
        </p:nvSpPr>
        <p:spPr bwMode="auto">
          <a:xfrm>
            <a:off x="928688" y="2379663"/>
            <a:ext cx="714375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Fidelidade na Internet </a:t>
            </a:r>
          </a:p>
          <a:p>
            <a:r>
              <a:rPr lang="pt-BR"/>
              <a:t>3 - Alianças Estratégicas </a:t>
            </a:r>
          </a:p>
          <a:p>
            <a:r>
              <a:rPr lang="pt-BR"/>
              <a:t>4 - Alianças Eletrônicas </a:t>
            </a:r>
          </a:p>
          <a:p>
            <a:endParaRPr lang="pt-BR"/>
          </a:p>
          <a:p>
            <a:endParaRPr lang="pt-BR"/>
          </a:p>
          <a:p>
            <a:endParaRPr lang="pt-BR"/>
          </a:p>
          <a:p>
            <a:endParaRPr lang="pt-BR"/>
          </a:p>
          <a:p>
            <a:r>
              <a:rPr lang="pt-BR"/>
              <a:t> </a:t>
            </a:r>
          </a:p>
        </p:txBody>
      </p:sp>
      <p:sp>
        <p:nvSpPr>
          <p:cNvPr id="156678" name="Rectangle 8"/>
          <p:cNvSpPr>
            <a:spLocks noChangeArrowheads="1"/>
          </p:cNvSpPr>
          <p:nvPr/>
        </p:nvSpPr>
        <p:spPr bwMode="auto">
          <a:xfrm>
            <a:off x="5995988" y="142875"/>
            <a:ext cx="3209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TE em Gestão de Marketing</a:t>
            </a:r>
            <a:endParaRPr lang="pt-BR">
              <a:solidFill>
                <a:srgbClr val="FFC000"/>
              </a:solidFill>
              <a:latin typeface="Tahoma" pitchFamily="34" charset="0"/>
            </a:endParaRPr>
          </a:p>
        </p:txBody>
      </p:sp>
      <p:sp>
        <p:nvSpPr>
          <p:cNvPr id="156679"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5E-6 -2.08092E-6 L 2.5E-6 0.35191 " pathEditMode="relative" rAng="0" ptsTypes="AA">
                                      <p:cBhvr>
                                        <p:cTn id="6" dur="2000" fill="hold"/>
                                        <p:tgtEl>
                                          <p:spTgt spid="12"/>
                                        </p:tgtEl>
                                        <p:attrNameLst>
                                          <p:attrName>ppt_x</p:attrName>
                                          <p:attrName>ppt_y</p:attrName>
                                        </p:attrNameLst>
                                      </p:cBhvr>
                                      <p:rCtr x="0" y="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Gerenciamento do cliente</a:t>
            </a:r>
          </a:p>
        </p:txBody>
      </p:sp>
      <p:sp>
        <p:nvSpPr>
          <p:cNvPr id="157699" name="CaixaDeTexto 9"/>
          <p:cNvSpPr txBox="1">
            <a:spLocks noChangeArrowheads="1"/>
          </p:cNvSpPr>
          <p:nvPr/>
        </p:nvSpPr>
        <p:spPr bwMode="auto">
          <a:xfrm>
            <a:off x="928688" y="1789113"/>
            <a:ext cx="5929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Valor para o cliente</a:t>
            </a:r>
          </a:p>
        </p:txBody>
      </p:sp>
      <p:sp>
        <p:nvSpPr>
          <p:cNvPr id="157700" name="CaixaDeTexto 10"/>
          <p:cNvSpPr txBox="1">
            <a:spLocks noChangeArrowheads="1"/>
          </p:cNvSpPr>
          <p:nvPr/>
        </p:nvSpPr>
        <p:spPr bwMode="auto">
          <a:xfrm>
            <a:off x="1000125" y="2357438"/>
            <a:ext cx="73580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Fidelidade </a:t>
            </a:r>
            <a:br>
              <a:rPr lang="pt-BR" b="0">
                <a:solidFill>
                  <a:srgbClr val="003399"/>
                </a:solidFill>
              </a:rPr>
            </a:br>
            <a:r>
              <a:rPr lang="pt-BR" b="0">
                <a:solidFill>
                  <a:srgbClr val="003399"/>
                </a:solidFill>
              </a:rPr>
              <a:t>     Gerenciamento baseado na fidelidade </a:t>
            </a:r>
            <a:br>
              <a:rPr lang="pt-BR" b="0">
                <a:solidFill>
                  <a:srgbClr val="003399"/>
                </a:solidFill>
              </a:rPr>
            </a:br>
            <a:r>
              <a:rPr lang="pt-BR" b="0">
                <a:solidFill>
                  <a:srgbClr val="003399"/>
                </a:solidFill>
              </a:rPr>
              <a:t>     Fidelidade e liderança </a:t>
            </a:r>
            <a:br>
              <a:rPr lang="pt-BR" b="0">
                <a:solidFill>
                  <a:srgbClr val="003399"/>
                </a:solidFill>
              </a:rPr>
            </a:br>
            <a:r>
              <a:rPr lang="pt-BR" b="0">
                <a:solidFill>
                  <a:srgbClr val="003399"/>
                </a:solidFill>
              </a:rPr>
              <a:t>     Fidelidade e valor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79663"/>
            <a:ext cx="7143750"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Satisfação de clientes </a:t>
            </a:r>
          </a:p>
          <a:p>
            <a:r>
              <a:rPr lang="pt-BR"/>
              <a:t>3 - Ações estratégicas no gerenciamento do cliente </a:t>
            </a:r>
          </a:p>
          <a:p>
            <a:endParaRPr lang="pt-BR"/>
          </a:p>
          <a:p>
            <a:endParaRPr lang="pt-BR"/>
          </a:p>
          <a:p>
            <a:endParaRPr lang="pt-BR"/>
          </a:p>
          <a:p>
            <a:endParaRPr lang="pt-BR"/>
          </a:p>
          <a:p>
            <a:r>
              <a:rPr lang="pt-BR"/>
              <a:t> </a:t>
            </a:r>
          </a:p>
        </p:txBody>
      </p:sp>
      <p:sp>
        <p:nvSpPr>
          <p:cNvPr id="157702" name="Rectangle 8"/>
          <p:cNvSpPr>
            <a:spLocks noChangeArrowheads="1"/>
          </p:cNvSpPr>
          <p:nvPr/>
        </p:nvSpPr>
        <p:spPr bwMode="auto">
          <a:xfrm>
            <a:off x="5995988" y="142875"/>
            <a:ext cx="3209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TE em Gestão de Marketing</a:t>
            </a:r>
            <a:endParaRPr lang="pt-BR">
              <a:solidFill>
                <a:srgbClr val="FFC000"/>
              </a:solidFill>
              <a:latin typeface="Tahoma" pitchFamily="34" charset="0"/>
            </a:endParaRPr>
          </a:p>
        </p:txBody>
      </p:sp>
      <p:sp>
        <p:nvSpPr>
          <p:cNvPr id="157703"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5E-6 3.52601E-6 L 2.5E-6 0.2356 " pathEditMode="relative" rAng="0" ptsTypes="AA">
                                      <p:cBhvr>
                                        <p:cTn id="6" dur="2000" fill="hold"/>
                                        <p:tgtEl>
                                          <p:spTgt spid="12"/>
                                        </p:tgtEl>
                                        <p:attrNameLst>
                                          <p:attrName>ppt_x</p:attrName>
                                          <p:attrName>ppt_y</p:attrName>
                                        </p:attrNameLst>
                                      </p:cBhvr>
                                      <p:rCtr x="0" y="1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1935163" y="950913"/>
            <a:ext cx="511968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500">
                <a:solidFill>
                  <a:srgbClr val="CC6600"/>
                </a:solidFill>
              </a:rPr>
              <a:t>TE em Gestão do Conhecimento</a:t>
            </a:r>
            <a:endParaRPr lang="pt-BR" sz="2500">
              <a:solidFill>
                <a:srgbClr val="CC6600"/>
              </a:solidFill>
              <a:latin typeface="Tahoma" pitchFamily="34" charset="0"/>
            </a:endParaRPr>
          </a:p>
        </p:txBody>
      </p:sp>
      <p:sp>
        <p:nvSpPr>
          <p:cNvPr id="7" name="CaixaDeTexto 6"/>
          <p:cNvSpPr txBox="1">
            <a:spLocks noChangeArrowheads="1"/>
          </p:cNvSpPr>
          <p:nvPr/>
        </p:nvSpPr>
        <p:spPr bwMode="auto">
          <a:xfrm>
            <a:off x="500063" y="2014538"/>
            <a:ext cx="8286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Ao concluir o estudo da disciplina, o aluno será capaz de utilizar e acompanhar a implantação de programas de gestão do conhecimento (</a:t>
            </a:r>
            <a:r>
              <a:rPr lang="pt-BR" b="0" i="1"/>
              <a:t>knowledge management</a:t>
            </a:r>
            <a:r>
              <a:rPr lang="pt-BR" b="0"/>
              <a:t>), adotando os princípios da administração, da aprendizagem organizacional e da tecnologia da informação.</a:t>
            </a:r>
          </a:p>
        </p:txBody>
      </p:sp>
      <p:sp>
        <p:nvSpPr>
          <p:cNvPr id="8" name="CaixaDeTexto 7"/>
          <p:cNvSpPr txBox="1">
            <a:spLocks noChangeArrowheads="1"/>
          </p:cNvSpPr>
          <p:nvPr/>
        </p:nvSpPr>
        <p:spPr bwMode="auto">
          <a:xfrm>
            <a:off x="2214563" y="4514850"/>
            <a:ext cx="6786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 action="ppaction://hlinkshowjump?jump=nextslide"/>
              </a:rPr>
              <a:t>1 - Contexto de Negócios e Novos Modelos de Gestão  </a:t>
            </a:r>
            <a:endParaRPr lang="pt-BR"/>
          </a:p>
          <a:p>
            <a:pPr eaLnBrk="1" hangingPunct="1"/>
            <a:r>
              <a:rPr lang="pt-BR" b="0">
                <a:hlinkClick r:id="rId3" action="ppaction://hlinksldjump"/>
              </a:rPr>
              <a:t>2 - Gestão de Competências: O capital intelectual  </a:t>
            </a:r>
            <a:endParaRPr lang="pt-BR"/>
          </a:p>
          <a:p>
            <a:pPr eaLnBrk="1" hangingPunct="1"/>
            <a:r>
              <a:rPr lang="pt-BR" b="0"/>
              <a:t>3 - Gestão do Conhecimento e Aprendizagem Organizacional  </a:t>
            </a:r>
            <a:endParaRPr lang="pt-BR"/>
          </a:p>
          <a:p>
            <a:pPr eaLnBrk="1" hangingPunct="1"/>
            <a:r>
              <a:rPr lang="pt-BR" b="0"/>
              <a:t>4 - Tecnologias para a Gestão do Conhecimento  </a:t>
            </a:r>
            <a:endParaRPr lang="pt-BR"/>
          </a:p>
        </p:txBody>
      </p:sp>
      <p:sp>
        <p:nvSpPr>
          <p:cNvPr id="9" name="Retângulo 8"/>
          <p:cNvSpPr/>
          <p:nvPr/>
        </p:nvSpPr>
        <p:spPr>
          <a:xfrm>
            <a:off x="500063" y="4071938"/>
            <a:ext cx="1223962" cy="369887"/>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441825"/>
            <a:ext cx="3000375" cy="1416050"/>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428625" y="1500188"/>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58728" name="CaixaDeTexto 14"/>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Contexto de Negócios e Novos Modelos de Gestão </a:t>
            </a:r>
          </a:p>
        </p:txBody>
      </p:sp>
      <p:sp>
        <p:nvSpPr>
          <p:cNvPr id="159747" name="CaixaDeTexto 9"/>
          <p:cNvSpPr txBox="1">
            <a:spLocks noChangeArrowheads="1"/>
          </p:cNvSpPr>
          <p:nvPr/>
        </p:nvSpPr>
        <p:spPr bwMode="auto">
          <a:xfrm>
            <a:off x="928688" y="1789113"/>
            <a:ext cx="5929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Revendo a Teoria Organizacional Clássica </a:t>
            </a:r>
          </a:p>
        </p:txBody>
      </p:sp>
      <p:sp>
        <p:nvSpPr>
          <p:cNvPr id="159748" name="CaixaDeTexto 10"/>
          <p:cNvSpPr txBox="1">
            <a:spLocks noChangeArrowheads="1"/>
          </p:cNvSpPr>
          <p:nvPr/>
        </p:nvSpPr>
        <p:spPr bwMode="auto">
          <a:xfrm>
            <a:off x="1285875" y="2357438"/>
            <a:ext cx="7786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A Era Industrial </a:t>
            </a:r>
            <a:br>
              <a:rPr lang="pt-BR" b="0">
                <a:solidFill>
                  <a:srgbClr val="003399"/>
                </a:solidFill>
              </a:rPr>
            </a:br>
            <a:r>
              <a:rPr lang="pt-BR" b="0">
                <a:solidFill>
                  <a:srgbClr val="003399"/>
                </a:solidFill>
              </a:rPr>
              <a:t>Modelo de gestão da Era Industrial: A Escola Clássica de Administração </a:t>
            </a:r>
            <a:br>
              <a:rPr lang="pt-BR" b="0">
                <a:solidFill>
                  <a:srgbClr val="003399"/>
                </a:solidFill>
              </a:rPr>
            </a:br>
            <a:r>
              <a:rPr lang="pt-BR" b="0">
                <a:solidFill>
                  <a:srgbClr val="003399"/>
                </a:solidFill>
              </a:rPr>
              <a:t>O Modelo de Produção Industrial </a:t>
            </a:r>
            <a:br>
              <a:rPr lang="pt-BR" b="0">
                <a:solidFill>
                  <a:srgbClr val="003399"/>
                </a:solidFill>
              </a:rPr>
            </a:br>
            <a:r>
              <a:rPr lang="pt-BR" b="0">
                <a:solidFill>
                  <a:srgbClr val="003399"/>
                </a:solidFill>
              </a:rPr>
              <a:t>Resumo </a:t>
            </a:r>
          </a:p>
        </p:txBody>
      </p:sp>
      <p:sp>
        <p:nvSpPr>
          <p:cNvPr id="12" name="Retângulo 11"/>
          <p:cNvSpPr>
            <a:spLocks noChangeArrowheads="1"/>
          </p:cNvSpPr>
          <p:nvPr/>
        </p:nvSpPr>
        <p:spPr bwMode="auto">
          <a:xfrm>
            <a:off x="928688" y="2379663"/>
            <a:ext cx="8072437" cy="1201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a:t>
            </a:r>
            <a:r>
              <a:rPr lang="pt-BR" sz="1700"/>
              <a:t>Reestruturação produtiva e suas implicações para os modelos de gestão </a:t>
            </a:r>
          </a:p>
          <a:p>
            <a:r>
              <a:rPr lang="pt-BR"/>
              <a:t>3 - Estrutura Organizacional e o Conhecimento </a:t>
            </a:r>
          </a:p>
          <a:p>
            <a:endParaRPr lang="pt-BR"/>
          </a:p>
          <a:p>
            <a:r>
              <a:rPr lang="pt-BR"/>
              <a:t> </a:t>
            </a:r>
          </a:p>
        </p:txBody>
      </p:sp>
      <p:sp>
        <p:nvSpPr>
          <p:cNvPr id="159750" name="Rectangle 8"/>
          <p:cNvSpPr>
            <a:spLocks noChangeArrowheads="1"/>
          </p:cNvSpPr>
          <p:nvPr/>
        </p:nvSpPr>
        <p:spPr bwMode="auto">
          <a:xfrm>
            <a:off x="5429250" y="142875"/>
            <a:ext cx="3736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TE em Gestão do Conhecimento</a:t>
            </a:r>
            <a:endParaRPr lang="pt-BR">
              <a:solidFill>
                <a:srgbClr val="FFC000"/>
              </a:solidFill>
              <a:latin typeface="Tahoma" pitchFamily="34" charset="0"/>
            </a:endParaRPr>
          </a:p>
        </p:txBody>
      </p:sp>
      <p:sp>
        <p:nvSpPr>
          <p:cNvPr id="159751"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94444E-6 3.52601E-6 L -1.94444E-6 0.19352 " pathEditMode="relative" rAng="0" ptsTypes="AA">
                                      <p:cBhvr>
                                        <p:cTn id="6" dur="2000" fill="hold"/>
                                        <p:tgtEl>
                                          <p:spTgt spid="12"/>
                                        </p:tgtEl>
                                        <p:attrNameLst>
                                          <p:attrName>ppt_x</p:attrName>
                                          <p:attrName>ppt_y</p:attrName>
                                        </p:attrNameLst>
                                      </p:cBhvr>
                                      <p:rCtr x="0" y="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Gestão de Competências: O capital intelectual </a:t>
            </a:r>
          </a:p>
        </p:txBody>
      </p:sp>
      <p:sp>
        <p:nvSpPr>
          <p:cNvPr id="160771" name="CaixaDeTexto 9"/>
          <p:cNvSpPr txBox="1">
            <a:spLocks noChangeArrowheads="1"/>
          </p:cNvSpPr>
          <p:nvPr/>
        </p:nvSpPr>
        <p:spPr bwMode="auto">
          <a:xfrm>
            <a:off x="928688" y="1789113"/>
            <a:ext cx="7500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O desafio da gestão de pessoas na Era do Conhecimento </a:t>
            </a:r>
            <a:endParaRPr lang="pt-BR" u="sng"/>
          </a:p>
        </p:txBody>
      </p:sp>
      <p:sp>
        <p:nvSpPr>
          <p:cNvPr id="160772" name="CaixaDeTexto 10"/>
          <p:cNvSpPr txBox="1">
            <a:spLocks noChangeArrowheads="1"/>
          </p:cNvSpPr>
          <p:nvPr/>
        </p:nvSpPr>
        <p:spPr bwMode="auto">
          <a:xfrm>
            <a:off x="928688" y="2357438"/>
            <a:ext cx="77866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De Recursos Humanos a Gestão de Pessoas </a:t>
            </a:r>
            <a:br>
              <a:rPr lang="pt-BR" b="0">
                <a:solidFill>
                  <a:srgbClr val="003399"/>
                </a:solidFill>
              </a:rPr>
            </a:br>
            <a:r>
              <a:rPr lang="pt-BR" b="0">
                <a:solidFill>
                  <a:srgbClr val="003399"/>
                </a:solidFill>
              </a:rPr>
              <a:t>     Gestão de Pessoas: princípios e escopo de atuação </a:t>
            </a:r>
            <a:br>
              <a:rPr lang="pt-BR" b="0">
                <a:solidFill>
                  <a:srgbClr val="003399"/>
                </a:solidFill>
              </a:rPr>
            </a:br>
            <a:r>
              <a:rPr lang="pt-BR" b="0">
                <a:solidFill>
                  <a:srgbClr val="003399"/>
                </a:solidFill>
              </a:rPr>
              <a:t>     Gestão de Pessoas Integrada: Convergência e coerência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79663"/>
            <a:ext cx="7286625"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Competência: um novo conceito? </a:t>
            </a:r>
          </a:p>
          <a:p>
            <a:r>
              <a:rPr lang="pt-BR"/>
              <a:t>3 - Aprendizagem e Inovação: promovendo o capital intelectual</a:t>
            </a:r>
          </a:p>
          <a:p>
            <a:endParaRPr lang="pt-BR"/>
          </a:p>
          <a:p>
            <a:r>
              <a:rPr lang="pt-BR"/>
              <a:t> </a:t>
            </a:r>
          </a:p>
        </p:txBody>
      </p:sp>
      <p:sp>
        <p:nvSpPr>
          <p:cNvPr id="160774" name="Rectangle 8"/>
          <p:cNvSpPr>
            <a:spLocks noChangeArrowheads="1"/>
          </p:cNvSpPr>
          <p:nvPr/>
        </p:nvSpPr>
        <p:spPr bwMode="auto">
          <a:xfrm>
            <a:off x="5429250" y="142875"/>
            <a:ext cx="3736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TE em Gestão do Conhecimento</a:t>
            </a:r>
            <a:endParaRPr lang="pt-BR">
              <a:solidFill>
                <a:srgbClr val="FFC000"/>
              </a:solidFill>
              <a:latin typeface="Tahoma" pitchFamily="34" charset="0"/>
            </a:endParaRPr>
          </a:p>
        </p:txBody>
      </p:sp>
      <p:sp>
        <p:nvSpPr>
          <p:cNvPr id="160775"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0 1.56069E-6 L 0 0.19121 " pathEditMode="relative" rAng="0" ptsTypes="AA">
                                      <p:cBhvr>
                                        <p:cTn id="6" dur="2000" fill="hold"/>
                                        <p:tgtEl>
                                          <p:spTgt spid="12"/>
                                        </p:tgtEl>
                                        <p:attrNameLst>
                                          <p:attrName>ppt_x</p:attrName>
                                          <p:attrName>ppt_y</p:attrName>
                                        </p:attrNameLst>
                                      </p:cBhvr>
                                      <p:rCtr x="0" y="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068513" y="928688"/>
            <a:ext cx="485298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500">
                <a:solidFill>
                  <a:srgbClr val="CC6600"/>
                </a:solidFill>
              </a:rPr>
              <a:t>TE em Economia Internacional</a:t>
            </a:r>
            <a:endParaRPr lang="pt-BR" sz="2500">
              <a:solidFill>
                <a:srgbClr val="CC6600"/>
              </a:solidFill>
              <a:latin typeface="Tahoma" pitchFamily="34" charset="0"/>
            </a:endParaRPr>
          </a:p>
        </p:txBody>
      </p:sp>
      <p:sp>
        <p:nvSpPr>
          <p:cNvPr id="7" name="CaixaDeTexto 6"/>
          <p:cNvSpPr txBox="1">
            <a:spLocks noChangeArrowheads="1"/>
          </p:cNvSpPr>
          <p:nvPr/>
        </p:nvSpPr>
        <p:spPr bwMode="auto">
          <a:xfrm>
            <a:off x="500063" y="1835150"/>
            <a:ext cx="8215312"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charset="0"/>
              </a:defRPr>
            </a:lvl1pPr>
            <a:lvl2pPr marL="63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1" eaLnBrk="1" hangingPunct="1"/>
            <a:r>
              <a:rPr lang="pt-BR" sz="1700" b="0"/>
              <a:t>Ao final do estudo dessa disciplina o aluno estará apto a:</a:t>
            </a:r>
            <a:br>
              <a:rPr lang="pt-BR" sz="1700" b="0"/>
            </a:br>
            <a:r>
              <a:rPr lang="pt-BR" sz="1700" b="0"/>
              <a:t/>
            </a:r>
            <a:br>
              <a:rPr lang="pt-BR" sz="1700" b="0"/>
            </a:br>
            <a:r>
              <a:rPr lang="pt-BR" sz="1700" b="0"/>
              <a:t>•  Identificar os principais aspectos das teorias da economia mundial e as políticas de proteção comercial;</a:t>
            </a:r>
            <a:br>
              <a:rPr lang="pt-BR" sz="1700" b="0"/>
            </a:br>
            <a:r>
              <a:rPr lang="pt-BR" sz="1700" b="0"/>
              <a:t>•  Distinguir os tipos de negociações comerciais multilaterais;</a:t>
            </a:r>
            <a:br>
              <a:rPr lang="pt-BR" sz="1700" b="0"/>
            </a:br>
            <a:r>
              <a:rPr lang="pt-BR" sz="1700" b="0"/>
              <a:t>•  Identificar os acordos de integração econômica;</a:t>
            </a:r>
            <a:br>
              <a:rPr lang="pt-BR" sz="1700" b="0"/>
            </a:br>
            <a:r>
              <a:rPr lang="pt-BR" sz="1700" b="0"/>
              <a:t>•  Identificar a estrutura e o funcionamento do Mercosul;</a:t>
            </a:r>
            <a:br>
              <a:rPr lang="pt-BR" sz="1700" b="0"/>
            </a:br>
            <a:r>
              <a:rPr lang="pt-BR" sz="1700" b="0"/>
              <a:t>•  Analisar a estrutura do balanço de pagamentos, os tipos de taxas de câmbio e os regimes cambiais;</a:t>
            </a:r>
            <a:br>
              <a:rPr lang="pt-BR" sz="1700" b="0"/>
            </a:br>
            <a:r>
              <a:rPr lang="pt-BR" sz="1700" b="0"/>
              <a:t>•  Compreender o modelo IS-LM-BP.</a:t>
            </a:r>
          </a:p>
        </p:txBody>
      </p:sp>
      <p:sp>
        <p:nvSpPr>
          <p:cNvPr id="8" name="CaixaDeTexto 7"/>
          <p:cNvSpPr txBox="1">
            <a:spLocks noChangeArrowheads="1"/>
          </p:cNvSpPr>
          <p:nvPr/>
        </p:nvSpPr>
        <p:spPr bwMode="auto">
          <a:xfrm>
            <a:off x="2214563" y="5086350"/>
            <a:ext cx="6072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 action="ppaction://hlinkshowjump?jump=nextslide"/>
              </a:rPr>
              <a:t>1 - Teorias de Economia Internacional  </a:t>
            </a:r>
            <a:endParaRPr lang="pt-BR"/>
          </a:p>
          <a:p>
            <a:pPr eaLnBrk="1" hangingPunct="1"/>
            <a:r>
              <a:rPr lang="pt-BR" b="0">
                <a:hlinkClick r:id="rId3" action="ppaction://hlinksldjump"/>
              </a:rPr>
              <a:t>2 - Integração Econômica  </a:t>
            </a:r>
            <a:endParaRPr lang="pt-BR"/>
          </a:p>
          <a:p>
            <a:pPr eaLnBrk="1" hangingPunct="1"/>
            <a:r>
              <a:rPr lang="pt-BR" b="0"/>
              <a:t>3 - Balanço de Pagamentos e Câmbio  </a:t>
            </a:r>
            <a:endParaRPr lang="pt-BR"/>
          </a:p>
          <a:p>
            <a:pPr eaLnBrk="1" hangingPunct="1"/>
            <a:r>
              <a:rPr lang="pt-BR" b="0"/>
              <a:t>4 - Ajustamento das Contas Externas  </a:t>
            </a:r>
            <a:endParaRPr lang="pt-BR"/>
          </a:p>
        </p:txBody>
      </p:sp>
      <p:sp>
        <p:nvSpPr>
          <p:cNvPr id="9" name="Retângulo 8"/>
          <p:cNvSpPr/>
          <p:nvPr/>
        </p:nvSpPr>
        <p:spPr>
          <a:xfrm>
            <a:off x="500063" y="4643438"/>
            <a:ext cx="1223962" cy="369887"/>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5013325"/>
            <a:ext cx="3000375" cy="1416050"/>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428625" y="1428750"/>
            <a:ext cx="1108075" cy="369888"/>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61800" name="CaixaDeTexto 14"/>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Teorias de Economia Internacional</a:t>
            </a:r>
          </a:p>
        </p:txBody>
      </p:sp>
      <p:sp>
        <p:nvSpPr>
          <p:cNvPr id="162819" name="CaixaDeTexto 9"/>
          <p:cNvSpPr txBox="1">
            <a:spLocks noChangeArrowheads="1"/>
          </p:cNvSpPr>
          <p:nvPr/>
        </p:nvSpPr>
        <p:spPr bwMode="auto">
          <a:xfrm>
            <a:off x="928688" y="1789113"/>
            <a:ext cx="5929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Teoria das Vantagens Comparativas </a:t>
            </a:r>
          </a:p>
        </p:txBody>
      </p:sp>
      <p:sp>
        <p:nvSpPr>
          <p:cNvPr id="162820" name="CaixaDeTexto 10"/>
          <p:cNvSpPr txBox="1">
            <a:spLocks noChangeArrowheads="1"/>
          </p:cNvSpPr>
          <p:nvPr/>
        </p:nvSpPr>
        <p:spPr bwMode="auto">
          <a:xfrm>
            <a:off x="1285875" y="2357438"/>
            <a:ext cx="7358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Comércio Internacional </a:t>
            </a:r>
            <a:br>
              <a:rPr lang="pt-BR" b="0">
                <a:solidFill>
                  <a:srgbClr val="003399"/>
                </a:solidFill>
              </a:rPr>
            </a:br>
            <a:r>
              <a:rPr lang="pt-BR" b="0">
                <a:solidFill>
                  <a:srgbClr val="003399"/>
                </a:solidFill>
              </a:rPr>
              <a:t>Vantagens Comparativas das Nações </a:t>
            </a:r>
            <a:br>
              <a:rPr lang="pt-BR" b="0">
                <a:solidFill>
                  <a:srgbClr val="003399"/>
                </a:solidFill>
              </a:rPr>
            </a:br>
            <a:r>
              <a:rPr lang="pt-BR" b="0">
                <a:solidFill>
                  <a:srgbClr val="003399"/>
                </a:solidFill>
              </a:rPr>
              <a:t>Resumo </a:t>
            </a:r>
          </a:p>
        </p:txBody>
      </p:sp>
      <p:sp>
        <p:nvSpPr>
          <p:cNvPr id="12" name="Retângulo 11"/>
          <p:cNvSpPr>
            <a:spLocks noChangeArrowheads="1"/>
          </p:cNvSpPr>
          <p:nvPr/>
        </p:nvSpPr>
        <p:spPr bwMode="auto">
          <a:xfrm>
            <a:off x="928688" y="2379663"/>
            <a:ext cx="7143750" cy="1201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Relação Entre Recursos e Comércio Internacional </a:t>
            </a:r>
          </a:p>
          <a:p>
            <a:r>
              <a:rPr lang="pt-BR"/>
              <a:t>3 - Mercado De Câmbio </a:t>
            </a:r>
          </a:p>
          <a:p>
            <a:r>
              <a:rPr lang="pt-BR"/>
              <a:t>4 - Protecionismo </a:t>
            </a:r>
          </a:p>
          <a:p>
            <a:r>
              <a:rPr lang="pt-BR"/>
              <a:t>5 - Política Comercial </a:t>
            </a:r>
          </a:p>
        </p:txBody>
      </p:sp>
      <p:sp>
        <p:nvSpPr>
          <p:cNvPr id="162822" name="Rectangle 8"/>
          <p:cNvSpPr>
            <a:spLocks noChangeArrowheads="1"/>
          </p:cNvSpPr>
          <p:nvPr/>
        </p:nvSpPr>
        <p:spPr bwMode="auto">
          <a:xfrm>
            <a:off x="5643563" y="142875"/>
            <a:ext cx="3544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TE em Economia Internacional</a:t>
            </a:r>
            <a:endParaRPr lang="pt-BR">
              <a:solidFill>
                <a:srgbClr val="FFC000"/>
              </a:solidFill>
              <a:latin typeface="Tahoma" pitchFamily="34" charset="0"/>
            </a:endParaRPr>
          </a:p>
        </p:txBody>
      </p:sp>
      <p:sp>
        <p:nvSpPr>
          <p:cNvPr id="162823"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5E-6 1.56069E-6 L 2.5E-6 0.13896 " pathEditMode="relative" rAng="0" ptsTypes="AA">
                                      <p:cBhvr>
                                        <p:cTn id="6" dur="2000" fill="hold"/>
                                        <p:tgtEl>
                                          <p:spTgt spid="12"/>
                                        </p:tgtEl>
                                        <p:attrNameLst>
                                          <p:attrName>ppt_x</p:attrName>
                                          <p:attrName>ppt_y</p:attrName>
                                        </p:attrNameLst>
                                      </p:cBhvr>
                                      <p:rCtr x="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Integração Econômica</a:t>
            </a:r>
          </a:p>
        </p:txBody>
      </p:sp>
      <p:sp>
        <p:nvSpPr>
          <p:cNvPr id="163843" name="CaixaDeTexto 9"/>
          <p:cNvSpPr txBox="1">
            <a:spLocks noChangeArrowheads="1"/>
          </p:cNvSpPr>
          <p:nvPr/>
        </p:nvSpPr>
        <p:spPr bwMode="auto">
          <a:xfrm>
            <a:off x="928688" y="1789113"/>
            <a:ext cx="5929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Organização Do Comércio Mundial </a:t>
            </a:r>
          </a:p>
        </p:txBody>
      </p:sp>
      <p:sp>
        <p:nvSpPr>
          <p:cNvPr id="163844" name="CaixaDeTexto 10"/>
          <p:cNvSpPr txBox="1">
            <a:spLocks noChangeArrowheads="1"/>
          </p:cNvSpPr>
          <p:nvPr/>
        </p:nvSpPr>
        <p:spPr bwMode="auto">
          <a:xfrm>
            <a:off x="928688" y="2357438"/>
            <a:ext cx="7358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Acordo Geral sobre Tarifas e Comércio – GATT </a:t>
            </a:r>
            <a:br>
              <a:rPr lang="pt-BR" b="0">
                <a:solidFill>
                  <a:srgbClr val="003399"/>
                </a:solidFill>
              </a:rPr>
            </a:br>
            <a:r>
              <a:rPr lang="pt-BR" b="0">
                <a:solidFill>
                  <a:srgbClr val="003399"/>
                </a:solidFill>
              </a:rPr>
              <a:t>     Organização Mundial do Comércio – OMC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79663"/>
            <a:ext cx="714375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Blocos Regionais de Comércio </a:t>
            </a:r>
          </a:p>
          <a:p>
            <a:r>
              <a:rPr lang="pt-BR"/>
              <a:t>3 - Mercado Comum do Sul (Mercosul) </a:t>
            </a:r>
          </a:p>
          <a:p>
            <a:r>
              <a:rPr lang="pt-BR"/>
              <a:t>4 - União Econômica E Monetária (Uem) </a:t>
            </a:r>
          </a:p>
        </p:txBody>
      </p:sp>
      <p:sp>
        <p:nvSpPr>
          <p:cNvPr id="163846" name="Rectangle 8"/>
          <p:cNvSpPr>
            <a:spLocks noChangeArrowheads="1"/>
          </p:cNvSpPr>
          <p:nvPr/>
        </p:nvSpPr>
        <p:spPr bwMode="auto">
          <a:xfrm>
            <a:off x="5643563" y="142875"/>
            <a:ext cx="3544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TE em Economia Internacional</a:t>
            </a:r>
            <a:endParaRPr lang="pt-BR">
              <a:solidFill>
                <a:srgbClr val="FFC000"/>
              </a:solidFill>
              <a:latin typeface="Tahoma" pitchFamily="34" charset="0"/>
            </a:endParaRPr>
          </a:p>
        </p:txBody>
      </p:sp>
      <p:sp>
        <p:nvSpPr>
          <p:cNvPr id="163847"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5E-6 1.56069E-6 L 2.5E-6 0.13896 " pathEditMode="relative" rAng="0" ptsTypes="AA">
                                      <p:cBhvr>
                                        <p:cTn id="6" dur="2000" fill="hold"/>
                                        <p:tgtEl>
                                          <p:spTgt spid="12"/>
                                        </p:tgtEl>
                                        <p:attrNameLst>
                                          <p:attrName>ppt_x</p:attrName>
                                          <p:attrName>ppt_y</p:attrName>
                                        </p:attrNameLst>
                                      </p:cBhvr>
                                      <p:rCtr x="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1803400" y="928688"/>
            <a:ext cx="53832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500">
                <a:solidFill>
                  <a:srgbClr val="CC6600"/>
                </a:solidFill>
              </a:rPr>
              <a:t>Trabalho de Conclusão de Curso I</a:t>
            </a:r>
            <a:endParaRPr lang="pt-BR" sz="2500">
              <a:solidFill>
                <a:srgbClr val="CC6600"/>
              </a:solidFill>
              <a:latin typeface="Tahoma" pitchFamily="34" charset="0"/>
            </a:endParaRPr>
          </a:p>
        </p:txBody>
      </p:sp>
      <p:sp>
        <p:nvSpPr>
          <p:cNvPr id="7" name="CaixaDeTexto 6"/>
          <p:cNvSpPr txBox="1">
            <a:spLocks noChangeArrowheads="1"/>
          </p:cNvSpPr>
          <p:nvPr/>
        </p:nvSpPr>
        <p:spPr bwMode="auto">
          <a:xfrm>
            <a:off x="500063" y="1906588"/>
            <a:ext cx="842962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charset="0"/>
              </a:defRPr>
            </a:lvl1pPr>
            <a:lvl2pPr marL="63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1" eaLnBrk="1" hangingPunct="1"/>
            <a:r>
              <a:rPr lang="pt-BR" sz="1700" b="0"/>
              <a:t>Ao concluir esta disciplina, o aluno será capaz de: operacionalizar os conhecimentos teóricos adquiridos ao longo do curso de administração; desenvolver atitudes e comportamentos compatíveis com a atuação profissional, valorizando o perfil empreendedor; sedimentar conteúdos e habilidades por meio do exercício sistemático de conhecimento, análise e avaliação de situações administrativas setoriais e globais; exercício de prática profissional, sob a modalidade de Estágio, por meio do contato com problemas de ordem prática, desenvolvendo sua capacidade crítica de apontar soluções e propor melhorias; vivenciar a aplicabilidade dos diversos componentes do plano de negócios, caracterizar a empresa que está sendo objeto de estudo e realizar uma abrangente análise de mercado.</a:t>
            </a:r>
          </a:p>
        </p:txBody>
      </p:sp>
      <p:sp>
        <p:nvSpPr>
          <p:cNvPr id="8" name="CaixaDeTexto 7"/>
          <p:cNvSpPr txBox="1">
            <a:spLocks noChangeArrowheads="1"/>
          </p:cNvSpPr>
          <p:nvPr/>
        </p:nvSpPr>
        <p:spPr bwMode="auto">
          <a:xfrm>
            <a:off x="2214563" y="5291138"/>
            <a:ext cx="60721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 </a:t>
            </a:r>
            <a:r>
              <a:rPr lang="pt-BR" b="0">
                <a:hlinkClick r:id="" action="ppaction://hlinkshowjump?jump=nextslide"/>
              </a:rPr>
              <a:t>1 - O negócio  </a:t>
            </a:r>
            <a:endParaRPr lang="pt-BR"/>
          </a:p>
          <a:p>
            <a:pPr eaLnBrk="1" hangingPunct="1"/>
            <a:r>
              <a:rPr lang="pt-BR" b="0"/>
              <a:t> </a:t>
            </a:r>
            <a:r>
              <a:rPr lang="pt-BR" b="0">
                <a:hlinkClick r:id="rId3" action="ppaction://hlinksldjump"/>
              </a:rPr>
              <a:t>2 - Mercado, Concorrência e Marketing  </a:t>
            </a:r>
            <a:endParaRPr lang="pt-BR"/>
          </a:p>
          <a:p>
            <a:pPr eaLnBrk="1" hangingPunct="1"/>
            <a:r>
              <a:rPr lang="pt-BR" b="0"/>
              <a:t> 3 - Finanças, Tecnologia, Pessoas/Conclusões  </a:t>
            </a:r>
            <a:endParaRPr lang="pt-BR"/>
          </a:p>
        </p:txBody>
      </p:sp>
      <p:sp>
        <p:nvSpPr>
          <p:cNvPr id="9" name="Retângulo 8"/>
          <p:cNvSpPr/>
          <p:nvPr/>
        </p:nvSpPr>
        <p:spPr>
          <a:xfrm>
            <a:off x="500063" y="4786313"/>
            <a:ext cx="1223962" cy="369887"/>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5156200"/>
            <a:ext cx="3000375" cy="1201738"/>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428625" y="1500188"/>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64872" name="CaixaDeTexto 14"/>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ixaDeTexto 5"/>
          <p:cNvSpPr txBox="1">
            <a:spLocks noChangeArrowheads="1"/>
          </p:cNvSpPr>
          <p:nvPr/>
        </p:nvSpPr>
        <p:spPr bwMode="auto">
          <a:xfrm>
            <a:off x="857250" y="1214438"/>
            <a:ext cx="7429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4: Resultado do Exercício e Demonstrações Contábeis</a:t>
            </a:r>
          </a:p>
        </p:txBody>
      </p:sp>
      <p:sp>
        <p:nvSpPr>
          <p:cNvPr id="18435"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Encerramento do Exercício e Balancete de Verificação</a:t>
            </a:r>
          </a:p>
        </p:txBody>
      </p:sp>
      <p:sp>
        <p:nvSpPr>
          <p:cNvPr id="18436" name="CaixaDeTexto 10"/>
          <p:cNvSpPr txBox="1">
            <a:spLocks noChangeArrowheads="1"/>
          </p:cNvSpPr>
          <p:nvPr/>
        </p:nvSpPr>
        <p:spPr bwMode="auto">
          <a:xfrm>
            <a:off x="1411288" y="2389188"/>
            <a:ext cx="4856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u="sng">
                <a:solidFill>
                  <a:srgbClr val="003399"/>
                </a:solidFill>
              </a:rPr>
              <a:t>Contas patrimoniais e contas de resultado </a:t>
            </a:r>
            <a:br>
              <a:rPr lang="pt-BR" b="0" u="sng">
                <a:solidFill>
                  <a:srgbClr val="003399"/>
                </a:solidFill>
              </a:rPr>
            </a:br>
            <a:r>
              <a:rPr lang="pt-BR" b="0" u="sng">
                <a:solidFill>
                  <a:srgbClr val="003399"/>
                </a:solidFill>
              </a:rPr>
              <a:t>Balancete de Verificação </a:t>
            </a:r>
            <a:br>
              <a:rPr lang="pt-BR" b="0" u="sng">
                <a:solidFill>
                  <a:srgbClr val="003399"/>
                </a:solidFill>
              </a:rPr>
            </a:br>
            <a:r>
              <a:rPr lang="pt-BR" b="0" u="sng">
                <a:solidFill>
                  <a:srgbClr val="003399"/>
                </a:solidFill>
              </a:rPr>
              <a:t>O Processo de Encerramento </a:t>
            </a:r>
            <a:br>
              <a:rPr lang="pt-BR" b="0" u="sng">
                <a:solidFill>
                  <a:srgbClr val="003399"/>
                </a:solidFill>
              </a:rPr>
            </a:br>
            <a:r>
              <a:rPr lang="pt-BR" b="0" u="sng">
                <a:solidFill>
                  <a:srgbClr val="003399"/>
                </a:solidFill>
              </a:rPr>
              <a:t>Resumo </a:t>
            </a:r>
          </a:p>
        </p:txBody>
      </p:sp>
      <p:sp>
        <p:nvSpPr>
          <p:cNvPr id="12" name="Retângulo 11"/>
          <p:cNvSpPr>
            <a:spLocks noChangeArrowheads="1"/>
          </p:cNvSpPr>
          <p:nvPr/>
        </p:nvSpPr>
        <p:spPr bwMode="auto">
          <a:xfrm>
            <a:off x="928688" y="2389188"/>
            <a:ext cx="7358062"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Demonstração do Resultado do Exercício (DRE) </a:t>
            </a:r>
          </a:p>
          <a:p>
            <a:r>
              <a:rPr lang="pt-BR"/>
              <a:t>3 - Balanço Patrimonial </a:t>
            </a:r>
          </a:p>
          <a:p>
            <a:r>
              <a:rPr lang="pt-BR"/>
              <a:t>4 - DLPA e DMPL </a:t>
            </a:r>
          </a:p>
          <a:p>
            <a:r>
              <a:rPr lang="pt-BR"/>
              <a:t>5 - Demonstração das Origens e Aplicações de Recursos (DOAR) </a:t>
            </a:r>
          </a:p>
          <a:p>
            <a:r>
              <a:rPr lang="pt-BR"/>
              <a:t>6 - Informações Contábeis e Novas Tendências Profissionais</a:t>
            </a:r>
            <a:endParaRPr lang="pt-BR">
              <a:solidFill>
                <a:srgbClr val="000000"/>
              </a:solidFill>
            </a:endParaRPr>
          </a:p>
          <a:p>
            <a:endParaRPr lang="pt-BR">
              <a:solidFill>
                <a:srgbClr val="000000"/>
              </a:solidFill>
            </a:endParaRPr>
          </a:p>
        </p:txBody>
      </p:sp>
      <p:sp>
        <p:nvSpPr>
          <p:cNvPr id="18438" name="Rectangle 8"/>
          <p:cNvSpPr>
            <a:spLocks noChangeArrowheads="1"/>
          </p:cNvSpPr>
          <p:nvPr/>
        </p:nvSpPr>
        <p:spPr bwMode="auto">
          <a:xfrm>
            <a:off x="6267450" y="142875"/>
            <a:ext cx="2519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Contabilidade Básica</a:t>
            </a:r>
            <a:endParaRPr lang="pt-BR">
              <a:solidFill>
                <a:srgbClr val="FFC000"/>
              </a:solidFill>
              <a:latin typeface="Tahoma" pitchFamily="34" charset="0"/>
            </a:endParaRPr>
          </a:p>
        </p:txBody>
      </p:sp>
      <p:sp>
        <p:nvSpPr>
          <p:cNvPr id="18439" name="CaixaDeTexto 14">
            <a:hlinkClick r:id="rId3" action="ppaction://hlinksldjump"/>
          </p:cNvPr>
          <p:cNvSpPr txBox="1">
            <a:spLocks noChangeArrowheads="1"/>
          </p:cNvSpPr>
          <p:nvPr/>
        </p:nvSpPr>
        <p:spPr bwMode="auto">
          <a:xfrm>
            <a:off x="6751638" y="876300"/>
            <a:ext cx="2214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55556E-7 3.06358E-6 L 5.55556E-7 0.20208 " pathEditMode="relative" rAng="0" ptsTypes="AA">
                                      <p:cBhvr>
                                        <p:cTn id="6" dur="2000" fill="hold"/>
                                        <p:tgtEl>
                                          <p:spTgt spid="12"/>
                                        </p:tgtEl>
                                        <p:attrNameLst>
                                          <p:attrName>ppt_x</p:attrName>
                                          <p:attrName>ppt_y</p:attrName>
                                        </p:attrNameLst>
                                      </p:cBhvr>
                                      <p:rCtr x="0" y="1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O negócio</a:t>
            </a:r>
          </a:p>
        </p:txBody>
      </p:sp>
      <p:sp>
        <p:nvSpPr>
          <p:cNvPr id="165891" name="CaixaDeTexto 9"/>
          <p:cNvSpPr txBox="1">
            <a:spLocks noChangeArrowheads="1"/>
          </p:cNvSpPr>
          <p:nvPr/>
        </p:nvSpPr>
        <p:spPr bwMode="auto">
          <a:xfrm>
            <a:off x="928688" y="1789113"/>
            <a:ext cx="5929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A empresa e seus produtos e serviços </a:t>
            </a:r>
          </a:p>
        </p:txBody>
      </p:sp>
      <p:sp>
        <p:nvSpPr>
          <p:cNvPr id="165892" name="CaixaDeTexto 10"/>
          <p:cNvSpPr txBox="1">
            <a:spLocks noChangeArrowheads="1"/>
          </p:cNvSpPr>
          <p:nvPr/>
        </p:nvSpPr>
        <p:spPr bwMode="auto">
          <a:xfrm>
            <a:off x="1285875" y="2357438"/>
            <a:ext cx="7358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A empresa e seus produtos e serviços</a:t>
            </a:r>
          </a:p>
        </p:txBody>
      </p:sp>
      <p:sp>
        <p:nvSpPr>
          <p:cNvPr id="12" name="Retângulo 11"/>
          <p:cNvSpPr>
            <a:spLocks noChangeArrowheads="1"/>
          </p:cNvSpPr>
          <p:nvPr/>
        </p:nvSpPr>
        <p:spPr bwMode="auto">
          <a:xfrm>
            <a:off x="928688" y="2379663"/>
            <a:ext cx="7143750"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Processo de Fabricação / Operações</a:t>
            </a:r>
          </a:p>
          <a:p>
            <a:r>
              <a:rPr lang="pt-BR"/>
              <a:t> </a:t>
            </a:r>
          </a:p>
        </p:txBody>
      </p:sp>
      <p:sp>
        <p:nvSpPr>
          <p:cNvPr id="165894" name="Rectangle 8"/>
          <p:cNvSpPr>
            <a:spLocks noChangeArrowheads="1"/>
          </p:cNvSpPr>
          <p:nvPr/>
        </p:nvSpPr>
        <p:spPr bwMode="auto">
          <a:xfrm>
            <a:off x="5214938" y="142875"/>
            <a:ext cx="3916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Trabalho de Conclusão de Curso I</a:t>
            </a:r>
            <a:endParaRPr lang="pt-BR">
              <a:solidFill>
                <a:srgbClr val="FFC000"/>
              </a:solidFill>
              <a:latin typeface="Tahoma" pitchFamily="34" charset="0"/>
            </a:endParaRPr>
          </a:p>
        </p:txBody>
      </p:sp>
      <p:sp>
        <p:nvSpPr>
          <p:cNvPr id="165895"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5E-6 2.77457E-6 L 2.5E-6 0.09526 " pathEditMode="relative" rAng="0" ptsTypes="AA">
                                      <p:cBhvr>
                                        <p:cTn id="6" dur="2000" fill="hold"/>
                                        <p:tgtEl>
                                          <p:spTgt spid="12"/>
                                        </p:tgtEl>
                                        <p:attrNameLst>
                                          <p:attrName>ppt_x</p:attrName>
                                          <p:attrName>ppt_y</p:attrName>
                                        </p:attrNameLst>
                                      </p:cBhvr>
                                      <p:rCtr x="0" y="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Mercado, Concorrência e Marketing</a:t>
            </a:r>
          </a:p>
        </p:txBody>
      </p:sp>
      <p:sp>
        <p:nvSpPr>
          <p:cNvPr id="166915" name="CaixaDeTexto 9"/>
          <p:cNvSpPr txBox="1">
            <a:spLocks noChangeArrowheads="1"/>
          </p:cNvSpPr>
          <p:nvPr/>
        </p:nvSpPr>
        <p:spPr bwMode="auto">
          <a:xfrm>
            <a:off x="928688" y="1789113"/>
            <a:ext cx="5929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Análise de Mercado</a:t>
            </a:r>
          </a:p>
        </p:txBody>
      </p:sp>
      <p:sp>
        <p:nvSpPr>
          <p:cNvPr id="166916" name="CaixaDeTexto 10"/>
          <p:cNvSpPr txBox="1">
            <a:spLocks noChangeArrowheads="1"/>
          </p:cNvSpPr>
          <p:nvPr/>
        </p:nvSpPr>
        <p:spPr bwMode="auto">
          <a:xfrm>
            <a:off x="1357313" y="2379663"/>
            <a:ext cx="7358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Análise de mercado</a:t>
            </a:r>
          </a:p>
        </p:txBody>
      </p:sp>
      <p:sp>
        <p:nvSpPr>
          <p:cNvPr id="12" name="Retângulo 11"/>
          <p:cNvSpPr>
            <a:spLocks noChangeArrowheads="1"/>
          </p:cNvSpPr>
          <p:nvPr/>
        </p:nvSpPr>
        <p:spPr bwMode="auto">
          <a:xfrm>
            <a:off x="928688" y="2379663"/>
            <a:ext cx="4643437"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Análise da concorrência</a:t>
            </a:r>
          </a:p>
          <a:p>
            <a:r>
              <a:rPr lang="pt-BR"/>
              <a:t>3 – Estratégia de Marketing </a:t>
            </a:r>
          </a:p>
        </p:txBody>
      </p:sp>
      <p:sp>
        <p:nvSpPr>
          <p:cNvPr id="166918" name="Rectangle 8"/>
          <p:cNvSpPr>
            <a:spLocks noChangeArrowheads="1"/>
          </p:cNvSpPr>
          <p:nvPr/>
        </p:nvSpPr>
        <p:spPr bwMode="auto">
          <a:xfrm>
            <a:off x="5214938" y="142875"/>
            <a:ext cx="3916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Trabalho de Conclusão de Curso I</a:t>
            </a:r>
            <a:endParaRPr lang="pt-BR">
              <a:solidFill>
                <a:srgbClr val="FFC000"/>
              </a:solidFill>
              <a:latin typeface="Tahoma" pitchFamily="34" charset="0"/>
            </a:endParaRPr>
          </a:p>
        </p:txBody>
      </p:sp>
      <p:sp>
        <p:nvSpPr>
          <p:cNvPr id="166919"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5E-6 2.77457E-6 L 2.5E-6 0.09526 " pathEditMode="relative" rAng="0" ptsTypes="AA">
                                      <p:cBhvr>
                                        <p:cTn id="6" dur="2000" fill="hold"/>
                                        <p:tgtEl>
                                          <p:spTgt spid="12"/>
                                        </p:tgtEl>
                                        <p:attrNameLst>
                                          <p:attrName>ppt_x</p:attrName>
                                          <p:attrName>ppt_y</p:attrName>
                                        </p:attrNameLst>
                                      </p:cBhvr>
                                      <p:rCtr x="0" y="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362200" y="928688"/>
            <a:ext cx="42656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500">
                <a:solidFill>
                  <a:srgbClr val="CC6600"/>
                </a:solidFill>
              </a:rPr>
              <a:t>Gestão do Cooperativismo</a:t>
            </a:r>
            <a:endParaRPr lang="pt-BR" sz="2500">
              <a:solidFill>
                <a:srgbClr val="CC6600"/>
              </a:solidFill>
              <a:latin typeface="Tahoma" pitchFamily="34" charset="0"/>
            </a:endParaRPr>
          </a:p>
        </p:txBody>
      </p:sp>
      <p:sp>
        <p:nvSpPr>
          <p:cNvPr id="7" name="CaixaDeTexto 6"/>
          <p:cNvSpPr txBox="1">
            <a:spLocks noChangeArrowheads="1"/>
          </p:cNvSpPr>
          <p:nvPr/>
        </p:nvSpPr>
        <p:spPr bwMode="auto">
          <a:xfrm>
            <a:off x="500063" y="1906588"/>
            <a:ext cx="8215312"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1938" indent="-2619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Ao concluir a disciplina, o aluno estará apto a:</a:t>
            </a:r>
            <a:br>
              <a:rPr lang="pt-BR" b="0"/>
            </a:br>
            <a:r>
              <a:rPr lang="pt-BR" b="0"/>
              <a:t/>
            </a:r>
            <a:br>
              <a:rPr lang="pt-BR" b="0"/>
            </a:br>
            <a:r>
              <a:rPr lang="pt-BR" b="0"/>
              <a:t>•  compreender a natureza institucional das cooperativas e o processo de organização da produção capitalista no plano microeconômico. </a:t>
            </a:r>
            <a:br>
              <a:rPr lang="pt-BR" b="0"/>
            </a:br>
            <a:r>
              <a:rPr lang="pt-BR" b="0"/>
              <a:t>•  dominar os conceitos de gestão de administração cooperativa;</a:t>
            </a:r>
            <a:br>
              <a:rPr lang="pt-BR" b="0"/>
            </a:br>
            <a:r>
              <a:rPr lang="pt-BR" b="0"/>
              <a:t>•  a atuar, conforme os padrões de excelência, nos quadros executivos das diversas organizações que compõem o cooperativismo, bem como das instituições que estão vinculadas a este segmento econômico.</a:t>
            </a:r>
            <a:endParaRPr lang="pt-BR" sz="2800" b="0"/>
          </a:p>
        </p:txBody>
      </p:sp>
      <p:sp>
        <p:nvSpPr>
          <p:cNvPr id="8" name="CaixaDeTexto 7"/>
          <p:cNvSpPr txBox="1">
            <a:spLocks noChangeArrowheads="1"/>
          </p:cNvSpPr>
          <p:nvPr/>
        </p:nvSpPr>
        <p:spPr bwMode="auto">
          <a:xfrm>
            <a:off x="2214563" y="5086350"/>
            <a:ext cx="6072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 </a:t>
            </a:r>
            <a:r>
              <a:rPr lang="pt-BR" b="0">
                <a:hlinkClick r:id="" action="ppaction://hlinkshowjump?jump=nextslide"/>
              </a:rPr>
              <a:t>1 - Sistema Cooperativista  </a:t>
            </a:r>
            <a:endParaRPr lang="pt-BR"/>
          </a:p>
          <a:p>
            <a:pPr eaLnBrk="1" hangingPunct="1"/>
            <a:r>
              <a:rPr lang="pt-BR" b="0"/>
              <a:t> </a:t>
            </a:r>
            <a:r>
              <a:rPr lang="pt-BR" b="0">
                <a:hlinkClick r:id="rId3" action="ppaction://hlinksldjump"/>
              </a:rPr>
              <a:t>2 - Abordagem econômica da cooperação  </a:t>
            </a:r>
            <a:endParaRPr lang="pt-BR"/>
          </a:p>
          <a:p>
            <a:pPr eaLnBrk="1" hangingPunct="1"/>
            <a:r>
              <a:rPr lang="pt-BR" b="0"/>
              <a:t> 3 - Ramos do cooperativismo  </a:t>
            </a:r>
            <a:endParaRPr lang="pt-BR"/>
          </a:p>
          <a:p>
            <a:pPr eaLnBrk="1" hangingPunct="1"/>
            <a:r>
              <a:rPr lang="pt-BR" b="0"/>
              <a:t> 4 - Administração cooperativa  </a:t>
            </a:r>
            <a:endParaRPr lang="pt-BR"/>
          </a:p>
        </p:txBody>
      </p:sp>
      <p:sp>
        <p:nvSpPr>
          <p:cNvPr id="9" name="Retângulo 8"/>
          <p:cNvSpPr/>
          <p:nvPr/>
        </p:nvSpPr>
        <p:spPr>
          <a:xfrm>
            <a:off x="500063" y="4643438"/>
            <a:ext cx="1223962" cy="369887"/>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5013325"/>
            <a:ext cx="3000375" cy="1416050"/>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428625" y="1500188"/>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67944" name="CaixaDeTexto 14"/>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Sistema Cooperativista</a:t>
            </a:r>
          </a:p>
        </p:txBody>
      </p:sp>
      <p:sp>
        <p:nvSpPr>
          <p:cNvPr id="168963" name="CaixaDeTexto 9"/>
          <p:cNvSpPr txBox="1">
            <a:spLocks noChangeArrowheads="1"/>
          </p:cNvSpPr>
          <p:nvPr/>
        </p:nvSpPr>
        <p:spPr bwMode="auto">
          <a:xfrm>
            <a:off x="928688" y="1790700"/>
            <a:ext cx="59293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Aspectos doutrinários do Cooperativismo</a:t>
            </a:r>
          </a:p>
        </p:txBody>
      </p:sp>
      <p:sp>
        <p:nvSpPr>
          <p:cNvPr id="168964" name="CaixaDeTexto 10"/>
          <p:cNvSpPr txBox="1">
            <a:spLocks noChangeArrowheads="1"/>
          </p:cNvSpPr>
          <p:nvPr/>
        </p:nvSpPr>
        <p:spPr bwMode="auto">
          <a:xfrm>
            <a:off x="1285875" y="2438400"/>
            <a:ext cx="73580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Origens do cooperativismo </a:t>
            </a:r>
            <a:br>
              <a:rPr lang="pt-BR" b="0">
                <a:solidFill>
                  <a:srgbClr val="003399"/>
                </a:solidFill>
              </a:rPr>
            </a:br>
            <a:r>
              <a:rPr lang="pt-BR" b="0">
                <a:solidFill>
                  <a:srgbClr val="003399"/>
                </a:solidFill>
              </a:rPr>
              <a:t>Formação do cooperativismo </a:t>
            </a:r>
            <a:br>
              <a:rPr lang="pt-BR" b="0">
                <a:solidFill>
                  <a:srgbClr val="003399"/>
                </a:solidFill>
              </a:rPr>
            </a:br>
            <a:r>
              <a:rPr lang="pt-BR" b="0">
                <a:solidFill>
                  <a:srgbClr val="003399"/>
                </a:solidFill>
              </a:rPr>
              <a:t>Concepção de organização cooperativa </a:t>
            </a:r>
            <a:br>
              <a:rPr lang="pt-BR" b="0">
                <a:solidFill>
                  <a:srgbClr val="003399"/>
                </a:solidFill>
              </a:rPr>
            </a:br>
            <a:r>
              <a:rPr lang="pt-BR" b="0">
                <a:solidFill>
                  <a:srgbClr val="003399"/>
                </a:solidFill>
              </a:rPr>
              <a:t>Princípios do cooperativismo </a:t>
            </a:r>
            <a:br>
              <a:rPr lang="pt-BR" b="0">
                <a:solidFill>
                  <a:srgbClr val="003399"/>
                </a:solidFill>
              </a:rPr>
            </a:br>
            <a:r>
              <a:rPr lang="pt-BR" b="0">
                <a:solidFill>
                  <a:srgbClr val="003399"/>
                </a:solidFill>
              </a:rPr>
              <a:t>Resumo </a:t>
            </a:r>
          </a:p>
        </p:txBody>
      </p:sp>
      <p:sp>
        <p:nvSpPr>
          <p:cNvPr id="12" name="Retângulo 11"/>
          <p:cNvSpPr>
            <a:spLocks noChangeArrowheads="1"/>
          </p:cNvSpPr>
          <p:nvPr/>
        </p:nvSpPr>
        <p:spPr bwMode="auto">
          <a:xfrm>
            <a:off x="928688" y="2379663"/>
            <a:ext cx="7143750"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Legislação Cooperativista </a:t>
            </a:r>
          </a:p>
          <a:p>
            <a:r>
              <a:rPr lang="pt-BR"/>
              <a:t>3 - Organização de Cooperativa</a:t>
            </a:r>
          </a:p>
          <a:p>
            <a:endParaRPr lang="pt-BR"/>
          </a:p>
          <a:p>
            <a:endParaRPr lang="pt-BR"/>
          </a:p>
          <a:p>
            <a:r>
              <a:rPr lang="pt-BR"/>
              <a:t> </a:t>
            </a:r>
          </a:p>
        </p:txBody>
      </p:sp>
      <p:sp>
        <p:nvSpPr>
          <p:cNvPr id="168966" name="Rectangle 8"/>
          <p:cNvSpPr>
            <a:spLocks noChangeArrowheads="1"/>
          </p:cNvSpPr>
          <p:nvPr/>
        </p:nvSpPr>
        <p:spPr bwMode="auto">
          <a:xfrm>
            <a:off x="5854700" y="142875"/>
            <a:ext cx="3122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Gestão do Cooperativismo</a:t>
            </a:r>
            <a:endParaRPr lang="pt-BR">
              <a:solidFill>
                <a:srgbClr val="FFC000"/>
              </a:solidFill>
              <a:latin typeface="Tahoma" pitchFamily="34" charset="0"/>
            </a:endParaRPr>
          </a:p>
        </p:txBody>
      </p:sp>
      <p:sp>
        <p:nvSpPr>
          <p:cNvPr id="168967"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5E-6 -4.04624E-6 L 2.5E-6 0.22359 " pathEditMode="relative" rAng="0" ptsTypes="AA">
                                      <p:cBhvr>
                                        <p:cTn id="6" dur="2000" fill="hold"/>
                                        <p:tgtEl>
                                          <p:spTgt spid="12"/>
                                        </p:tgtEl>
                                        <p:attrNameLst>
                                          <p:attrName>ppt_x</p:attrName>
                                          <p:attrName>ppt_y</p:attrName>
                                        </p:attrNameLst>
                                      </p:cBhvr>
                                      <p:rCtr x="0" y="1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Abordagem econômica da cooperação</a:t>
            </a:r>
          </a:p>
        </p:txBody>
      </p:sp>
      <p:sp>
        <p:nvSpPr>
          <p:cNvPr id="169987" name="CaixaDeTexto 9"/>
          <p:cNvSpPr txBox="1">
            <a:spLocks noChangeArrowheads="1"/>
          </p:cNvSpPr>
          <p:nvPr/>
        </p:nvSpPr>
        <p:spPr bwMode="auto">
          <a:xfrm>
            <a:off x="928688" y="1790700"/>
            <a:ext cx="59293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Economia da Cooperação</a:t>
            </a:r>
          </a:p>
        </p:txBody>
      </p:sp>
      <p:sp>
        <p:nvSpPr>
          <p:cNvPr id="169988" name="CaixaDeTexto 10"/>
          <p:cNvSpPr txBox="1">
            <a:spLocks noChangeArrowheads="1"/>
          </p:cNvSpPr>
          <p:nvPr/>
        </p:nvSpPr>
        <p:spPr bwMode="auto">
          <a:xfrm>
            <a:off x="1000125" y="2371725"/>
            <a:ext cx="735806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Economia neoclássica </a:t>
            </a:r>
            <a:br>
              <a:rPr lang="pt-BR" b="0">
                <a:solidFill>
                  <a:srgbClr val="003399"/>
                </a:solidFill>
              </a:rPr>
            </a:br>
            <a:r>
              <a:rPr lang="pt-BR" b="0">
                <a:solidFill>
                  <a:srgbClr val="003399"/>
                </a:solidFill>
              </a:rPr>
              <a:t>     Prestação de serviços </a:t>
            </a:r>
            <a:br>
              <a:rPr lang="pt-BR" b="0">
                <a:solidFill>
                  <a:srgbClr val="003399"/>
                </a:solidFill>
              </a:rPr>
            </a:br>
            <a:r>
              <a:rPr lang="pt-BR" b="0">
                <a:solidFill>
                  <a:srgbClr val="003399"/>
                </a:solidFill>
              </a:rPr>
              <a:t>     Funcionamento da firma cooperativa </a:t>
            </a:r>
            <a:br>
              <a:rPr lang="pt-BR" b="0">
                <a:solidFill>
                  <a:srgbClr val="003399"/>
                </a:solidFill>
              </a:rPr>
            </a:br>
            <a:r>
              <a:rPr lang="pt-BR" b="0">
                <a:solidFill>
                  <a:srgbClr val="003399"/>
                </a:solidFill>
              </a:rPr>
              <a:t>     Função de utilidade da organização cooperativa </a:t>
            </a:r>
            <a:br>
              <a:rPr lang="pt-BR" b="0">
                <a:solidFill>
                  <a:srgbClr val="003399"/>
                </a:solidFill>
              </a:rPr>
            </a:br>
            <a:r>
              <a:rPr lang="pt-BR" b="0">
                <a:solidFill>
                  <a:srgbClr val="003399"/>
                </a:solidFill>
              </a:rPr>
              <a:t>     A dupla natureza da cooperativa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93950"/>
            <a:ext cx="7143750"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Cooperativismo e estruturas de mercado </a:t>
            </a:r>
          </a:p>
          <a:p>
            <a:r>
              <a:rPr lang="pt-BR"/>
              <a:t>3 - Cooperativismo de nova geração </a:t>
            </a:r>
          </a:p>
          <a:p>
            <a:r>
              <a:rPr lang="pt-BR"/>
              <a:t>4 - Direito cooperativo tributário </a:t>
            </a:r>
          </a:p>
          <a:p>
            <a:r>
              <a:rPr lang="pt-BR"/>
              <a:t>5 - Cooperativismo: estratégias de crescimento </a:t>
            </a:r>
          </a:p>
          <a:p>
            <a:endParaRPr lang="pt-BR"/>
          </a:p>
          <a:p>
            <a:endParaRPr lang="pt-BR"/>
          </a:p>
          <a:p>
            <a:r>
              <a:rPr lang="pt-BR"/>
              <a:t> </a:t>
            </a:r>
          </a:p>
        </p:txBody>
      </p:sp>
      <p:sp>
        <p:nvSpPr>
          <p:cNvPr id="169990" name="Rectangle 8"/>
          <p:cNvSpPr>
            <a:spLocks noChangeArrowheads="1"/>
          </p:cNvSpPr>
          <p:nvPr/>
        </p:nvSpPr>
        <p:spPr bwMode="auto">
          <a:xfrm>
            <a:off x="5854700" y="142875"/>
            <a:ext cx="3122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Gestão do Cooperativismo</a:t>
            </a:r>
            <a:endParaRPr lang="pt-BR">
              <a:solidFill>
                <a:srgbClr val="FFC000"/>
              </a:solidFill>
              <a:latin typeface="Tahoma" pitchFamily="34" charset="0"/>
            </a:endParaRPr>
          </a:p>
        </p:txBody>
      </p:sp>
      <p:sp>
        <p:nvSpPr>
          <p:cNvPr id="169991"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5E-6 2.60116E-6 L 2.5E-6 0.25456 " pathEditMode="relative" rAng="0" ptsTypes="AA">
                                      <p:cBhvr>
                                        <p:cTn id="6" dur="2000" fill="hold"/>
                                        <p:tgtEl>
                                          <p:spTgt spid="12"/>
                                        </p:tgtEl>
                                        <p:attrNameLst>
                                          <p:attrName>ppt_x</p:attrName>
                                          <p:attrName>ppt_y</p:attrName>
                                        </p:attrNameLst>
                                      </p:cBhvr>
                                      <p:rCtr x="0" y="1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487613" y="928688"/>
            <a:ext cx="401478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500">
                <a:solidFill>
                  <a:srgbClr val="CC6600"/>
                </a:solidFill>
              </a:rPr>
              <a:t>TE em Gestão Financeira</a:t>
            </a:r>
            <a:endParaRPr lang="pt-BR" sz="2500">
              <a:solidFill>
                <a:srgbClr val="CC6600"/>
              </a:solidFill>
              <a:latin typeface="Tahoma" pitchFamily="34" charset="0"/>
            </a:endParaRPr>
          </a:p>
        </p:txBody>
      </p:sp>
      <p:sp>
        <p:nvSpPr>
          <p:cNvPr id="7" name="CaixaDeTexto 6"/>
          <p:cNvSpPr txBox="1">
            <a:spLocks noChangeArrowheads="1"/>
          </p:cNvSpPr>
          <p:nvPr/>
        </p:nvSpPr>
        <p:spPr bwMode="auto">
          <a:xfrm>
            <a:off x="500063" y="1978025"/>
            <a:ext cx="82153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Ao final do semestre o aluno terá condições de, ao se reportar a uma empresa qualquer, observar se está utilizando os instrumentos que possibilitam a confecção do seu planejamento financeiro operacional. O aluno estará instrumentalizado para, diante de um fluxo de caixa, saber se ele está sendo gerenciado de acordo com as necessidades específicas daquela empresa. Finalmente, o aluno poderá, de posse de um balanço publicado, calcular se naquele exercício social a empresa aumentou ou reduziu a riqueza dos seus acionistas.</a:t>
            </a:r>
          </a:p>
        </p:txBody>
      </p:sp>
      <p:sp>
        <p:nvSpPr>
          <p:cNvPr id="8" name="CaixaDeTexto 7"/>
          <p:cNvSpPr txBox="1">
            <a:spLocks noChangeArrowheads="1"/>
          </p:cNvSpPr>
          <p:nvPr/>
        </p:nvSpPr>
        <p:spPr bwMode="auto">
          <a:xfrm>
            <a:off x="2214563" y="4943475"/>
            <a:ext cx="6072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 action="ppaction://hlinkshowjump?jump=nextslide"/>
              </a:rPr>
              <a:t>1 - Planejamento Financeiro  </a:t>
            </a:r>
            <a:endParaRPr lang="pt-BR"/>
          </a:p>
          <a:p>
            <a:pPr eaLnBrk="1" hangingPunct="1"/>
            <a:r>
              <a:rPr lang="pt-BR" b="0">
                <a:hlinkClick r:id="rId3" action="ppaction://hlinksldjump"/>
              </a:rPr>
              <a:t>2 - Administração do Fluxo de Caixa  </a:t>
            </a:r>
            <a:endParaRPr lang="pt-BR"/>
          </a:p>
          <a:p>
            <a:pPr eaLnBrk="1" hangingPunct="1"/>
            <a:r>
              <a:rPr lang="pt-BR" b="0"/>
              <a:t>3 - Administração do Capital Circulante Líquido  </a:t>
            </a:r>
            <a:endParaRPr lang="pt-BR"/>
          </a:p>
          <a:p>
            <a:pPr eaLnBrk="1" hangingPunct="1"/>
            <a:r>
              <a:rPr lang="pt-BR" b="0"/>
              <a:t>4 - Medidas de Criação de Valor  </a:t>
            </a:r>
            <a:endParaRPr lang="pt-BR"/>
          </a:p>
        </p:txBody>
      </p:sp>
      <p:sp>
        <p:nvSpPr>
          <p:cNvPr id="9" name="Retângulo 8"/>
          <p:cNvSpPr/>
          <p:nvPr/>
        </p:nvSpPr>
        <p:spPr>
          <a:xfrm>
            <a:off x="500063" y="4500563"/>
            <a:ext cx="1223962" cy="369887"/>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870450"/>
            <a:ext cx="3000375" cy="1416050"/>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428625" y="1500188"/>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71016" name="CaixaDeTexto 14"/>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Planejamento Financeiro </a:t>
            </a:r>
          </a:p>
        </p:txBody>
      </p:sp>
      <p:sp>
        <p:nvSpPr>
          <p:cNvPr id="172035" name="CaixaDeTexto 9"/>
          <p:cNvSpPr txBox="1">
            <a:spLocks noChangeArrowheads="1"/>
          </p:cNvSpPr>
          <p:nvPr/>
        </p:nvSpPr>
        <p:spPr bwMode="auto">
          <a:xfrm>
            <a:off x="928688" y="1790700"/>
            <a:ext cx="59293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Planos financeiros (operacionais) de curto prazo </a:t>
            </a:r>
          </a:p>
        </p:txBody>
      </p:sp>
      <p:sp>
        <p:nvSpPr>
          <p:cNvPr id="172036" name="CaixaDeTexto 10"/>
          <p:cNvSpPr txBox="1">
            <a:spLocks noChangeArrowheads="1"/>
          </p:cNvSpPr>
          <p:nvPr/>
        </p:nvSpPr>
        <p:spPr bwMode="auto">
          <a:xfrm>
            <a:off x="928688" y="2357438"/>
            <a:ext cx="73580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Planejamento e Orçamento </a:t>
            </a:r>
            <a:br>
              <a:rPr lang="pt-BR" b="0">
                <a:solidFill>
                  <a:srgbClr val="003399"/>
                </a:solidFill>
              </a:rPr>
            </a:br>
            <a:r>
              <a:rPr lang="pt-BR" b="0">
                <a:solidFill>
                  <a:srgbClr val="003399"/>
                </a:solidFill>
              </a:rPr>
              <a:t>     Previsão de vendas ou receitas operacionais </a:t>
            </a:r>
            <a:br>
              <a:rPr lang="pt-BR" b="0">
                <a:solidFill>
                  <a:srgbClr val="003399"/>
                </a:solidFill>
              </a:rPr>
            </a:br>
            <a:r>
              <a:rPr lang="pt-BR" b="0">
                <a:solidFill>
                  <a:srgbClr val="003399"/>
                </a:solidFill>
              </a:rPr>
              <a:t>     O orçamento de produção </a:t>
            </a:r>
            <a:br>
              <a:rPr lang="pt-BR" b="0">
                <a:solidFill>
                  <a:srgbClr val="003399"/>
                </a:solidFill>
              </a:rPr>
            </a:br>
            <a:r>
              <a:rPr lang="pt-BR" b="0">
                <a:solidFill>
                  <a:srgbClr val="003399"/>
                </a:solidFill>
              </a:rPr>
              <a:t>     O orçamento de matérias-primas </a:t>
            </a:r>
            <a:br>
              <a:rPr lang="pt-BR" b="0">
                <a:solidFill>
                  <a:srgbClr val="003399"/>
                </a:solidFill>
              </a:rPr>
            </a:br>
            <a:r>
              <a:rPr lang="pt-BR" b="0">
                <a:solidFill>
                  <a:srgbClr val="003399"/>
                </a:solidFill>
              </a:rPr>
              <a:t>     Orçamento de Mão de obra Direta </a:t>
            </a:r>
            <a:br>
              <a:rPr lang="pt-BR" b="0">
                <a:solidFill>
                  <a:srgbClr val="003399"/>
                </a:solidFill>
              </a:rPr>
            </a:br>
            <a:r>
              <a:rPr lang="pt-BR" b="0">
                <a:solidFill>
                  <a:srgbClr val="003399"/>
                </a:solidFill>
              </a:rPr>
              <a:t>     Orçamento dos custos indiretos de fabricação </a:t>
            </a:r>
            <a:br>
              <a:rPr lang="pt-BR" b="0">
                <a:solidFill>
                  <a:srgbClr val="003399"/>
                </a:solidFill>
              </a:rPr>
            </a:br>
            <a:r>
              <a:rPr lang="pt-BR" b="0">
                <a:solidFill>
                  <a:srgbClr val="003399"/>
                </a:solidFill>
              </a:rPr>
              <a:t>     Orçamento dos custos dos produtos vendidos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93950"/>
            <a:ext cx="8072437"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a:t>
            </a:r>
            <a:r>
              <a:rPr lang="pt-BR" sz="1700"/>
              <a:t>Demonstração de Resultados pro Forma/Balanço Patrimonial pro Forma </a:t>
            </a:r>
          </a:p>
          <a:p>
            <a:r>
              <a:rPr lang="pt-BR"/>
              <a:t>3 - Planejamento de Caixa: orçamento de caixa</a:t>
            </a:r>
          </a:p>
          <a:p>
            <a:endParaRPr lang="pt-BR"/>
          </a:p>
          <a:p>
            <a:endParaRPr lang="pt-BR"/>
          </a:p>
          <a:p>
            <a:r>
              <a:rPr lang="pt-BR"/>
              <a:t> </a:t>
            </a:r>
          </a:p>
          <a:p>
            <a:endParaRPr lang="pt-BR"/>
          </a:p>
          <a:p>
            <a:endParaRPr lang="pt-BR"/>
          </a:p>
          <a:p>
            <a:r>
              <a:rPr lang="pt-BR"/>
              <a:t> </a:t>
            </a:r>
          </a:p>
        </p:txBody>
      </p:sp>
      <p:sp>
        <p:nvSpPr>
          <p:cNvPr id="172038" name="Rectangle 8"/>
          <p:cNvSpPr>
            <a:spLocks noChangeArrowheads="1"/>
          </p:cNvSpPr>
          <p:nvPr/>
        </p:nvSpPr>
        <p:spPr bwMode="auto">
          <a:xfrm>
            <a:off x="5988050" y="142875"/>
            <a:ext cx="2941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TE em Gestão Financeira</a:t>
            </a:r>
            <a:endParaRPr lang="pt-BR">
              <a:solidFill>
                <a:srgbClr val="FFC000"/>
              </a:solidFill>
              <a:latin typeface="Tahoma" pitchFamily="34" charset="0"/>
            </a:endParaRPr>
          </a:p>
        </p:txBody>
      </p:sp>
      <p:sp>
        <p:nvSpPr>
          <p:cNvPr id="172039"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94444E-6 3.98844E-6 L -1.94444E-6 0.34242 " pathEditMode="relative" rAng="0" ptsTypes="AA">
                                      <p:cBhvr>
                                        <p:cTn id="6" dur="2000" fill="hold"/>
                                        <p:tgtEl>
                                          <p:spTgt spid="12"/>
                                        </p:tgtEl>
                                        <p:attrNameLst>
                                          <p:attrName>ppt_x</p:attrName>
                                          <p:attrName>ppt_y</p:attrName>
                                        </p:attrNameLst>
                                      </p:cBhvr>
                                      <p:rCtr x="0" y="1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Administração do Fluxo de Caixa</a:t>
            </a:r>
          </a:p>
        </p:txBody>
      </p:sp>
      <p:sp>
        <p:nvSpPr>
          <p:cNvPr id="173059" name="CaixaDeTexto 9"/>
          <p:cNvSpPr txBox="1">
            <a:spLocks noChangeArrowheads="1"/>
          </p:cNvSpPr>
          <p:nvPr/>
        </p:nvSpPr>
        <p:spPr bwMode="auto">
          <a:xfrm>
            <a:off x="928688" y="1790700"/>
            <a:ext cx="59293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Fluxo de Caixa</a:t>
            </a:r>
          </a:p>
        </p:txBody>
      </p:sp>
      <p:sp>
        <p:nvSpPr>
          <p:cNvPr id="173060" name="CaixaDeTexto 10"/>
          <p:cNvSpPr txBox="1">
            <a:spLocks noChangeArrowheads="1"/>
          </p:cNvSpPr>
          <p:nvPr/>
        </p:nvSpPr>
        <p:spPr bwMode="auto">
          <a:xfrm>
            <a:off x="1000125" y="2357438"/>
            <a:ext cx="73580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Conceitos e objetivos do Fluxo de Caixa </a:t>
            </a:r>
            <a:br>
              <a:rPr lang="pt-BR" b="0">
                <a:solidFill>
                  <a:srgbClr val="003399"/>
                </a:solidFill>
              </a:rPr>
            </a:br>
            <a:r>
              <a:rPr lang="pt-BR" b="0">
                <a:solidFill>
                  <a:srgbClr val="003399"/>
                </a:solidFill>
              </a:rPr>
              <a:t>     Ciclo de caixa </a:t>
            </a:r>
            <a:br>
              <a:rPr lang="pt-BR" b="0">
                <a:solidFill>
                  <a:srgbClr val="003399"/>
                </a:solidFill>
              </a:rPr>
            </a:br>
            <a:r>
              <a:rPr lang="pt-BR" b="0">
                <a:solidFill>
                  <a:srgbClr val="003399"/>
                </a:solidFill>
              </a:rPr>
              <a:t>     Modelo de Fluxo de Caixa </a:t>
            </a:r>
            <a:br>
              <a:rPr lang="pt-BR" b="0">
                <a:solidFill>
                  <a:srgbClr val="003399"/>
                </a:solidFill>
              </a:rPr>
            </a:br>
            <a:r>
              <a:rPr lang="pt-BR" b="0">
                <a:solidFill>
                  <a:srgbClr val="003399"/>
                </a:solidFill>
              </a:rPr>
              <a:t>     Ciclo Operacional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93950"/>
            <a:ext cx="8072437"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 2 - Gerenciamento do Fluxo de Caixa </a:t>
            </a:r>
          </a:p>
          <a:p>
            <a:endParaRPr lang="pt-BR"/>
          </a:p>
          <a:p>
            <a:endParaRPr lang="pt-BR"/>
          </a:p>
          <a:p>
            <a:r>
              <a:rPr lang="pt-BR"/>
              <a:t> </a:t>
            </a:r>
          </a:p>
          <a:p>
            <a:endParaRPr lang="pt-BR"/>
          </a:p>
          <a:p>
            <a:endParaRPr lang="pt-BR"/>
          </a:p>
          <a:p>
            <a:r>
              <a:rPr lang="pt-BR"/>
              <a:t> </a:t>
            </a:r>
          </a:p>
        </p:txBody>
      </p:sp>
      <p:sp>
        <p:nvSpPr>
          <p:cNvPr id="173062" name="Rectangle 8"/>
          <p:cNvSpPr>
            <a:spLocks noChangeArrowheads="1"/>
          </p:cNvSpPr>
          <p:nvPr/>
        </p:nvSpPr>
        <p:spPr bwMode="auto">
          <a:xfrm>
            <a:off x="5988050" y="142875"/>
            <a:ext cx="2941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TE em Gestão Financeira</a:t>
            </a:r>
            <a:endParaRPr lang="pt-BR">
              <a:solidFill>
                <a:srgbClr val="FFC000"/>
              </a:solidFill>
              <a:latin typeface="Tahoma" pitchFamily="34" charset="0"/>
            </a:endParaRPr>
          </a:p>
        </p:txBody>
      </p:sp>
      <p:sp>
        <p:nvSpPr>
          <p:cNvPr id="173063"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94444E-6 2.60116E-6 L -1.94444E-6 0.20208 " pathEditMode="relative" rAng="0" ptsTypes="AA">
                                      <p:cBhvr>
                                        <p:cTn id="6" dur="2000" fill="hold"/>
                                        <p:tgtEl>
                                          <p:spTgt spid="12"/>
                                        </p:tgtEl>
                                        <p:attrNameLst>
                                          <p:attrName>ppt_x</p:attrName>
                                          <p:attrName>ppt_y</p:attrName>
                                        </p:attrNameLst>
                                      </p:cBhvr>
                                      <p:rCtr x="0" y="1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319338" y="928688"/>
            <a:ext cx="43513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500">
                <a:solidFill>
                  <a:srgbClr val="CC6600"/>
                </a:solidFill>
              </a:rPr>
              <a:t>TE em Gestão da Produção</a:t>
            </a:r>
            <a:endParaRPr lang="pt-BR" sz="2500">
              <a:solidFill>
                <a:srgbClr val="CC6600"/>
              </a:solidFill>
              <a:latin typeface="Tahoma" pitchFamily="34" charset="0"/>
            </a:endParaRPr>
          </a:p>
        </p:txBody>
      </p:sp>
      <p:sp>
        <p:nvSpPr>
          <p:cNvPr id="7" name="CaixaDeTexto 6"/>
          <p:cNvSpPr txBox="1">
            <a:spLocks noChangeArrowheads="1"/>
          </p:cNvSpPr>
          <p:nvPr/>
        </p:nvSpPr>
        <p:spPr bwMode="auto">
          <a:xfrm>
            <a:off x="500063" y="2022475"/>
            <a:ext cx="82153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Destacar a importância da incorporação da Tecnologia da Informação aos sistemas produtivos, enfatizando seus principais impactos sobre a estrutura e o gerenciamento organizacional, bem como as possibilidades abertas por esse tipo de tecnologia para o aperfeiçoamento e integração dos negócios internos e externos das empresas.</a:t>
            </a:r>
          </a:p>
        </p:txBody>
      </p:sp>
      <p:sp>
        <p:nvSpPr>
          <p:cNvPr id="8" name="CaixaDeTexto 7"/>
          <p:cNvSpPr txBox="1">
            <a:spLocks noChangeArrowheads="1"/>
          </p:cNvSpPr>
          <p:nvPr/>
        </p:nvSpPr>
        <p:spPr bwMode="auto">
          <a:xfrm>
            <a:off x="2214563" y="4443413"/>
            <a:ext cx="6072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 action="ppaction://hlinkshowjump?jump=nextslide"/>
              </a:rPr>
              <a:t> 1 - Tecnologia da Informação no processo produtivo  </a:t>
            </a:r>
            <a:endParaRPr lang="pt-BR"/>
          </a:p>
          <a:p>
            <a:pPr eaLnBrk="1" hangingPunct="1"/>
            <a:r>
              <a:rPr lang="pt-BR" b="0"/>
              <a:t> </a:t>
            </a:r>
            <a:r>
              <a:rPr lang="pt-BR" b="0">
                <a:hlinkClick r:id="rId3" action="ppaction://hlinksldjump"/>
              </a:rPr>
              <a:t>2 - Qualidade Total  </a:t>
            </a:r>
            <a:endParaRPr lang="pt-BR"/>
          </a:p>
          <a:p>
            <a:pPr eaLnBrk="1" hangingPunct="1"/>
            <a:r>
              <a:rPr lang="pt-BR" b="0"/>
              <a:t> 3 - Engenharia Simultânea - ES  </a:t>
            </a:r>
            <a:endParaRPr lang="pt-BR"/>
          </a:p>
          <a:p>
            <a:pPr eaLnBrk="1" hangingPunct="1"/>
            <a:r>
              <a:rPr lang="pt-BR" b="0"/>
              <a:t> 4 - Terceirização da Produção  </a:t>
            </a:r>
            <a:endParaRPr lang="pt-BR"/>
          </a:p>
        </p:txBody>
      </p:sp>
      <p:sp>
        <p:nvSpPr>
          <p:cNvPr id="9" name="Retângulo 8"/>
          <p:cNvSpPr/>
          <p:nvPr/>
        </p:nvSpPr>
        <p:spPr>
          <a:xfrm>
            <a:off x="500063" y="4000500"/>
            <a:ext cx="1223962" cy="369888"/>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370388"/>
            <a:ext cx="3000375" cy="1416050"/>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428625" y="1500188"/>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74088" name="CaixaDeTexto 14"/>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Tecnologia da Informação no processo produtivo </a:t>
            </a:r>
          </a:p>
        </p:txBody>
      </p:sp>
      <p:sp>
        <p:nvSpPr>
          <p:cNvPr id="175107" name="CaixaDeTexto 9"/>
          <p:cNvSpPr txBox="1">
            <a:spLocks noChangeArrowheads="1"/>
          </p:cNvSpPr>
          <p:nvPr/>
        </p:nvSpPr>
        <p:spPr bwMode="auto">
          <a:xfrm>
            <a:off x="928688" y="1790700"/>
            <a:ext cx="7858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Impactos causados pela tecnologia da informação </a:t>
            </a:r>
          </a:p>
        </p:txBody>
      </p:sp>
      <p:sp>
        <p:nvSpPr>
          <p:cNvPr id="175108" name="CaixaDeTexto 10"/>
          <p:cNvSpPr txBox="1">
            <a:spLocks noChangeArrowheads="1"/>
          </p:cNvSpPr>
          <p:nvPr/>
        </p:nvSpPr>
        <p:spPr bwMode="auto">
          <a:xfrm>
            <a:off x="1285875" y="2379663"/>
            <a:ext cx="7358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Mudanças na natureza do trabalho </a:t>
            </a:r>
            <a:br>
              <a:rPr lang="pt-BR" b="0">
                <a:solidFill>
                  <a:srgbClr val="003399"/>
                </a:solidFill>
              </a:rPr>
            </a:br>
            <a:r>
              <a:rPr lang="pt-BR" b="0">
                <a:solidFill>
                  <a:srgbClr val="003399"/>
                </a:solidFill>
              </a:rPr>
              <a:t>Histórico da Tecnologia da Informação </a:t>
            </a:r>
            <a:br>
              <a:rPr lang="pt-BR" b="0">
                <a:solidFill>
                  <a:srgbClr val="003399"/>
                </a:solidFill>
              </a:rPr>
            </a:br>
            <a:r>
              <a:rPr lang="pt-BR" b="0">
                <a:solidFill>
                  <a:srgbClr val="003399"/>
                </a:solidFill>
              </a:rPr>
              <a:t>Mudanças na estrutura organizacional </a:t>
            </a:r>
            <a:br>
              <a:rPr lang="pt-BR" b="0">
                <a:solidFill>
                  <a:srgbClr val="003399"/>
                </a:solidFill>
              </a:rPr>
            </a:br>
            <a:r>
              <a:rPr lang="pt-BR" b="0">
                <a:solidFill>
                  <a:srgbClr val="003399"/>
                </a:solidFill>
              </a:rPr>
              <a:t>Resumo</a:t>
            </a:r>
          </a:p>
        </p:txBody>
      </p:sp>
      <p:sp>
        <p:nvSpPr>
          <p:cNvPr id="12" name="Retângulo 11"/>
          <p:cNvSpPr>
            <a:spLocks noChangeArrowheads="1"/>
          </p:cNvSpPr>
          <p:nvPr/>
        </p:nvSpPr>
        <p:spPr bwMode="auto">
          <a:xfrm>
            <a:off x="928688" y="2386013"/>
            <a:ext cx="6357937"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Integração eletrônica e recursos humanos </a:t>
            </a:r>
          </a:p>
          <a:p>
            <a:r>
              <a:rPr lang="pt-BR"/>
              <a:t> </a:t>
            </a:r>
          </a:p>
          <a:p>
            <a:endParaRPr lang="pt-BR"/>
          </a:p>
          <a:p>
            <a:endParaRPr lang="pt-BR"/>
          </a:p>
          <a:p>
            <a:r>
              <a:rPr lang="pt-BR"/>
              <a:t> </a:t>
            </a:r>
          </a:p>
        </p:txBody>
      </p:sp>
      <p:sp>
        <p:nvSpPr>
          <p:cNvPr id="175110" name="Rectangle 8"/>
          <p:cNvSpPr>
            <a:spLocks noChangeArrowheads="1"/>
          </p:cNvSpPr>
          <p:nvPr/>
        </p:nvSpPr>
        <p:spPr bwMode="auto">
          <a:xfrm>
            <a:off x="5865813" y="142875"/>
            <a:ext cx="3186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TE em Gestão da Produção</a:t>
            </a:r>
            <a:endParaRPr lang="pt-BR">
              <a:solidFill>
                <a:srgbClr val="FFC000"/>
              </a:solidFill>
              <a:latin typeface="Tahoma" pitchFamily="34" charset="0"/>
            </a:endParaRPr>
          </a:p>
        </p:txBody>
      </p:sp>
      <p:sp>
        <p:nvSpPr>
          <p:cNvPr id="175111"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94444E-6 -4.04624E-6 L -1.94444E-6 0.1711 " pathEditMode="relative" rAng="0" ptsTypes="AA">
                                      <p:cBhvr>
                                        <p:cTn id="6" dur="2000" fill="hold"/>
                                        <p:tgtEl>
                                          <p:spTgt spid="12"/>
                                        </p:tgtEl>
                                        <p:attrNameLst>
                                          <p:attrName>ppt_x</p:attrName>
                                          <p:attrName>ppt_y</p:attrName>
                                        </p:attrNameLst>
                                      </p:cBhvr>
                                      <p:rCtr x="0" y="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1857375" y="928688"/>
            <a:ext cx="53990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sz="2600">
                <a:solidFill>
                  <a:srgbClr val="CC6600"/>
                </a:solidFill>
              </a:rPr>
              <a:t>Métodos e Técnicas de Pesquisa</a:t>
            </a:r>
            <a:endParaRPr lang="pt-BR" sz="2600">
              <a:solidFill>
                <a:srgbClr val="CC6600"/>
              </a:solidFill>
              <a:latin typeface="Tahoma" pitchFamily="34" charset="0"/>
            </a:endParaRPr>
          </a:p>
        </p:txBody>
      </p:sp>
      <p:sp>
        <p:nvSpPr>
          <p:cNvPr id="7" name="CaixaDeTexto 6"/>
          <p:cNvSpPr txBox="1">
            <a:spLocks noChangeArrowheads="1"/>
          </p:cNvSpPr>
          <p:nvPr/>
        </p:nvSpPr>
        <p:spPr bwMode="auto">
          <a:xfrm>
            <a:off x="571500" y="1924050"/>
            <a:ext cx="8001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Ao final do estudo desta disciplina o aluno estará apto a: </a:t>
            </a:r>
          </a:p>
          <a:p>
            <a:pPr eaLnBrk="1" hangingPunct="1">
              <a:buFont typeface="Arial" charset="0"/>
              <a:buChar char="•"/>
            </a:pPr>
            <a:r>
              <a:rPr lang="pt-BR" b="0"/>
              <a:t> compreender e analisar o papel do conhecimento científico no mundo atual;</a:t>
            </a:r>
          </a:p>
          <a:p>
            <a:pPr eaLnBrk="1" hangingPunct="1">
              <a:buFont typeface="Arial" charset="0"/>
              <a:buChar char="•"/>
            </a:pPr>
            <a:r>
              <a:rPr lang="pt-BR" b="0"/>
              <a:t> elaborar projeto de pesquisa, compreendendo, analisando e criticando o processo de concepção, planejamento, execução e avaliação dos métodos e técnicas deste projeto. </a:t>
            </a:r>
          </a:p>
        </p:txBody>
      </p:sp>
      <p:sp>
        <p:nvSpPr>
          <p:cNvPr id="8" name="CaixaDeTexto 7"/>
          <p:cNvSpPr txBox="1">
            <a:spLocks noChangeArrowheads="1"/>
          </p:cNvSpPr>
          <p:nvPr/>
        </p:nvSpPr>
        <p:spPr bwMode="auto">
          <a:xfrm>
            <a:off x="2286000" y="4291013"/>
            <a:ext cx="6572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rId3" action="ppaction://hlinksldjump"/>
              </a:rPr>
              <a:t>1- Evolução do Conhecimento Científico</a:t>
            </a:r>
            <a:endParaRPr lang="pt-BR" b="0"/>
          </a:p>
          <a:p>
            <a:pPr eaLnBrk="1" hangingPunct="1"/>
            <a:r>
              <a:rPr lang="pt-BR" b="0">
                <a:hlinkClick r:id="rId4" action="ppaction://hlinksldjump"/>
              </a:rPr>
              <a:t>2- Construção do processo Científico</a:t>
            </a:r>
            <a:endParaRPr lang="pt-BR" b="0"/>
          </a:p>
          <a:p>
            <a:pPr eaLnBrk="1" hangingPunct="1"/>
            <a:r>
              <a:rPr lang="pt-BR" b="0">
                <a:hlinkClick r:id="rId5" action="ppaction://hlinksldjump"/>
              </a:rPr>
              <a:t>3- Formulação e desenvolvimentos do projeto de pesquisa</a:t>
            </a:r>
            <a:endParaRPr lang="pt-BR" b="0"/>
          </a:p>
          <a:p>
            <a:pPr eaLnBrk="1" hangingPunct="1"/>
            <a:r>
              <a:rPr lang="pt-BR" b="0">
                <a:hlinkClick r:id="rId6" action="ppaction://hlinksldjump"/>
              </a:rPr>
              <a:t>4- Elaboração da Pesquisa</a:t>
            </a:r>
            <a:endParaRPr lang="pt-BR" b="0"/>
          </a:p>
        </p:txBody>
      </p:sp>
      <p:sp>
        <p:nvSpPr>
          <p:cNvPr id="9" name="Retângulo 8"/>
          <p:cNvSpPr/>
          <p:nvPr/>
        </p:nvSpPr>
        <p:spPr>
          <a:xfrm>
            <a:off x="500063" y="3929063"/>
            <a:ext cx="1223962" cy="369887"/>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298950"/>
            <a:ext cx="3000375" cy="1344613"/>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5416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9464" name="CaixaDeTexto 14">
            <a:hlinkClick r:id="rId7" action="ppaction://hlinksldjump"/>
          </p:cNvPr>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Qualidade total</a:t>
            </a:r>
          </a:p>
        </p:txBody>
      </p:sp>
      <p:sp>
        <p:nvSpPr>
          <p:cNvPr id="176131" name="CaixaDeTexto 9"/>
          <p:cNvSpPr txBox="1">
            <a:spLocks noChangeArrowheads="1"/>
          </p:cNvSpPr>
          <p:nvPr/>
        </p:nvSpPr>
        <p:spPr bwMode="auto">
          <a:xfrm>
            <a:off x="928688" y="1790700"/>
            <a:ext cx="7858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Conceitos e Definições</a:t>
            </a:r>
          </a:p>
        </p:txBody>
      </p:sp>
      <p:sp>
        <p:nvSpPr>
          <p:cNvPr id="176132" name="CaixaDeTexto 10"/>
          <p:cNvSpPr txBox="1">
            <a:spLocks noChangeArrowheads="1"/>
          </p:cNvSpPr>
          <p:nvPr/>
        </p:nvSpPr>
        <p:spPr bwMode="auto">
          <a:xfrm>
            <a:off x="1000125" y="2357438"/>
            <a:ext cx="73580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Conceituação de serviços </a:t>
            </a:r>
            <a:br>
              <a:rPr lang="pt-BR" b="0">
                <a:solidFill>
                  <a:srgbClr val="003399"/>
                </a:solidFill>
              </a:rPr>
            </a:br>
            <a:r>
              <a:rPr lang="pt-BR" b="0">
                <a:solidFill>
                  <a:srgbClr val="003399"/>
                </a:solidFill>
              </a:rPr>
              <a:t>     Definição da qualidade </a:t>
            </a:r>
            <a:br>
              <a:rPr lang="pt-BR" b="0">
                <a:solidFill>
                  <a:srgbClr val="003399"/>
                </a:solidFill>
              </a:rPr>
            </a:br>
            <a:r>
              <a:rPr lang="pt-BR" b="0">
                <a:solidFill>
                  <a:srgbClr val="003399"/>
                </a:solidFill>
              </a:rPr>
              <a:t>     Histórico da qualidade </a:t>
            </a:r>
            <a:br>
              <a:rPr lang="pt-BR" b="0">
                <a:solidFill>
                  <a:srgbClr val="003399"/>
                </a:solidFill>
              </a:rPr>
            </a:br>
            <a:r>
              <a:rPr lang="pt-BR" b="0">
                <a:solidFill>
                  <a:srgbClr val="003399"/>
                </a:solidFill>
              </a:rPr>
              <a:t>     Qualidade do produto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86013"/>
            <a:ext cx="6357937"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Gestão da Qualidade Total</a:t>
            </a:r>
          </a:p>
          <a:p>
            <a:r>
              <a:rPr lang="pt-BR"/>
              <a:t> </a:t>
            </a:r>
          </a:p>
          <a:p>
            <a:endParaRPr lang="pt-BR"/>
          </a:p>
          <a:p>
            <a:endParaRPr lang="pt-BR"/>
          </a:p>
          <a:p>
            <a:r>
              <a:rPr lang="pt-BR"/>
              <a:t> </a:t>
            </a:r>
          </a:p>
        </p:txBody>
      </p:sp>
      <p:sp>
        <p:nvSpPr>
          <p:cNvPr id="176134" name="Rectangle 8"/>
          <p:cNvSpPr>
            <a:spLocks noChangeArrowheads="1"/>
          </p:cNvSpPr>
          <p:nvPr/>
        </p:nvSpPr>
        <p:spPr bwMode="auto">
          <a:xfrm>
            <a:off x="5865813" y="142875"/>
            <a:ext cx="3186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TE em Gestão da Produção</a:t>
            </a:r>
            <a:endParaRPr lang="pt-BR">
              <a:solidFill>
                <a:srgbClr val="FFC000"/>
              </a:solidFill>
              <a:latin typeface="Tahoma" pitchFamily="34" charset="0"/>
            </a:endParaRPr>
          </a:p>
        </p:txBody>
      </p:sp>
      <p:sp>
        <p:nvSpPr>
          <p:cNvPr id="176135"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94444E-6 1.09827E-6 L -1.94444E-6 0.22266 " pathEditMode="relative" rAng="0" ptsTypes="AA">
                                      <p:cBhvr>
                                        <p:cTn id="6" dur="2000" fill="hold"/>
                                        <p:tgtEl>
                                          <p:spTgt spid="12"/>
                                        </p:tgtEl>
                                        <p:attrNameLst>
                                          <p:attrName>ppt_x</p:attrName>
                                          <p:attrName>ppt_y</p:attrName>
                                        </p:attrNameLst>
                                      </p:cBhvr>
                                      <p:rCtr x="0" y="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1766888" y="928688"/>
            <a:ext cx="5456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500">
                <a:solidFill>
                  <a:srgbClr val="CC6600"/>
                </a:solidFill>
              </a:rPr>
              <a:t>Trabalho de Conclusão de Curso II</a:t>
            </a:r>
            <a:endParaRPr lang="pt-BR" sz="2500">
              <a:solidFill>
                <a:srgbClr val="CC6600"/>
              </a:solidFill>
              <a:latin typeface="Tahoma" pitchFamily="34" charset="0"/>
            </a:endParaRPr>
          </a:p>
        </p:txBody>
      </p:sp>
      <p:sp>
        <p:nvSpPr>
          <p:cNvPr id="7" name="CaixaDeTexto 6"/>
          <p:cNvSpPr txBox="1">
            <a:spLocks noChangeArrowheads="1"/>
          </p:cNvSpPr>
          <p:nvPr/>
        </p:nvSpPr>
        <p:spPr bwMode="auto">
          <a:xfrm>
            <a:off x="500063" y="1857375"/>
            <a:ext cx="8215312"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700" b="0"/>
              <a:t>Ao completar a disciplina o aluno compreenderá como a Modelagem e Simulação de Negócios - MSN pode contribuir para que se desenvolvam Planos de Negócio mais consistentes e alinhados com a realidade. Será capaz de modelar pequenas empresas nos aspectos qualitativo e quantitativo. </a:t>
            </a:r>
            <a:br>
              <a:rPr lang="pt-BR" sz="1700" b="0"/>
            </a:br>
            <a:r>
              <a:rPr lang="pt-BR" sz="1700" b="0"/>
              <a:t/>
            </a:r>
            <a:br>
              <a:rPr lang="pt-BR" sz="1700" b="0"/>
            </a:br>
            <a:r>
              <a:rPr lang="pt-BR" sz="1700" b="0"/>
              <a:t>Por ser uma metodologia sistêmica, a MSN é capaz de identificar as interconexões entre as diferentes partes de um plano de negócios, particularmente, a composição das estratégias, fatores críticos de sucesso e os pontos fortes e fracos do negócio. Favorecendo e mais do que isso, demandando um trabalho em equipe, a MSN contribui para o processo de aprendizagem dos alunos aprofundando e ampliando os conhecimentos sobre o trabalho desenvolvido.</a:t>
            </a:r>
          </a:p>
        </p:txBody>
      </p:sp>
      <p:sp>
        <p:nvSpPr>
          <p:cNvPr id="8" name="CaixaDeTexto 7"/>
          <p:cNvSpPr txBox="1">
            <a:spLocks noChangeArrowheads="1"/>
          </p:cNvSpPr>
          <p:nvPr/>
        </p:nvSpPr>
        <p:spPr bwMode="auto">
          <a:xfrm>
            <a:off x="2214563" y="5443538"/>
            <a:ext cx="6072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 action="ppaction://hlinkshowjump?jump=nextslide"/>
              </a:rPr>
              <a:t>1 - Plano de Negócio e Modelagem </a:t>
            </a:r>
            <a:r>
              <a:rPr lang="pt-BR" b="0"/>
              <a:t/>
            </a:r>
            <a:br>
              <a:rPr lang="pt-BR" b="0"/>
            </a:br>
            <a:r>
              <a:rPr lang="pt-BR" b="0">
                <a:hlinkClick r:id="rId3" action="ppaction://hlinksldjump"/>
              </a:rPr>
              <a:t>2 - Modelagem Quantitativa e Análise Sistêmica  </a:t>
            </a:r>
            <a:endParaRPr lang="pt-BR"/>
          </a:p>
        </p:txBody>
      </p:sp>
      <p:sp>
        <p:nvSpPr>
          <p:cNvPr id="9" name="Retângulo 8"/>
          <p:cNvSpPr/>
          <p:nvPr/>
        </p:nvSpPr>
        <p:spPr>
          <a:xfrm>
            <a:off x="500063" y="5000625"/>
            <a:ext cx="1223962" cy="369888"/>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5370513"/>
            <a:ext cx="3000375" cy="915987"/>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428625" y="1500188"/>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77160" name="CaixaDeTexto 14"/>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Plano de Negócio e Modelagem</a:t>
            </a:r>
          </a:p>
        </p:txBody>
      </p:sp>
      <p:sp>
        <p:nvSpPr>
          <p:cNvPr id="178179" name="CaixaDeTexto 9"/>
          <p:cNvSpPr txBox="1">
            <a:spLocks noChangeArrowheads="1"/>
          </p:cNvSpPr>
          <p:nvPr/>
        </p:nvSpPr>
        <p:spPr bwMode="auto">
          <a:xfrm>
            <a:off x="928688" y="1790700"/>
            <a:ext cx="7858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Modelagem em equipe</a:t>
            </a:r>
          </a:p>
        </p:txBody>
      </p:sp>
      <p:sp>
        <p:nvSpPr>
          <p:cNvPr id="178180" name="CaixaDeTexto 10"/>
          <p:cNvSpPr txBox="1">
            <a:spLocks noChangeArrowheads="1"/>
          </p:cNvSpPr>
          <p:nvPr/>
        </p:nvSpPr>
        <p:spPr bwMode="auto">
          <a:xfrm>
            <a:off x="1357313" y="2379663"/>
            <a:ext cx="7358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Modelagem em equipe</a:t>
            </a:r>
          </a:p>
        </p:txBody>
      </p:sp>
      <p:sp>
        <p:nvSpPr>
          <p:cNvPr id="12" name="Retângulo 11"/>
          <p:cNvSpPr>
            <a:spLocks noChangeArrowheads="1"/>
          </p:cNvSpPr>
          <p:nvPr/>
        </p:nvSpPr>
        <p:spPr bwMode="auto">
          <a:xfrm>
            <a:off x="928688" y="2397125"/>
            <a:ext cx="6357937"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Modelando um Plano de Negócios </a:t>
            </a:r>
          </a:p>
          <a:p>
            <a:r>
              <a:rPr lang="pt-BR"/>
              <a:t>3 - Exemplos de Modelagem Qualitativa </a:t>
            </a:r>
          </a:p>
          <a:p>
            <a:r>
              <a:rPr lang="pt-BR"/>
              <a:t>4 - Modelagem Qualitativa de Planos de Negócio </a:t>
            </a:r>
          </a:p>
          <a:p>
            <a:r>
              <a:rPr lang="pt-BR"/>
              <a:t> </a:t>
            </a:r>
          </a:p>
          <a:p>
            <a:endParaRPr lang="pt-BR"/>
          </a:p>
          <a:p>
            <a:endParaRPr lang="pt-BR"/>
          </a:p>
          <a:p>
            <a:r>
              <a:rPr lang="pt-BR"/>
              <a:t> </a:t>
            </a:r>
          </a:p>
        </p:txBody>
      </p:sp>
      <p:sp>
        <p:nvSpPr>
          <p:cNvPr id="178182" name="Rectangle 8"/>
          <p:cNvSpPr>
            <a:spLocks noChangeArrowheads="1"/>
          </p:cNvSpPr>
          <p:nvPr/>
        </p:nvSpPr>
        <p:spPr bwMode="auto">
          <a:xfrm>
            <a:off x="5143500" y="142875"/>
            <a:ext cx="397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Trabalho de Conclusão de Curso II</a:t>
            </a:r>
            <a:endParaRPr lang="pt-BR">
              <a:solidFill>
                <a:srgbClr val="FFC000"/>
              </a:solidFill>
              <a:latin typeface="Tahoma" pitchFamily="34" charset="0"/>
            </a:endParaRPr>
          </a:p>
        </p:txBody>
      </p:sp>
      <p:sp>
        <p:nvSpPr>
          <p:cNvPr id="178183"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94444E-6 3.52601E-6 L -1.94444E-6 0.07838 " pathEditMode="relative" rAng="0" ptsTypes="AA">
                                      <p:cBhvr>
                                        <p:cTn id="6" dur="2000" fill="hold"/>
                                        <p:tgtEl>
                                          <p:spTgt spid="12"/>
                                        </p:tgtEl>
                                        <p:attrNameLst>
                                          <p:attrName>ppt_x</p:attrName>
                                          <p:attrName>ppt_y</p:attrName>
                                        </p:attrNameLst>
                                      </p:cBhvr>
                                      <p:rCtr x="0" y="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Modelagem Quantitativa e Análise Sistêmica</a:t>
            </a:r>
          </a:p>
        </p:txBody>
      </p:sp>
      <p:sp>
        <p:nvSpPr>
          <p:cNvPr id="179203" name="CaixaDeTexto 9"/>
          <p:cNvSpPr txBox="1">
            <a:spLocks noChangeArrowheads="1"/>
          </p:cNvSpPr>
          <p:nvPr/>
        </p:nvSpPr>
        <p:spPr bwMode="auto">
          <a:xfrm>
            <a:off x="928688" y="1790700"/>
            <a:ext cx="7858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Construção de Modelo Quantitativo do Plano de Negócios </a:t>
            </a:r>
          </a:p>
        </p:txBody>
      </p:sp>
      <p:sp>
        <p:nvSpPr>
          <p:cNvPr id="179204" name="CaixaDeTexto 10"/>
          <p:cNvSpPr txBox="1">
            <a:spLocks noChangeArrowheads="1"/>
          </p:cNvSpPr>
          <p:nvPr/>
        </p:nvSpPr>
        <p:spPr bwMode="auto">
          <a:xfrm>
            <a:off x="1357313" y="2357438"/>
            <a:ext cx="7358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Construção de Modelo Quantitativo do Plano de Negócios</a:t>
            </a:r>
          </a:p>
          <a:p>
            <a:pPr eaLnBrk="1" hangingPunct="1"/>
            <a:endParaRPr lang="pt-BR" b="0">
              <a:solidFill>
                <a:srgbClr val="003399"/>
              </a:solidFill>
            </a:endParaRPr>
          </a:p>
        </p:txBody>
      </p:sp>
      <p:sp>
        <p:nvSpPr>
          <p:cNvPr id="12" name="Retângulo 11"/>
          <p:cNvSpPr>
            <a:spLocks noChangeArrowheads="1"/>
          </p:cNvSpPr>
          <p:nvPr/>
        </p:nvSpPr>
        <p:spPr bwMode="auto">
          <a:xfrm>
            <a:off x="857250" y="2371725"/>
            <a:ext cx="807243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Análise do Plano de Negócios Dinâmico e Elaboração de Conclusões </a:t>
            </a:r>
          </a:p>
        </p:txBody>
      </p:sp>
      <p:sp>
        <p:nvSpPr>
          <p:cNvPr id="179206" name="Rectangle 8"/>
          <p:cNvSpPr>
            <a:spLocks noChangeArrowheads="1"/>
          </p:cNvSpPr>
          <p:nvPr/>
        </p:nvSpPr>
        <p:spPr bwMode="auto">
          <a:xfrm>
            <a:off x="5143500" y="142875"/>
            <a:ext cx="397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Trabalho de Conclusão de Curso II</a:t>
            </a:r>
            <a:endParaRPr lang="pt-BR">
              <a:solidFill>
                <a:srgbClr val="FFC000"/>
              </a:solidFill>
              <a:latin typeface="Tahoma" pitchFamily="34" charset="0"/>
            </a:endParaRPr>
          </a:p>
        </p:txBody>
      </p:sp>
      <p:sp>
        <p:nvSpPr>
          <p:cNvPr id="179207"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94444E-6 3.52601E-6 L -1.94444E-6 0.07838 " pathEditMode="relative" rAng="0" ptsTypes="AA">
                                      <p:cBhvr>
                                        <p:cTn id="6" dur="2000" fill="hold"/>
                                        <p:tgtEl>
                                          <p:spTgt spid="12"/>
                                        </p:tgtEl>
                                        <p:attrNameLst>
                                          <p:attrName>ppt_x</p:attrName>
                                          <p:attrName>ppt_y</p:attrName>
                                        </p:attrNameLst>
                                      </p:cBhvr>
                                      <p:rCtr x="0" y="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1892300" y="928688"/>
            <a:ext cx="52054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500">
                <a:solidFill>
                  <a:srgbClr val="CC6600"/>
                </a:solidFill>
              </a:rPr>
              <a:t>Leitura e Interpretação de Textos</a:t>
            </a:r>
            <a:endParaRPr lang="pt-BR" sz="2500">
              <a:solidFill>
                <a:srgbClr val="CC6600"/>
              </a:solidFill>
              <a:latin typeface="Tahoma" pitchFamily="34" charset="0"/>
            </a:endParaRPr>
          </a:p>
        </p:txBody>
      </p:sp>
      <p:sp>
        <p:nvSpPr>
          <p:cNvPr id="7" name="CaixaDeTexto 6"/>
          <p:cNvSpPr txBox="1">
            <a:spLocks noChangeArrowheads="1"/>
          </p:cNvSpPr>
          <p:nvPr/>
        </p:nvSpPr>
        <p:spPr bwMode="auto">
          <a:xfrm>
            <a:off x="500063" y="1857375"/>
            <a:ext cx="821531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700" b="0"/>
              <a:t>Ao final do estudo da disciplina, o aluno terá desenvolvido a capacidade de compreender e interpretar textos de diferentes gêneros a partir da identificação de aspectos linguísticos. </a:t>
            </a:r>
          </a:p>
        </p:txBody>
      </p:sp>
      <p:sp>
        <p:nvSpPr>
          <p:cNvPr id="8" name="CaixaDeTexto 7"/>
          <p:cNvSpPr txBox="1">
            <a:spLocks noChangeArrowheads="1"/>
          </p:cNvSpPr>
          <p:nvPr/>
        </p:nvSpPr>
        <p:spPr bwMode="auto">
          <a:xfrm>
            <a:off x="2214563" y="5192713"/>
            <a:ext cx="65008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rId3" action="ppaction://hlinksldjump"/>
              </a:rPr>
              <a:t>1 - A leitura e a construção de sentido</a:t>
            </a:r>
            <a:r>
              <a:rPr lang="pt-BR" b="0"/>
              <a:t/>
            </a:r>
            <a:br>
              <a:rPr lang="pt-BR" b="0"/>
            </a:br>
            <a:r>
              <a:rPr lang="pt-BR" b="0">
                <a:hlinkClick r:id="rId4" action="ppaction://hlinksldjump"/>
              </a:rPr>
              <a:t>2 - O que está por trás das letras</a:t>
            </a:r>
            <a:endParaRPr lang="pt-BR" b="0"/>
          </a:p>
          <a:p>
            <a:pPr eaLnBrk="1" hangingPunct="1"/>
            <a:r>
              <a:rPr lang="pt-BR" b="0">
                <a:hlinkClick r:id="rId5" action="ppaction://hlinksldjump"/>
              </a:rPr>
              <a:t>3 - A construção das ideias no texto</a:t>
            </a:r>
            <a:r>
              <a:rPr lang="pt-BR" b="0"/>
              <a:t/>
            </a:r>
            <a:br>
              <a:rPr lang="pt-BR" b="0"/>
            </a:br>
            <a:r>
              <a:rPr lang="pt-BR" b="0">
                <a:hlinkClick r:id="rId6" action="ppaction://hlinksldjump"/>
              </a:rPr>
              <a:t>4 - Coesão e coerência textuais: as relações que dão sentido ao texto</a:t>
            </a:r>
            <a:endParaRPr lang="pt-BR"/>
          </a:p>
        </p:txBody>
      </p:sp>
      <p:sp>
        <p:nvSpPr>
          <p:cNvPr id="9" name="Retângulo 8"/>
          <p:cNvSpPr/>
          <p:nvPr/>
        </p:nvSpPr>
        <p:spPr>
          <a:xfrm>
            <a:off x="500063" y="4797425"/>
            <a:ext cx="1223962" cy="369888"/>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5167313"/>
            <a:ext cx="3000375" cy="1501775"/>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428625" y="1500188"/>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80232" name="CaixaDeTexto 14"/>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A leitura e a construção de sentido</a:t>
            </a:r>
          </a:p>
        </p:txBody>
      </p:sp>
      <p:sp>
        <p:nvSpPr>
          <p:cNvPr id="181251" name="CaixaDeTexto 9"/>
          <p:cNvSpPr txBox="1">
            <a:spLocks noChangeArrowheads="1"/>
          </p:cNvSpPr>
          <p:nvPr/>
        </p:nvSpPr>
        <p:spPr bwMode="auto">
          <a:xfrm>
            <a:off x="928688" y="1790700"/>
            <a:ext cx="7858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O ato de ler</a:t>
            </a:r>
          </a:p>
        </p:txBody>
      </p:sp>
      <p:sp>
        <p:nvSpPr>
          <p:cNvPr id="181252" name="CaixaDeTexto 10"/>
          <p:cNvSpPr txBox="1">
            <a:spLocks noChangeArrowheads="1"/>
          </p:cNvSpPr>
          <p:nvPr/>
        </p:nvSpPr>
        <p:spPr bwMode="auto">
          <a:xfrm>
            <a:off x="1357313" y="2379663"/>
            <a:ext cx="73580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A leitura além dos olhos</a:t>
            </a:r>
          </a:p>
          <a:p>
            <a:pPr eaLnBrk="1" hangingPunct="1"/>
            <a:r>
              <a:rPr lang="pt-BR" b="0">
                <a:solidFill>
                  <a:srgbClr val="003399"/>
                </a:solidFill>
              </a:rPr>
              <a:t>Objetivos da leitura</a:t>
            </a:r>
          </a:p>
          <a:p>
            <a:pPr eaLnBrk="1" hangingPunct="1"/>
            <a:r>
              <a:rPr lang="pt-BR" b="0">
                <a:solidFill>
                  <a:srgbClr val="003399"/>
                </a:solidFill>
              </a:rPr>
              <a:t>Estratégias de leitura</a:t>
            </a:r>
          </a:p>
          <a:p>
            <a:pPr eaLnBrk="1" hangingPunct="1"/>
            <a:r>
              <a:rPr lang="pt-BR" b="0">
                <a:solidFill>
                  <a:srgbClr val="003399"/>
                </a:solidFill>
              </a:rPr>
              <a:t>Aprenda a dar sentido ao que é lido</a:t>
            </a:r>
          </a:p>
          <a:p>
            <a:pPr eaLnBrk="1" hangingPunct="1"/>
            <a:r>
              <a:rPr lang="pt-BR" b="0">
                <a:solidFill>
                  <a:srgbClr val="003399"/>
                </a:solidFill>
              </a:rPr>
              <a:t>Resumo</a:t>
            </a:r>
          </a:p>
        </p:txBody>
      </p:sp>
      <p:sp>
        <p:nvSpPr>
          <p:cNvPr id="12" name="Retângulo 11"/>
          <p:cNvSpPr>
            <a:spLocks noChangeArrowheads="1"/>
          </p:cNvSpPr>
          <p:nvPr/>
        </p:nvSpPr>
        <p:spPr bwMode="auto">
          <a:xfrm>
            <a:off x="928688" y="2444750"/>
            <a:ext cx="6357937" cy="1477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O texto</a:t>
            </a:r>
          </a:p>
          <a:p>
            <a:endParaRPr lang="pt-BR"/>
          </a:p>
          <a:p>
            <a:endParaRPr lang="pt-BR"/>
          </a:p>
          <a:p>
            <a:endParaRPr lang="pt-BR"/>
          </a:p>
          <a:p>
            <a:r>
              <a:rPr lang="pt-BR"/>
              <a:t> </a:t>
            </a:r>
          </a:p>
        </p:txBody>
      </p:sp>
      <p:sp>
        <p:nvSpPr>
          <p:cNvPr id="181254" name="Rectangle 8"/>
          <p:cNvSpPr>
            <a:spLocks noChangeArrowheads="1"/>
          </p:cNvSpPr>
          <p:nvPr/>
        </p:nvSpPr>
        <p:spPr bwMode="auto">
          <a:xfrm>
            <a:off x="5235575" y="142875"/>
            <a:ext cx="3795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Leitura e Interpretação de Textos</a:t>
            </a:r>
            <a:endParaRPr lang="pt-BR">
              <a:solidFill>
                <a:srgbClr val="FFC000"/>
              </a:solidFill>
              <a:latin typeface="Tahoma" pitchFamily="34" charset="0"/>
            </a:endParaRPr>
          </a:p>
        </p:txBody>
      </p:sp>
      <p:sp>
        <p:nvSpPr>
          <p:cNvPr id="181255"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94444E-6 -3.81503E-6 L -1.94444E-6 0.22451 " pathEditMode="relative" rAng="0" ptsTypes="AA">
                                      <p:cBhvr>
                                        <p:cTn id="6" dur="2000" fill="hold"/>
                                        <p:tgtEl>
                                          <p:spTgt spid="12"/>
                                        </p:tgtEl>
                                        <p:attrNameLst>
                                          <p:attrName>ppt_x</p:attrName>
                                          <p:attrName>ppt_y</p:attrName>
                                        </p:attrNameLst>
                                      </p:cBhvr>
                                      <p:rCtr x="0" y="112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O que está por trás das letras</a:t>
            </a:r>
          </a:p>
        </p:txBody>
      </p:sp>
      <p:sp>
        <p:nvSpPr>
          <p:cNvPr id="182275" name="CaixaDeTexto 9"/>
          <p:cNvSpPr txBox="1">
            <a:spLocks noChangeArrowheads="1"/>
          </p:cNvSpPr>
          <p:nvPr/>
        </p:nvSpPr>
        <p:spPr bwMode="auto">
          <a:xfrm>
            <a:off x="928688" y="1790700"/>
            <a:ext cx="7858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Lendo o que não está escrito</a:t>
            </a:r>
          </a:p>
        </p:txBody>
      </p:sp>
      <p:sp>
        <p:nvSpPr>
          <p:cNvPr id="182276" name="CaixaDeTexto 10"/>
          <p:cNvSpPr txBox="1">
            <a:spLocks noChangeArrowheads="1"/>
          </p:cNvSpPr>
          <p:nvPr/>
        </p:nvSpPr>
        <p:spPr bwMode="auto">
          <a:xfrm>
            <a:off x="1357313" y="2379663"/>
            <a:ext cx="7358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Lendo nas entrelinhas</a:t>
            </a:r>
          </a:p>
          <a:p>
            <a:pPr eaLnBrk="1" hangingPunct="1"/>
            <a:r>
              <a:rPr lang="pt-BR" b="0">
                <a:solidFill>
                  <a:srgbClr val="003399"/>
                </a:solidFill>
              </a:rPr>
              <a:t>Construindo significados</a:t>
            </a:r>
          </a:p>
          <a:p>
            <a:pPr eaLnBrk="1" hangingPunct="1"/>
            <a:r>
              <a:rPr lang="pt-BR" b="0">
                <a:solidFill>
                  <a:srgbClr val="003399"/>
                </a:solidFill>
              </a:rPr>
              <a:t>Resumo</a:t>
            </a:r>
          </a:p>
        </p:txBody>
      </p:sp>
      <p:sp>
        <p:nvSpPr>
          <p:cNvPr id="12" name="Retângulo 11"/>
          <p:cNvSpPr>
            <a:spLocks noChangeArrowheads="1"/>
          </p:cNvSpPr>
          <p:nvPr/>
        </p:nvSpPr>
        <p:spPr bwMode="auto">
          <a:xfrm>
            <a:off x="928688" y="2413000"/>
            <a:ext cx="6357937"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O leitor como investigador</a:t>
            </a:r>
          </a:p>
          <a:p>
            <a:r>
              <a:rPr lang="pt-BR"/>
              <a:t>3 - A relação entre o tema, a tese e o título do texto</a:t>
            </a:r>
          </a:p>
          <a:p>
            <a:r>
              <a:rPr lang="pt-BR"/>
              <a:t> </a:t>
            </a:r>
          </a:p>
        </p:txBody>
      </p:sp>
      <p:sp>
        <p:nvSpPr>
          <p:cNvPr id="182278" name="Rectangle 8"/>
          <p:cNvSpPr>
            <a:spLocks noChangeArrowheads="1"/>
          </p:cNvSpPr>
          <p:nvPr/>
        </p:nvSpPr>
        <p:spPr bwMode="auto">
          <a:xfrm>
            <a:off x="5235575" y="142875"/>
            <a:ext cx="3795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Leitura e Interpretação de Textos</a:t>
            </a:r>
            <a:endParaRPr lang="pt-BR">
              <a:solidFill>
                <a:srgbClr val="FFC000"/>
              </a:solidFill>
              <a:latin typeface="Tahoma" pitchFamily="34" charset="0"/>
            </a:endParaRPr>
          </a:p>
        </p:txBody>
      </p:sp>
      <p:sp>
        <p:nvSpPr>
          <p:cNvPr id="182279"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94444E-6 -3.52601E-6 L -1.94444E-6 0.14752 " pathEditMode="relative" rAng="0" ptsTypes="AA">
                                      <p:cBhvr>
                                        <p:cTn id="6" dur="2000" fill="hold"/>
                                        <p:tgtEl>
                                          <p:spTgt spid="12"/>
                                        </p:tgtEl>
                                        <p:attrNameLst>
                                          <p:attrName>ppt_x</p:attrName>
                                          <p:attrName>ppt_y</p:attrName>
                                        </p:attrNameLst>
                                      </p:cBhvr>
                                      <p:rCtr x="0" y="73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3: A construção das ideias no texto</a:t>
            </a:r>
          </a:p>
        </p:txBody>
      </p:sp>
      <p:sp>
        <p:nvSpPr>
          <p:cNvPr id="183299" name="CaixaDeTexto 9"/>
          <p:cNvSpPr txBox="1">
            <a:spLocks noChangeArrowheads="1"/>
          </p:cNvSpPr>
          <p:nvPr/>
        </p:nvSpPr>
        <p:spPr bwMode="auto">
          <a:xfrm>
            <a:off x="928688" y="1790700"/>
            <a:ext cx="7858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Os argumentos que sustentam a tese</a:t>
            </a:r>
          </a:p>
        </p:txBody>
      </p:sp>
      <p:sp>
        <p:nvSpPr>
          <p:cNvPr id="183300" name="CaixaDeTexto 10"/>
          <p:cNvSpPr txBox="1">
            <a:spLocks noChangeArrowheads="1"/>
          </p:cNvSpPr>
          <p:nvPr/>
        </p:nvSpPr>
        <p:spPr bwMode="auto">
          <a:xfrm>
            <a:off x="1357313" y="2349500"/>
            <a:ext cx="74295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A imagem, o texto e as ideias</a:t>
            </a:r>
          </a:p>
          <a:p>
            <a:pPr eaLnBrk="1" hangingPunct="1"/>
            <a:r>
              <a:rPr lang="pt-BR" b="0">
                <a:solidFill>
                  <a:srgbClr val="003399"/>
                </a:solidFill>
              </a:rPr>
              <a:t>Relações entre tema e elementos do texto</a:t>
            </a:r>
          </a:p>
          <a:p>
            <a:pPr eaLnBrk="1" hangingPunct="1"/>
            <a:r>
              <a:rPr lang="pt-BR" b="0">
                <a:solidFill>
                  <a:srgbClr val="003399"/>
                </a:solidFill>
              </a:rPr>
              <a:t>Quando o texto é uma imagem</a:t>
            </a:r>
          </a:p>
          <a:p>
            <a:pPr eaLnBrk="1" hangingPunct="1"/>
            <a:r>
              <a:rPr lang="pt-BR" b="0">
                <a:solidFill>
                  <a:srgbClr val="003399"/>
                </a:solidFill>
              </a:rPr>
              <a:t>Quando o texto é escrito</a:t>
            </a:r>
          </a:p>
          <a:p>
            <a:pPr eaLnBrk="1" hangingPunct="1"/>
            <a:r>
              <a:rPr lang="pt-BR" b="0">
                <a:solidFill>
                  <a:srgbClr val="003399"/>
                </a:solidFill>
              </a:rPr>
              <a:t>Elementos que valorizam a mensagem</a:t>
            </a:r>
          </a:p>
          <a:p>
            <a:pPr eaLnBrk="1" hangingPunct="1"/>
            <a:r>
              <a:rPr lang="pt-BR" b="0">
                <a:solidFill>
                  <a:srgbClr val="003399"/>
                </a:solidFill>
              </a:rPr>
              <a:t>Resumo</a:t>
            </a:r>
          </a:p>
        </p:txBody>
      </p:sp>
      <p:sp>
        <p:nvSpPr>
          <p:cNvPr id="12" name="Retângulo 11"/>
          <p:cNvSpPr>
            <a:spLocks noChangeArrowheads="1"/>
          </p:cNvSpPr>
          <p:nvPr/>
        </p:nvSpPr>
        <p:spPr bwMode="auto">
          <a:xfrm>
            <a:off x="950913" y="2384425"/>
            <a:ext cx="6357937" cy="2030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Os elementos que ligam as ideias do texto</a:t>
            </a:r>
          </a:p>
          <a:p>
            <a:r>
              <a:rPr lang="pt-BR"/>
              <a:t>3 - Analisando a união das ideias no texto</a:t>
            </a:r>
          </a:p>
          <a:p>
            <a:endParaRPr lang="pt-BR"/>
          </a:p>
          <a:p>
            <a:endParaRPr lang="pt-BR"/>
          </a:p>
          <a:p>
            <a:endParaRPr lang="pt-BR"/>
          </a:p>
          <a:p>
            <a:endParaRPr lang="pt-BR"/>
          </a:p>
          <a:p>
            <a:r>
              <a:rPr lang="pt-BR"/>
              <a:t> </a:t>
            </a:r>
          </a:p>
        </p:txBody>
      </p:sp>
      <p:sp>
        <p:nvSpPr>
          <p:cNvPr id="183302" name="Rectangle 8"/>
          <p:cNvSpPr>
            <a:spLocks noChangeArrowheads="1"/>
          </p:cNvSpPr>
          <p:nvPr/>
        </p:nvSpPr>
        <p:spPr bwMode="auto">
          <a:xfrm>
            <a:off x="5235575" y="142875"/>
            <a:ext cx="3795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Leitura e Interpretação de Textos</a:t>
            </a:r>
            <a:endParaRPr lang="pt-BR">
              <a:solidFill>
                <a:srgbClr val="FFC000"/>
              </a:solidFill>
              <a:latin typeface="Tahoma" pitchFamily="34" charset="0"/>
            </a:endParaRPr>
          </a:p>
        </p:txBody>
      </p:sp>
      <p:sp>
        <p:nvSpPr>
          <p:cNvPr id="183303"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5E-6 1.09827E-6 L -2.5E-6 0.24555 " pathEditMode="relative" rAng="0" ptsTypes="AA">
                                      <p:cBhvr>
                                        <p:cTn id="6" dur="2000" fill="hold"/>
                                        <p:tgtEl>
                                          <p:spTgt spid="12"/>
                                        </p:tgtEl>
                                        <p:attrNameLst>
                                          <p:attrName>ppt_x</p:attrName>
                                          <p:attrName>ppt_y</p:attrName>
                                        </p:attrNameLst>
                                      </p:cBhvr>
                                      <p:rCtr x="0" y="122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aixaDeTexto 5"/>
          <p:cNvSpPr txBox="1">
            <a:spLocks noChangeArrowheads="1"/>
          </p:cNvSpPr>
          <p:nvPr/>
        </p:nvSpPr>
        <p:spPr bwMode="auto">
          <a:xfrm>
            <a:off x="857250" y="1214438"/>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4: Coesão e coerência textuais: as relações que dão sentido ao texto</a:t>
            </a:r>
          </a:p>
        </p:txBody>
      </p:sp>
      <p:sp>
        <p:nvSpPr>
          <p:cNvPr id="184323" name="CaixaDeTexto 9"/>
          <p:cNvSpPr txBox="1">
            <a:spLocks noChangeArrowheads="1"/>
          </p:cNvSpPr>
          <p:nvPr/>
        </p:nvSpPr>
        <p:spPr bwMode="auto">
          <a:xfrm>
            <a:off x="928688" y="1790700"/>
            <a:ext cx="7858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O encadeamento das ideias no texto</a:t>
            </a:r>
          </a:p>
        </p:txBody>
      </p:sp>
      <p:sp>
        <p:nvSpPr>
          <p:cNvPr id="184324" name="CaixaDeTexto 10"/>
          <p:cNvSpPr txBox="1">
            <a:spLocks noChangeArrowheads="1"/>
          </p:cNvSpPr>
          <p:nvPr/>
        </p:nvSpPr>
        <p:spPr bwMode="auto">
          <a:xfrm>
            <a:off x="1357313" y="2379663"/>
            <a:ext cx="73580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Ideias principais e secundárias</a:t>
            </a:r>
          </a:p>
          <a:p>
            <a:pPr eaLnBrk="1" hangingPunct="1"/>
            <a:r>
              <a:rPr lang="pt-BR" b="0">
                <a:solidFill>
                  <a:srgbClr val="003399"/>
                </a:solidFill>
              </a:rPr>
              <a:t>Estruturação de ideias</a:t>
            </a:r>
          </a:p>
          <a:p>
            <a:pPr eaLnBrk="1" hangingPunct="1"/>
            <a:r>
              <a:rPr lang="pt-BR" b="0">
                <a:solidFill>
                  <a:srgbClr val="003399"/>
                </a:solidFill>
              </a:rPr>
              <a:t>Como distinguir as ideias principais das ideias secundárias</a:t>
            </a:r>
          </a:p>
          <a:p>
            <a:pPr eaLnBrk="1" hangingPunct="1"/>
            <a:r>
              <a:rPr lang="pt-BR" b="0">
                <a:solidFill>
                  <a:srgbClr val="003399"/>
                </a:solidFill>
              </a:rPr>
              <a:t>Texto e coerência</a:t>
            </a:r>
          </a:p>
          <a:p>
            <a:pPr eaLnBrk="1" hangingPunct="1"/>
            <a:r>
              <a:rPr lang="pt-BR" b="0">
                <a:solidFill>
                  <a:srgbClr val="003399"/>
                </a:solidFill>
              </a:rPr>
              <a:t>Resumo</a:t>
            </a:r>
          </a:p>
        </p:txBody>
      </p:sp>
      <p:sp>
        <p:nvSpPr>
          <p:cNvPr id="12" name="Retângulo 11"/>
          <p:cNvSpPr>
            <a:spLocks noChangeArrowheads="1"/>
          </p:cNvSpPr>
          <p:nvPr/>
        </p:nvSpPr>
        <p:spPr bwMode="auto">
          <a:xfrm>
            <a:off x="957263" y="2422525"/>
            <a:ext cx="6357937"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As relações que dão sentido ao texto</a:t>
            </a:r>
          </a:p>
          <a:p>
            <a:r>
              <a:rPr lang="pt-BR"/>
              <a:t> </a:t>
            </a:r>
          </a:p>
          <a:p>
            <a:endParaRPr lang="pt-BR"/>
          </a:p>
          <a:p>
            <a:endParaRPr lang="pt-BR"/>
          </a:p>
          <a:p>
            <a:endParaRPr lang="pt-BR"/>
          </a:p>
          <a:p>
            <a:endParaRPr lang="pt-BR"/>
          </a:p>
        </p:txBody>
      </p:sp>
      <p:sp>
        <p:nvSpPr>
          <p:cNvPr id="184326" name="Rectangle 8"/>
          <p:cNvSpPr>
            <a:spLocks noChangeArrowheads="1"/>
          </p:cNvSpPr>
          <p:nvPr/>
        </p:nvSpPr>
        <p:spPr bwMode="auto">
          <a:xfrm>
            <a:off x="5235575" y="142875"/>
            <a:ext cx="3795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Leitura e Interpretação de Textos</a:t>
            </a:r>
            <a:endParaRPr lang="pt-BR">
              <a:solidFill>
                <a:srgbClr val="FFC000"/>
              </a:solidFill>
              <a:latin typeface="Tahoma" pitchFamily="34" charset="0"/>
            </a:endParaRPr>
          </a:p>
        </p:txBody>
      </p:sp>
      <p:sp>
        <p:nvSpPr>
          <p:cNvPr id="184327"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05556E-6 -2.42775E-6 L 3.05556E-6 0.23931 " pathEditMode="relative" rAng="0" ptsTypes="AA">
                                      <p:cBhvr>
                                        <p:cTn id="6" dur="2000" fill="hold"/>
                                        <p:tgtEl>
                                          <p:spTgt spid="12"/>
                                        </p:tgtEl>
                                        <p:attrNameLst>
                                          <p:attrName>ppt_x</p:attrName>
                                          <p:attrName>ppt_y</p:attrName>
                                        </p:attrNameLst>
                                      </p:cBhvr>
                                      <p:rCtr x="0" y="11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1689466" y="928688"/>
            <a:ext cx="561108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500" dirty="0" smtClean="0">
                <a:solidFill>
                  <a:srgbClr val="CC6600"/>
                </a:solidFill>
              </a:rPr>
              <a:t>Interpretação e Produção de Textos</a:t>
            </a:r>
            <a:endParaRPr lang="pt-BR" sz="2500" dirty="0">
              <a:solidFill>
                <a:srgbClr val="CC6600"/>
              </a:solidFill>
              <a:latin typeface="Tahoma" pitchFamily="34" charset="0"/>
            </a:endParaRPr>
          </a:p>
        </p:txBody>
      </p:sp>
      <p:sp>
        <p:nvSpPr>
          <p:cNvPr id="7" name="CaixaDeTexto 6"/>
          <p:cNvSpPr txBox="1">
            <a:spLocks noChangeArrowheads="1"/>
          </p:cNvSpPr>
          <p:nvPr/>
        </p:nvSpPr>
        <p:spPr bwMode="auto">
          <a:xfrm>
            <a:off x="500063" y="1857375"/>
            <a:ext cx="8215312"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700" b="0" dirty="0">
                <a:solidFill>
                  <a:srgbClr val="000000"/>
                </a:solidFill>
              </a:rPr>
              <a:t>Ao final do estudo da disciplina, o aluno terá desenvolvido a capacidade de produzir alguns tipos de texto demonstrando conhecimento da norma culta e expressando-se no grau de formalidade adequado à situação</a:t>
            </a:r>
            <a:r>
              <a:rPr lang="pt-BR" sz="1700" b="0" dirty="0" smtClean="0">
                <a:solidFill>
                  <a:srgbClr val="000000"/>
                </a:solidFill>
              </a:rPr>
              <a:t>.</a:t>
            </a:r>
            <a:endParaRPr lang="pt-BR" sz="1700" b="0" dirty="0">
              <a:solidFill>
                <a:srgbClr val="000000"/>
              </a:solidFill>
            </a:endParaRPr>
          </a:p>
        </p:txBody>
      </p:sp>
      <p:sp>
        <p:nvSpPr>
          <p:cNvPr id="8" name="CaixaDeTexto 7"/>
          <p:cNvSpPr txBox="1">
            <a:spLocks noChangeArrowheads="1"/>
          </p:cNvSpPr>
          <p:nvPr/>
        </p:nvSpPr>
        <p:spPr bwMode="auto">
          <a:xfrm>
            <a:off x="2214563" y="5192713"/>
            <a:ext cx="65008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dirty="0">
                <a:solidFill>
                  <a:srgbClr val="000000"/>
                </a:solidFill>
                <a:hlinkClick r:id="rId3" action="ppaction://hlinksldjump"/>
              </a:rPr>
              <a:t>1 - Elementos de articulação </a:t>
            </a:r>
            <a:r>
              <a:rPr lang="pt-BR" b="0" dirty="0" smtClean="0">
                <a:solidFill>
                  <a:srgbClr val="000000"/>
                </a:solidFill>
                <a:hlinkClick r:id="rId3" action="ppaction://hlinksldjump"/>
              </a:rPr>
              <a:t>textual</a:t>
            </a:r>
            <a:r>
              <a:rPr lang="pt-BR" b="0" dirty="0">
                <a:solidFill>
                  <a:srgbClr val="000000"/>
                </a:solidFill>
              </a:rPr>
              <a:t/>
            </a:r>
            <a:br>
              <a:rPr lang="pt-BR" b="0" dirty="0">
                <a:solidFill>
                  <a:srgbClr val="000000"/>
                </a:solidFill>
              </a:rPr>
            </a:br>
            <a:r>
              <a:rPr lang="pt-BR" b="0" dirty="0">
                <a:solidFill>
                  <a:srgbClr val="000000"/>
                </a:solidFill>
                <a:hlinkClick r:id="rId4" action="ppaction://hlinksldjump"/>
              </a:rPr>
              <a:t>2 - Os argumentos do </a:t>
            </a:r>
            <a:r>
              <a:rPr lang="pt-BR" b="0" dirty="0" smtClean="0">
                <a:solidFill>
                  <a:srgbClr val="000000"/>
                </a:solidFill>
                <a:hlinkClick r:id="rId4" action="ppaction://hlinksldjump"/>
              </a:rPr>
              <a:t>texto</a:t>
            </a:r>
            <a:endParaRPr lang="pt-BR" b="0" dirty="0" smtClean="0">
              <a:solidFill>
                <a:srgbClr val="000000"/>
              </a:solidFill>
            </a:endParaRPr>
          </a:p>
          <a:p>
            <a:pPr eaLnBrk="1" hangingPunct="1"/>
            <a:r>
              <a:rPr lang="pt-BR" b="0" dirty="0" smtClean="0">
                <a:solidFill>
                  <a:srgbClr val="000000"/>
                </a:solidFill>
                <a:hlinkClick r:id="rId5" action="ppaction://hlinksldjump"/>
              </a:rPr>
              <a:t>3 </a:t>
            </a:r>
            <a:r>
              <a:rPr lang="pt-BR" b="0" dirty="0">
                <a:solidFill>
                  <a:srgbClr val="000000"/>
                </a:solidFill>
                <a:hlinkClick r:id="rId5" action="ppaction://hlinksldjump"/>
              </a:rPr>
              <a:t>- Tipos de </a:t>
            </a:r>
            <a:r>
              <a:rPr lang="pt-BR" b="0" dirty="0" smtClean="0">
                <a:solidFill>
                  <a:srgbClr val="000000"/>
                </a:solidFill>
                <a:hlinkClick r:id="rId5" action="ppaction://hlinksldjump"/>
              </a:rPr>
              <a:t>texto</a:t>
            </a:r>
            <a:endParaRPr lang="pt-BR" b="0" dirty="0" smtClean="0">
              <a:solidFill>
                <a:srgbClr val="000000"/>
              </a:solidFill>
            </a:endParaRPr>
          </a:p>
          <a:p>
            <a:pPr eaLnBrk="1" hangingPunct="1"/>
            <a:r>
              <a:rPr lang="pt-BR" b="0" dirty="0" smtClean="0">
                <a:solidFill>
                  <a:srgbClr val="000000"/>
                </a:solidFill>
                <a:hlinkClick r:id="rId6" action="ppaction://hlinksldjump"/>
              </a:rPr>
              <a:t>4 </a:t>
            </a:r>
            <a:r>
              <a:rPr lang="pt-BR" b="0" dirty="0">
                <a:solidFill>
                  <a:srgbClr val="000000"/>
                </a:solidFill>
                <a:hlinkClick r:id="rId6" action="ppaction://hlinksldjump"/>
              </a:rPr>
              <a:t>- Produção de </a:t>
            </a:r>
            <a:r>
              <a:rPr lang="pt-BR" b="0" dirty="0" smtClean="0">
                <a:solidFill>
                  <a:srgbClr val="000000"/>
                </a:solidFill>
                <a:hlinkClick r:id="rId6" action="ppaction://hlinksldjump"/>
              </a:rPr>
              <a:t>texto</a:t>
            </a:r>
            <a:endParaRPr lang="pt-BR" dirty="0">
              <a:solidFill>
                <a:srgbClr val="000000"/>
              </a:solidFill>
            </a:endParaRPr>
          </a:p>
        </p:txBody>
      </p:sp>
      <p:sp>
        <p:nvSpPr>
          <p:cNvPr id="9" name="Retângulo 8"/>
          <p:cNvSpPr/>
          <p:nvPr/>
        </p:nvSpPr>
        <p:spPr>
          <a:xfrm>
            <a:off x="500063" y="4797425"/>
            <a:ext cx="1223962" cy="369888"/>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rPr>
              <a:t>Unidades</a:t>
            </a:r>
          </a:p>
        </p:txBody>
      </p:sp>
      <p:cxnSp>
        <p:nvCxnSpPr>
          <p:cNvPr id="11" name="Conector angulado 10"/>
          <p:cNvCxnSpPr>
            <a:cxnSpLocks noChangeShapeType="1"/>
          </p:cNvCxnSpPr>
          <p:nvPr/>
        </p:nvCxnSpPr>
        <p:spPr bwMode="auto">
          <a:xfrm>
            <a:off x="571500" y="5167313"/>
            <a:ext cx="3000375" cy="1501775"/>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428625" y="1500188"/>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rPr>
              <a:t>Objetivo</a:t>
            </a:r>
          </a:p>
        </p:txBody>
      </p:sp>
      <p:sp>
        <p:nvSpPr>
          <p:cNvPr id="180232" name="CaixaDeTexto 14"/>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dirty="0">
                <a:solidFill>
                  <a:srgbClr val="003399"/>
                </a:solidFill>
              </a:rPr>
              <a:t>Voltar para Disciplinas</a:t>
            </a:r>
          </a:p>
        </p:txBody>
      </p:sp>
    </p:spTree>
    <p:extLst>
      <p:ext uri="{BB962C8B-B14F-4D97-AF65-F5344CB8AC3E}">
        <p14:creationId xmlns:p14="http://schemas.microsoft.com/office/powerpoint/2010/main" val="1864349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ixaDeTexto 5"/>
          <p:cNvSpPr txBox="1">
            <a:spLocks noChangeArrowheads="1"/>
          </p:cNvSpPr>
          <p:nvPr/>
        </p:nvSpPr>
        <p:spPr bwMode="auto">
          <a:xfrm>
            <a:off x="857250" y="1214438"/>
            <a:ext cx="7429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Evolução do Conhecimento Científico</a:t>
            </a:r>
          </a:p>
        </p:txBody>
      </p:sp>
      <p:sp>
        <p:nvSpPr>
          <p:cNvPr id="20483"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A Abordagem Científica</a:t>
            </a:r>
          </a:p>
        </p:txBody>
      </p:sp>
      <p:sp>
        <p:nvSpPr>
          <p:cNvPr id="20484" name="CaixaDeTexto 10"/>
          <p:cNvSpPr txBox="1">
            <a:spLocks noChangeArrowheads="1"/>
          </p:cNvSpPr>
          <p:nvPr/>
        </p:nvSpPr>
        <p:spPr bwMode="auto">
          <a:xfrm>
            <a:off x="1357313" y="2389188"/>
            <a:ext cx="4857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u="sng">
                <a:solidFill>
                  <a:srgbClr val="003399"/>
                </a:solidFill>
              </a:rPr>
              <a:t>Conhecimento científico </a:t>
            </a:r>
            <a:br>
              <a:rPr lang="pt-BR" b="0" u="sng">
                <a:solidFill>
                  <a:srgbClr val="003399"/>
                </a:solidFill>
              </a:rPr>
            </a:br>
            <a:r>
              <a:rPr lang="pt-BR" b="0" u="sng">
                <a:solidFill>
                  <a:srgbClr val="003399"/>
                </a:solidFill>
              </a:rPr>
              <a:t>Concepções de Ciência </a:t>
            </a:r>
            <a:br>
              <a:rPr lang="pt-BR" b="0" u="sng">
                <a:solidFill>
                  <a:srgbClr val="003399"/>
                </a:solidFill>
              </a:rPr>
            </a:br>
            <a:r>
              <a:rPr lang="pt-BR" b="0" u="sng">
                <a:solidFill>
                  <a:srgbClr val="003399"/>
                </a:solidFill>
              </a:rPr>
              <a:t>Positivismo Científico </a:t>
            </a:r>
            <a:br>
              <a:rPr lang="pt-BR" b="0" u="sng">
                <a:solidFill>
                  <a:srgbClr val="003399"/>
                </a:solidFill>
              </a:rPr>
            </a:br>
            <a:r>
              <a:rPr lang="pt-BR" b="0" u="sng">
                <a:solidFill>
                  <a:srgbClr val="003399"/>
                </a:solidFill>
              </a:rPr>
              <a:t>Resumo</a:t>
            </a:r>
          </a:p>
        </p:txBody>
      </p:sp>
      <p:sp>
        <p:nvSpPr>
          <p:cNvPr id="12" name="Retângulo 11"/>
          <p:cNvSpPr>
            <a:spLocks noChangeArrowheads="1"/>
          </p:cNvSpPr>
          <p:nvPr/>
        </p:nvSpPr>
        <p:spPr bwMode="auto">
          <a:xfrm>
            <a:off x="928688" y="2389188"/>
            <a:ext cx="7358062"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Método Científico </a:t>
            </a:r>
          </a:p>
          <a:p>
            <a:r>
              <a:rPr lang="pt-BR"/>
              <a:t>3 - Dinâmica do Conhecimento na Sociedade</a:t>
            </a:r>
          </a:p>
          <a:p>
            <a:r>
              <a:rPr lang="pt-BR"/>
              <a:t> </a:t>
            </a:r>
          </a:p>
          <a:p>
            <a:endParaRPr lang="pt-BR">
              <a:solidFill>
                <a:srgbClr val="000000"/>
              </a:solidFill>
            </a:endParaRPr>
          </a:p>
        </p:txBody>
      </p:sp>
      <p:sp>
        <p:nvSpPr>
          <p:cNvPr id="20486" name="Rectangle 8"/>
          <p:cNvSpPr>
            <a:spLocks noChangeArrowheads="1"/>
          </p:cNvSpPr>
          <p:nvPr/>
        </p:nvSpPr>
        <p:spPr bwMode="auto">
          <a:xfrm>
            <a:off x="5357813" y="142875"/>
            <a:ext cx="3787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Métodos e Técnicas de Pesquisa</a:t>
            </a:r>
            <a:endParaRPr lang="pt-BR">
              <a:solidFill>
                <a:srgbClr val="FFC000"/>
              </a:solidFill>
              <a:latin typeface="Tahoma" pitchFamily="34" charset="0"/>
            </a:endParaRPr>
          </a:p>
        </p:txBody>
      </p:sp>
      <p:sp>
        <p:nvSpPr>
          <p:cNvPr id="20487"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55556E-7 4.27746E-6 L 5.55556E-7 0.20046 " pathEditMode="relative" rAng="0" ptsTypes="AA">
                                      <p:cBhvr>
                                        <p:cTn id="6" dur="2000" fill="hold"/>
                                        <p:tgtEl>
                                          <p:spTgt spid="12"/>
                                        </p:tgtEl>
                                        <p:attrNameLst>
                                          <p:attrName>ppt_x</p:attrName>
                                          <p:attrName>ppt_y</p:attrName>
                                        </p:attrNameLst>
                                      </p:cBhvr>
                                      <p:rCtr x="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CaixaDeTexto 5"/>
          <p:cNvSpPr txBox="1">
            <a:spLocks noChangeArrowheads="1"/>
          </p:cNvSpPr>
          <p:nvPr/>
        </p:nvSpPr>
        <p:spPr bwMode="auto">
          <a:xfrm>
            <a:off x="857250" y="1214438"/>
            <a:ext cx="8143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dirty="0">
                <a:solidFill>
                  <a:srgbClr val="000000"/>
                </a:solidFill>
              </a:rPr>
              <a:t>Unidade 1: Elementos de articulação </a:t>
            </a:r>
            <a:r>
              <a:rPr lang="pt-BR" dirty="0" smtClean="0">
                <a:solidFill>
                  <a:srgbClr val="000000"/>
                </a:solidFill>
              </a:rPr>
              <a:t>textual</a:t>
            </a:r>
            <a:endParaRPr lang="pt-BR" dirty="0">
              <a:solidFill>
                <a:srgbClr val="000000"/>
              </a:solidFill>
            </a:endParaRPr>
          </a:p>
        </p:txBody>
      </p:sp>
      <p:sp>
        <p:nvSpPr>
          <p:cNvPr id="181251" name="CaixaDeTexto 9"/>
          <p:cNvSpPr txBox="1">
            <a:spLocks noChangeArrowheads="1"/>
          </p:cNvSpPr>
          <p:nvPr/>
        </p:nvSpPr>
        <p:spPr bwMode="auto">
          <a:xfrm>
            <a:off x="928688" y="1790700"/>
            <a:ext cx="7858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dirty="0">
                <a:solidFill>
                  <a:srgbClr val="000000"/>
                </a:solidFill>
              </a:rPr>
              <a:t>Módulos</a:t>
            </a:r>
          </a:p>
          <a:p>
            <a:pPr eaLnBrk="1" hangingPunct="1"/>
            <a:r>
              <a:rPr lang="pt-BR" dirty="0">
                <a:solidFill>
                  <a:srgbClr val="000000"/>
                </a:solidFill>
              </a:rPr>
              <a:t>1 - </a:t>
            </a:r>
            <a:r>
              <a:rPr lang="pt-BR" u="sng" dirty="0" smtClean="0">
                <a:solidFill>
                  <a:srgbClr val="000000"/>
                </a:solidFill>
              </a:rPr>
              <a:t>A </a:t>
            </a:r>
            <a:r>
              <a:rPr lang="pt-BR" u="sng" dirty="0">
                <a:solidFill>
                  <a:srgbClr val="000000"/>
                </a:solidFill>
              </a:rPr>
              <a:t>Articulação </a:t>
            </a:r>
            <a:r>
              <a:rPr lang="pt-BR" u="sng" dirty="0" smtClean="0">
                <a:solidFill>
                  <a:srgbClr val="000000"/>
                </a:solidFill>
              </a:rPr>
              <a:t>textual</a:t>
            </a:r>
            <a:endParaRPr lang="pt-BR" u="sng" dirty="0">
              <a:solidFill>
                <a:srgbClr val="000000"/>
              </a:solidFill>
            </a:endParaRPr>
          </a:p>
        </p:txBody>
      </p:sp>
      <p:sp>
        <p:nvSpPr>
          <p:cNvPr id="181252" name="CaixaDeTexto 10"/>
          <p:cNvSpPr txBox="1">
            <a:spLocks noChangeArrowheads="1"/>
          </p:cNvSpPr>
          <p:nvPr/>
        </p:nvSpPr>
        <p:spPr bwMode="auto">
          <a:xfrm>
            <a:off x="1357313" y="2379663"/>
            <a:ext cx="73580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dirty="0" smtClean="0">
                <a:solidFill>
                  <a:srgbClr val="003399"/>
                </a:solidFill>
              </a:rPr>
              <a:t> A Montagem do texto</a:t>
            </a:r>
          </a:p>
          <a:p>
            <a:pPr eaLnBrk="1" hangingPunct="1"/>
            <a:r>
              <a:rPr lang="pt-BR" b="0" dirty="0" smtClean="0">
                <a:solidFill>
                  <a:srgbClr val="003399"/>
                </a:solidFill>
              </a:rPr>
              <a:t>Os Elementos de Coesão</a:t>
            </a:r>
          </a:p>
          <a:p>
            <a:pPr eaLnBrk="1" hangingPunct="1"/>
            <a:r>
              <a:rPr lang="pt-BR" b="0" dirty="0" smtClean="0">
                <a:solidFill>
                  <a:srgbClr val="003399"/>
                </a:solidFill>
              </a:rPr>
              <a:t>Os tipos de discurso</a:t>
            </a:r>
          </a:p>
          <a:p>
            <a:pPr eaLnBrk="1" hangingPunct="1"/>
            <a:r>
              <a:rPr lang="pt-BR" b="0" dirty="0" smtClean="0">
                <a:solidFill>
                  <a:srgbClr val="003399"/>
                </a:solidFill>
              </a:rPr>
              <a:t>Resumo</a:t>
            </a:r>
            <a:endParaRPr lang="pt-BR" b="0" dirty="0">
              <a:solidFill>
                <a:srgbClr val="003399"/>
              </a:solidFill>
            </a:endParaRPr>
          </a:p>
        </p:txBody>
      </p:sp>
      <p:sp>
        <p:nvSpPr>
          <p:cNvPr id="12" name="Retângulo 11"/>
          <p:cNvSpPr>
            <a:spLocks noChangeArrowheads="1"/>
          </p:cNvSpPr>
          <p:nvPr/>
        </p:nvSpPr>
        <p:spPr bwMode="auto">
          <a:xfrm>
            <a:off x="928688" y="2420888"/>
            <a:ext cx="6357937"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dirty="0">
                <a:solidFill>
                  <a:srgbClr val="000000"/>
                </a:solidFill>
              </a:rPr>
              <a:t>2 - O Que se Fala e o Que se </a:t>
            </a:r>
            <a:r>
              <a:rPr lang="pt-BR" dirty="0" smtClean="0">
                <a:solidFill>
                  <a:srgbClr val="000000"/>
                </a:solidFill>
              </a:rPr>
              <a:t>Escreve</a:t>
            </a:r>
            <a:endParaRPr lang="pt-BR" dirty="0">
              <a:solidFill>
                <a:srgbClr val="000000"/>
              </a:solidFill>
            </a:endParaRPr>
          </a:p>
          <a:p>
            <a:endParaRPr lang="pt-BR" dirty="0">
              <a:solidFill>
                <a:srgbClr val="000000"/>
              </a:solidFill>
            </a:endParaRPr>
          </a:p>
          <a:p>
            <a:endParaRPr lang="pt-BR" dirty="0">
              <a:solidFill>
                <a:srgbClr val="000000"/>
              </a:solidFill>
            </a:endParaRPr>
          </a:p>
          <a:p>
            <a:r>
              <a:rPr lang="pt-BR" dirty="0">
                <a:solidFill>
                  <a:srgbClr val="000000"/>
                </a:solidFill>
              </a:rPr>
              <a:t> </a:t>
            </a:r>
          </a:p>
        </p:txBody>
      </p:sp>
      <p:sp>
        <p:nvSpPr>
          <p:cNvPr id="181254" name="Rectangle 8"/>
          <p:cNvSpPr>
            <a:spLocks noChangeArrowheads="1"/>
          </p:cNvSpPr>
          <p:nvPr/>
        </p:nvSpPr>
        <p:spPr bwMode="auto">
          <a:xfrm>
            <a:off x="5087584" y="142875"/>
            <a:ext cx="40916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dirty="0" smtClean="0">
                <a:solidFill>
                  <a:srgbClr val="FFC000"/>
                </a:solidFill>
              </a:rPr>
              <a:t>Interpretação e Produção </a:t>
            </a:r>
            <a:r>
              <a:rPr lang="pt-BR" dirty="0">
                <a:solidFill>
                  <a:srgbClr val="FFC000"/>
                </a:solidFill>
              </a:rPr>
              <a:t>de Textos</a:t>
            </a:r>
            <a:endParaRPr lang="pt-BR" dirty="0">
              <a:solidFill>
                <a:srgbClr val="FFC000"/>
              </a:solidFill>
              <a:latin typeface="Tahoma" pitchFamily="34" charset="0"/>
            </a:endParaRPr>
          </a:p>
        </p:txBody>
      </p:sp>
      <p:sp>
        <p:nvSpPr>
          <p:cNvPr id="181255"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extLst>
      <p:ext uri="{BB962C8B-B14F-4D97-AF65-F5344CB8AC3E}">
        <p14:creationId xmlns:p14="http://schemas.microsoft.com/office/powerpoint/2010/main" val="3639969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94444E-6 5.55112E-17 L -1.94444E-6 0.1748 " pathEditMode="relative" rAng="0" ptsTypes="AA">
                                      <p:cBhvr>
                                        <p:cTn id="6" dur="2000" fill="hold"/>
                                        <p:tgtEl>
                                          <p:spTgt spid="12"/>
                                        </p:tgtEl>
                                        <p:attrNameLst>
                                          <p:attrName>ppt_x</p:attrName>
                                          <p:attrName>ppt_y</p:attrName>
                                        </p:attrNameLst>
                                      </p:cBhvr>
                                      <p:rCtr x="0" y="87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dirty="0">
                <a:solidFill>
                  <a:srgbClr val="000000"/>
                </a:solidFill>
              </a:rPr>
              <a:t>Unidade 2: Os argumentos do </a:t>
            </a:r>
            <a:r>
              <a:rPr lang="pt-BR" dirty="0" smtClean="0">
                <a:solidFill>
                  <a:srgbClr val="000000"/>
                </a:solidFill>
              </a:rPr>
              <a:t>texto</a:t>
            </a:r>
            <a:endParaRPr lang="pt-BR" dirty="0">
              <a:solidFill>
                <a:srgbClr val="000000"/>
              </a:solidFill>
            </a:endParaRPr>
          </a:p>
        </p:txBody>
      </p:sp>
      <p:sp>
        <p:nvSpPr>
          <p:cNvPr id="182275" name="CaixaDeTexto 9"/>
          <p:cNvSpPr txBox="1">
            <a:spLocks noChangeArrowheads="1"/>
          </p:cNvSpPr>
          <p:nvPr/>
        </p:nvSpPr>
        <p:spPr bwMode="auto">
          <a:xfrm>
            <a:off x="928688" y="1790700"/>
            <a:ext cx="7858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dirty="0">
                <a:solidFill>
                  <a:srgbClr val="000000"/>
                </a:solidFill>
              </a:rPr>
              <a:t>Módulos</a:t>
            </a:r>
          </a:p>
          <a:p>
            <a:pPr eaLnBrk="1" hangingPunct="1"/>
            <a:r>
              <a:rPr lang="pt-BR" dirty="0">
                <a:solidFill>
                  <a:srgbClr val="000000"/>
                </a:solidFill>
              </a:rPr>
              <a:t>1 - </a:t>
            </a:r>
            <a:r>
              <a:rPr lang="pt-BR" u="sng" dirty="0" smtClean="0">
                <a:solidFill>
                  <a:srgbClr val="000000"/>
                </a:solidFill>
              </a:rPr>
              <a:t>A Argumentação</a:t>
            </a:r>
            <a:endParaRPr lang="pt-BR" u="sng" dirty="0">
              <a:solidFill>
                <a:srgbClr val="000000"/>
              </a:solidFill>
            </a:endParaRPr>
          </a:p>
        </p:txBody>
      </p:sp>
      <p:sp>
        <p:nvSpPr>
          <p:cNvPr id="182276" name="CaixaDeTexto 10"/>
          <p:cNvSpPr txBox="1">
            <a:spLocks noChangeArrowheads="1"/>
          </p:cNvSpPr>
          <p:nvPr/>
        </p:nvSpPr>
        <p:spPr bwMode="auto">
          <a:xfrm>
            <a:off x="1357313" y="2379663"/>
            <a:ext cx="73580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dirty="0" smtClean="0">
                <a:solidFill>
                  <a:srgbClr val="003399"/>
                </a:solidFill>
              </a:rPr>
              <a:t>O Que é Argumentação</a:t>
            </a:r>
          </a:p>
          <a:p>
            <a:pPr eaLnBrk="1" hangingPunct="1"/>
            <a:r>
              <a:rPr lang="pt-BR" b="0" dirty="0" smtClean="0">
                <a:solidFill>
                  <a:srgbClr val="003399"/>
                </a:solidFill>
              </a:rPr>
              <a:t>Tipos de Argumento</a:t>
            </a:r>
          </a:p>
          <a:p>
            <a:pPr eaLnBrk="1" hangingPunct="1"/>
            <a:r>
              <a:rPr lang="pt-BR" b="0" dirty="0" smtClean="0">
                <a:solidFill>
                  <a:srgbClr val="003399"/>
                </a:solidFill>
              </a:rPr>
              <a:t>Defeitos na Argumentação</a:t>
            </a:r>
          </a:p>
          <a:p>
            <a:pPr eaLnBrk="1" hangingPunct="1"/>
            <a:r>
              <a:rPr lang="pt-BR" b="0" dirty="0" smtClean="0">
                <a:solidFill>
                  <a:srgbClr val="003399"/>
                </a:solidFill>
              </a:rPr>
              <a:t>Estratégias argumentativas</a:t>
            </a:r>
          </a:p>
          <a:p>
            <a:pPr eaLnBrk="1" hangingPunct="1"/>
            <a:r>
              <a:rPr lang="pt-BR" b="0" dirty="0" smtClean="0">
                <a:solidFill>
                  <a:srgbClr val="003399"/>
                </a:solidFill>
              </a:rPr>
              <a:t>A Argumentação Falaciosa</a:t>
            </a:r>
          </a:p>
          <a:p>
            <a:pPr eaLnBrk="1" hangingPunct="1"/>
            <a:r>
              <a:rPr lang="pt-BR" b="0" dirty="0" smtClean="0">
                <a:solidFill>
                  <a:srgbClr val="003399"/>
                </a:solidFill>
              </a:rPr>
              <a:t>Juízo de Fato e Juízo de Valor</a:t>
            </a:r>
          </a:p>
          <a:p>
            <a:pPr eaLnBrk="1" hangingPunct="1"/>
            <a:r>
              <a:rPr lang="pt-BR" b="0" dirty="0" smtClean="0">
                <a:solidFill>
                  <a:srgbClr val="003399"/>
                </a:solidFill>
              </a:rPr>
              <a:t>Fato e opinião</a:t>
            </a:r>
          </a:p>
          <a:p>
            <a:pPr eaLnBrk="1" hangingPunct="1"/>
            <a:r>
              <a:rPr lang="pt-BR" b="0" dirty="0" smtClean="0">
                <a:solidFill>
                  <a:srgbClr val="003399"/>
                </a:solidFill>
              </a:rPr>
              <a:t>Resumo</a:t>
            </a:r>
            <a:endParaRPr lang="pt-BR" b="0" dirty="0">
              <a:solidFill>
                <a:srgbClr val="003399"/>
              </a:solidFill>
            </a:endParaRPr>
          </a:p>
        </p:txBody>
      </p:sp>
      <p:sp>
        <p:nvSpPr>
          <p:cNvPr id="12" name="Retângulo 11"/>
          <p:cNvSpPr>
            <a:spLocks noChangeArrowheads="1"/>
          </p:cNvSpPr>
          <p:nvPr/>
        </p:nvSpPr>
        <p:spPr bwMode="auto">
          <a:xfrm>
            <a:off x="928687" y="2398780"/>
            <a:ext cx="7858125" cy="25853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t-BR" dirty="0">
                <a:solidFill>
                  <a:srgbClr val="000000"/>
                </a:solidFill>
              </a:rPr>
              <a:t>2 - Como detectar Falhas na </a:t>
            </a:r>
            <a:r>
              <a:rPr lang="pt-BR" dirty="0" smtClean="0">
                <a:solidFill>
                  <a:srgbClr val="000000"/>
                </a:solidFill>
              </a:rPr>
              <a:t>Compreensão de </a:t>
            </a:r>
            <a:r>
              <a:rPr lang="pt-BR" dirty="0">
                <a:solidFill>
                  <a:srgbClr val="000000"/>
                </a:solidFill>
              </a:rPr>
              <a:t>um </a:t>
            </a:r>
            <a:r>
              <a:rPr lang="pt-BR" dirty="0" smtClean="0">
                <a:solidFill>
                  <a:srgbClr val="000000"/>
                </a:solidFill>
              </a:rPr>
              <a:t>Texto</a:t>
            </a:r>
          </a:p>
          <a:p>
            <a:endParaRPr lang="pt-BR" dirty="0">
              <a:solidFill>
                <a:srgbClr val="000000"/>
              </a:solidFill>
            </a:endParaRPr>
          </a:p>
          <a:p>
            <a:endParaRPr lang="pt-BR" dirty="0" smtClean="0">
              <a:solidFill>
                <a:srgbClr val="000000"/>
              </a:solidFill>
            </a:endParaRPr>
          </a:p>
          <a:p>
            <a:endParaRPr lang="pt-BR" dirty="0">
              <a:solidFill>
                <a:srgbClr val="000000"/>
              </a:solidFill>
            </a:endParaRPr>
          </a:p>
          <a:p>
            <a:endParaRPr lang="pt-BR" dirty="0" smtClean="0">
              <a:solidFill>
                <a:srgbClr val="000000"/>
              </a:solidFill>
            </a:endParaRPr>
          </a:p>
          <a:p>
            <a:endParaRPr lang="pt-BR" dirty="0">
              <a:solidFill>
                <a:srgbClr val="000000"/>
              </a:solidFill>
            </a:endParaRPr>
          </a:p>
          <a:p>
            <a:endParaRPr lang="pt-BR" dirty="0" smtClean="0">
              <a:solidFill>
                <a:srgbClr val="000000"/>
              </a:solidFill>
            </a:endParaRPr>
          </a:p>
          <a:p>
            <a:endParaRPr lang="pt-BR" dirty="0">
              <a:solidFill>
                <a:srgbClr val="000000"/>
              </a:solidFill>
            </a:endParaRPr>
          </a:p>
          <a:p>
            <a:endParaRPr lang="pt-BR" dirty="0">
              <a:solidFill>
                <a:srgbClr val="000000"/>
              </a:solidFill>
            </a:endParaRPr>
          </a:p>
        </p:txBody>
      </p:sp>
      <p:sp>
        <p:nvSpPr>
          <p:cNvPr id="182279"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
        <p:nvSpPr>
          <p:cNvPr id="8" name="Rectangle 8"/>
          <p:cNvSpPr>
            <a:spLocks noChangeArrowheads="1"/>
          </p:cNvSpPr>
          <p:nvPr/>
        </p:nvSpPr>
        <p:spPr bwMode="auto">
          <a:xfrm>
            <a:off x="5087584" y="142875"/>
            <a:ext cx="40916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dirty="0" smtClean="0">
                <a:solidFill>
                  <a:srgbClr val="FFC000"/>
                </a:solidFill>
              </a:rPr>
              <a:t>Interpretação e Produção </a:t>
            </a:r>
            <a:r>
              <a:rPr lang="pt-BR" dirty="0">
                <a:solidFill>
                  <a:srgbClr val="FFC000"/>
                </a:solidFill>
              </a:rPr>
              <a:t>de Textos</a:t>
            </a:r>
            <a:endParaRPr lang="pt-BR" dirty="0">
              <a:solidFill>
                <a:srgbClr val="FFC000"/>
              </a:solidFill>
              <a:latin typeface="Tahoma" pitchFamily="34" charset="0"/>
            </a:endParaRPr>
          </a:p>
        </p:txBody>
      </p:sp>
    </p:spTree>
    <p:extLst>
      <p:ext uri="{BB962C8B-B14F-4D97-AF65-F5344CB8AC3E}">
        <p14:creationId xmlns:p14="http://schemas.microsoft.com/office/powerpoint/2010/main" val="2416130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0 -2.25434E-6 L 0 0.32902 " pathEditMode="relative" rAng="0" ptsTypes="AA">
                                      <p:cBhvr>
                                        <p:cTn id="6" dur="2000" fill="hold"/>
                                        <p:tgtEl>
                                          <p:spTgt spid="12"/>
                                        </p:tgtEl>
                                        <p:attrNameLst>
                                          <p:attrName>ppt_x</p:attrName>
                                          <p:attrName>ppt_y</p:attrName>
                                        </p:attrNameLst>
                                      </p:cBhvr>
                                      <p:rCtr x="0" y="164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dirty="0">
                <a:solidFill>
                  <a:srgbClr val="000000"/>
                </a:solidFill>
              </a:rPr>
              <a:t>Unidade 3: Tipos de </a:t>
            </a:r>
            <a:r>
              <a:rPr lang="pt-BR" dirty="0" smtClean="0">
                <a:solidFill>
                  <a:srgbClr val="000000"/>
                </a:solidFill>
              </a:rPr>
              <a:t>texto</a:t>
            </a:r>
            <a:endParaRPr lang="pt-BR" dirty="0">
              <a:solidFill>
                <a:srgbClr val="000000"/>
              </a:solidFill>
            </a:endParaRPr>
          </a:p>
        </p:txBody>
      </p:sp>
      <p:sp>
        <p:nvSpPr>
          <p:cNvPr id="183299" name="CaixaDeTexto 9"/>
          <p:cNvSpPr txBox="1">
            <a:spLocks noChangeArrowheads="1"/>
          </p:cNvSpPr>
          <p:nvPr/>
        </p:nvSpPr>
        <p:spPr bwMode="auto">
          <a:xfrm>
            <a:off x="928688" y="1790700"/>
            <a:ext cx="7858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dirty="0">
                <a:solidFill>
                  <a:srgbClr val="000000"/>
                </a:solidFill>
              </a:rPr>
              <a:t>Módulos</a:t>
            </a:r>
          </a:p>
          <a:p>
            <a:pPr eaLnBrk="1" hangingPunct="1"/>
            <a:r>
              <a:rPr lang="pt-BR" dirty="0">
                <a:solidFill>
                  <a:srgbClr val="000000"/>
                </a:solidFill>
              </a:rPr>
              <a:t>1 - </a:t>
            </a:r>
            <a:r>
              <a:rPr lang="pt-BR" u="sng" dirty="0" smtClean="0">
                <a:solidFill>
                  <a:srgbClr val="000000"/>
                </a:solidFill>
              </a:rPr>
              <a:t>O </a:t>
            </a:r>
            <a:r>
              <a:rPr lang="pt-BR" u="sng" dirty="0">
                <a:solidFill>
                  <a:srgbClr val="000000"/>
                </a:solidFill>
              </a:rPr>
              <a:t>texto </a:t>
            </a:r>
            <a:r>
              <a:rPr lang="pt-BR" u="sng" dirty="0" smtClean="0">
                <a:solidFill>
                  <a:srgbClr val="000000"/>
                </a:solidFill>
              </a:rPr>
              <a:t>narrativo</a:t>
            </a:r>
            <a:endParaRPr lang="pt-BR" u="sng" dirty="0">
              <a:solidFill>
                <a:srgbClr val="000000"/>
              </a:solidFill>
            </a:endParaRPr>
          </a:p>
        </p:txBody>
      </p:sp>
      <p:sp>
        <p:nvSpPr>
          <p:cNvPr id="183300" name="CaixaDeTexto 10"/>
          <p:cNvSpPr txBox="1">
            <a:spLocks noChangeArrowheads="1"/>
          </p:cNvSpPr>
          <p:nvPr/>
        </p:nvSpPr>
        <p:spPr bwMode="auto">
          <a:xfrm>
            <a:off x="1357313" y="2349500"/>
            <a:ext cx="74295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dirty="0" smtClean="0">
                <a:solidFill>
                  <a:srgbClr val="003399"/>
                </a:solidFill>
              </a:rPr>
              <a:t>Escrever é falar no papel</a:t>
            </a:r>
          </a:p>
          <a:p>
            <a:pPr eaLnBrk="1" hangingPunct="1"/>
            <a:r>
              <a:rPr lang="pt-BR" b="0" dirty="0" smtClean="0">
                <a:solidFill>
                  <a:srgbClr val="003399"/>
                </a:solidFill>
              </a:rPr>
              <a:t>A estrutura do texto narrativo</a:t>
            </a:r>
          </a:p>
          <a:p>
            <a:pPr eaLnBrk="1" hangingPunct="1"/>
            <a:r>
              <a:rPr lang="pt-BR" b="0" dirty="0" smtClean="0">
                <a:solidFill>
                  <a:srgbClr val="003399"/>
                </a:solidFill>
              </a:rPr>
              <a:t>Narrar x descrever</a:t>
            </a:r>
          </a:p>
          <a:p>
            <a:pPr eaLnBrk="1" hangingPunct="1"/>
            <a:r>
              <a:rPr lang="pt-BR" b="0" dirty="0" smtClean="0">
                <a:solidFill>
                  <a:srgbClr val="003399"/>
                </a:solidFill>
              </a:rPr>
              <a:t>Produzindo um texto narrativo</a:t>
            </a:r>
          </a:p>
          <a:p>
            <a:pPr eaLnBrk="1" hangingPunct="1"/>
            <a:r>
              <a:rPr lang="pt-BR" b="0" dirty="0" smtClean="0">
                <a:solidFill>
                  <a:srgbClr val="003399"/>
                </a:solidFill>
              </a:rPr>
              <a:t>O discurso</a:t>
            </a:r>
          </a:p>
          <a:p>
            <a:pPr eaLnBrk="1" hangingPunct="1"/>
            <a:r>
              <a:rPr lang="pt-BR" b="0" dirty="0" smtClean="0">
                <a:solidFill>
                  <a:srgbClr val="003399"/>
                </a:solidFill>
              </a:rPr>
              <a:t>Resumo</a:t>
            </a:r>
            <a:endParaRPr lang="pt-BR" b="0" dirty="0">
              <a:solidFill>
                <a:srgbClr val="003399"/>
              </a:solidFill>
            </a:endParaRPr>
          </a:p>
        </p:txBody>
      </p:sp>
      <p:sp>
        <p:nvSpPr>
          <p:cNvPr id="12" name="Retângulo 11"/>
          <p:cNvSpPr>
            <a:spLocks noChangeArrowheads="1"/>
          </p:cNvSpPr>
          <p:nvPr/>
        </p:nvSpPr>
        <p:spPr bwMode="auto">
          <a:xfrm>
            <a:off x="950913" y="2394754"/>
            <a:ext cx="6357937" cy="1754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dirty="0">
                <a:solidFill>
                  <a:srgbClr val="000000"/>
                </a:solidFill>
              </a:rPr>
              <a:t>2 - Redigindo textos </a:t>
            </a:r>
            <a:r>
              <a:rPr lang="pt-BR" dirty="0" smtClean="0">
                <a:solidFill>
                  <a:srgbClr val="000000"/>
                </a:solidFill>
              </a:rPr>
              <a:t>técnicos</a:t>
            </a:r>
            <a:endParaRPr lang="pt-BR" dirty="0">
              <a:solidFill>
                <a:srgbClr val="000000"/>
              </a:solidFill>
            </a:endParaRPr>
          </a:p>
          <a:p>
            <a:endParaRPr lang="pt-BR" dirty="0">
              <a:solidFill>
                <a:srgbClr val="000000"/>
              </a:solidFill>
            </a:endParaRPr>
          </a:p>
          <a:p>
            <a:endParaRPr lang="pt-BR" dirty="0">
              <a:solidFill>
                <a:srgbClr val="000000"/>
              </a:solidFill>
            </a:endParaRPr>
          </a:p>
          <a:p>
            <a:endParaRPr lang="pt-BR" dirty="0">
              <a:solidFill>
                <a:srgbClr val="000000"/>
              </a:solidFill>
            </a:endParaRPr>
          </a:p>
          <a:p>
            <a:endParaRPr lang="pt-BR" dirty="0">
              <a:solidFill>
                <a:srgbClr val="000000"/>
              </a:solidFill>
            </a:endParaRPr>
          </a:p>
          <a:p>
            <a:r>
              <a:rPr lang="pt-BR" dirty="0">
                <a:solidFill>
                  <a:srgbClr val="000000"/>
                </a:solidFill>
              </a:rPr>
              <a:t> </a:t>
            </a:r>
          </a:p>
        </p:txBody>
      </p:sp>
      <p:sp>
        <p:nvSpPr>
          <p:cNvPr id="183303"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
        <p:nvSpPr>
          <p:cNvPr id="8" name="Rectangle 8"/>
          <p:cNvSpPr>
            <a:spLocks noChangeArrowheads="1"/>
          </p:cNvSpPr>
          <p:nvPr/>
        </p:nvSpPr>
        <p:spPr bwMode="auto">
          <a:xfrm>
            <a:off x="5087584" y="142875"/>
            <a:ext cx="40916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dirty="0" smtClean="0">
                <a:solidFill>
                  <a:srgbClr val="FFC000"/>
                </a:solidFill>
              </a:rPr>
              <a:t>Interpretação e Produção </a:t>
            </a:r>
            <a:r>
              <a:rPr lang="pt-BR" dirty="0">
                <a:solidFill>
                  <a:srgbClr val="FFC000"/>
                </a:solidFill>
              </a:rPr>
              <a:t>de Textos</a:t>
            </a:r>
            <a:endParaRPr lang="pt-BR" dirty="0">
              <a:solidFill>
                <a:srgbClr val="FFC000"/>
              </a:solidFill>
              <a:latin typeface="Tahoma" pitchFamily="34" charset="0"/>
            </a:endParaRPr>
          </a:p>
        </p:txBody>
      </p:sp>
    </p:spTree>
    <p:extLst>
      <p:ext uri="{BB962C8B-B14F-4D97-AF65-F5344CB8AC3E}">
        <p14:creationId xmlns:p14="http://schemas.microsoft.com/office/powerpoint/2010/main" val="1272307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5E-6 1.09827E-6 L -2.5E-6 0.24555 " pathEditMode="relative" rAng="0" ptsTypes="AA">
                                      <p:cBhvr>
                                        <p:cTn id="6" dur="2000" fill="hold"/>
                                        <p:tgtEl>
                                          <p:spTgt spid="12"/>
                                        </p:tgtEl>
                                        <p:attrNameLst>
                                          <p:attrName>ppt_x</p:attrName>
                                          <p:attrName>ppt_y</p:attrName>
                                        </p:attrNameLst>
                                      </p:cBhvr>
                                      <p:rCtr x="0" y="122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aixaDeTexto 5"/>
          <p:cNvSpPr txBox="1">
            <a:spLocks noChangeArrowheads="1"/>
          </p:cNvSpPr>
          <p:nvPr/>
        </p:nvSpPr>
        <p:spPr bwMode="auto">
          <a:xfrm>
            <a:off x="857250" y="1214438"/>
            <a:ext cx="8143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dirty="0">
                <a:solidFill>
                  <a:srgbClr val="000000"/>
                </a:solidFill>
              </a:rPr>
              <a:t>Unidade 4: Produção de </a:t>
            </a:r>
            <a:r>
              <a:rPr lang="pt-BR" dirty="0" smtClean="0">
                <a:solidFill>
                  <a:srgbClr val="000000"/>
                </a:solidFill>
              </a:rPr>
              <a:t>texto</a:t>
            </a:r>
            <a:endParaRPr lang="pt-BR" dirty="0">
              <a:solidFill>
                <a:srgbClr val="000000"/>
              </a:solidFill>
            </a:endParaRPr>
          </a:p>
        </p:txBody>
      </p:sp>
      <p:sp>
        <p:nvSpPr>
          <p:cNvPr id="184323" name="CaixaDeTexto 9"/>
          <p:cNvSpPr txBox="1">
            <a:spLocks noChangeArrowheads="1"/>
          </p:cNvSpPr>
          <p:nvPr/>
        </p:nvSpPr>
        <p:spPr bwMode="auto">
          <a:xfrm>
            <a:off x="928688" y="1790700"/>
            <a:ext cx="7858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dirty="0">
                <a:solidFill>
                  <a:srgbClr val="000000"/>
                </a:solidFill>
              </a:rPr>
              <a:t>Módulos</a:t>
            </a:r>
          </a:p>
          <a:p>
            <a:pPr eaLnBrk="1" hangingPunct="1"/>
            <a:r>
              <a:rPr lang="pt-BR" dirty="0">
                <a:solidFill>
                  <a:srgbClr val="000000"/>
                </a:solidFill>
              </a:rPr>
              <a:t>1 - </a:t>
            </a:r>
            <a:r>
              <a:rPr lang="pt-BR" u="sng" dirty="0" smtClean="0">
                <a:solidFill>
                  <a:srgbClr val="000000"/>
                </a:solidFill>
              </a:rPr>
              <a:t>Textos dissertativos</a:t>
            </a:r>
            <a:endParaRPr lang="pt-BR" u="sng" dirty="0">
              <a:solidFill>
                <a:srgbClr val="000000"/>
              </a:solidFill>
            </a:endParaRPr>
          </a:p>
        </p:txBody>
      </p:sp>
      <p:sp>
        <p:nvSpPr>
          <p:cNvPr id="184324" name="CaixaDeTexto 10"/>
          <p:cNvSpPr txBox="1">
            <a:spLocks noChangeArrowheads="1"/>
          </p:cNvSpPr>
          <p:nvPr/>
        </p:nvSpPr>
        <p:spPr bwMode="auto">
          <a:xfrm>
            <a:off x="1357313" y="2379663"/>
            <a:ext cx="735806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dirty="0" smtClean="0">
                <a:solidFill>
                  <a:srgbClr val="003399"/>
                </a:solidFill>
              </a:rPr>
              <a:t>O que é dissertar</a:t>
            </a:r>
          </a:p>
          <a:p>
            <a:pPr eaLnBrk="1" hangingPunct="1"/>
            <a:r>
              <a:rPr lang="pt-BR" b="0" dirty="0" smtClean="0">
                <a:solidFill>
                  <a:srgbClr val="003399"/>
                </a:solidFill>
              </a:rPr>
              <a:t>O texto dissertativo-argumentativo</a:t>
            </a:r>
          </a:p>
          <a:p>
            <a:pPr eaLnBrk="1" hangingPunct="1"/>
            <a:r>
              <a:rPr lang="pt-BR" b="0" dirty="0" smtClean="0">
                <a:solidFill>
                  <a:srgbClr val="003399"/>
                </a:solidFill>
              </a:rPr>
              <a:t>O parágrafo</a:t>
            </a:r>
          </a:p>
          <a:p>
            <a:pPr eaLnBrk="1" hangingPunct="1"/>
            <a:r>
              <a:rPr lang="pt-BR" b="0" dirty="0" smtClean="0">
                <a:solidFill>
                  <a:srgbClr val="003399"/>
                </a:solidFill>
              </a:rPr>
              <a:t>Tipos de parágrafo</a:t>
            </a:r>
          </a:p>
          <a:p>
            <a:pPr eaLnBrk="1" hangingPunct="1"/>
            <a:r>
              <a:rPr lang="pt-BR" b="0" dirty="0" smtClean="0">
                <a:solidFill>
                  <a:srgbClr val="003399"/>
                </a:solidFill>
              </a:rPr>
              <a:t>Dissertação objetiva</a:t>
            </a:r>
          </a:p>
          <a:p>
            <a:pPr eaLnBrk="1" hangingPunct="1"/>
            <a:r>
              <a:rPr lang="pt-BR" b="0" dirty="0" err="1" smtClean="0">
                <a:solidFill>
                  <a:srgbClr val="003399"/>
                </a:solidFill>
              </a:rPr>
              <a:t>Informatividade</a:t>
            </a:r>
            <a:endParaRPr lang="pt-BR" b="0" dirty="0" smtClean="0">
              <a:solidFill>
                <a:srgbClr val="003399"/>
              </a:solidFill>
            </a:endParaRPr>
          </a:p>
          <a:p>
            <a:pPr eaLnBrk="1" hangingPunct="1"/>
            <a:r>
              <a:rPr lang="pt-BR" b="0" dirty="0" smtClean="0">
                <a:solidFill>
                  <a:srgbClr val="003399"/>
                </a:solidFill>
              </a:rPr>
              <a:t>O senso comum</a:t>
            </a:r>
          </a:p>
          <a:p>
            <a:pPr eaLnBrk="1" hangingPunct="1"/>
            <a:r>
              <a:rPr lang="pt-BR" b="0" dirty="0" smtClean="0">
                <a:solidFill>
                  <a:srgbClr val="003399"/>
                </a:solidFill>
              </a:rPr>
              <a:t>Projeto de texto e a elaboração da dissertação</a:t>
            </a:r>
          </a:p>
          <a:p>
            <a:pPr eaLnBrk="1" hangingPunct="1"/>
            <a:r>
              <a:rPr lang="pt-BR" b="0" dirty="0" smtClean="0">
                <a:solidFill>
                  <a:srgbClr val="003399"/>
                </a:solidFill>
              </a:rPr>
              <a:t>Resumo</a:t>
            </a:r>
            <a:endParaRPr lang="pt-BR" b="0" dirty="0">
              <a:solidFill>
                <a:srgbClr val="003399"/>
              </a:solidFill>
            </a:endParaRPr>
          </a:p>
        </p:txBody>
      </p:sp>
      <p:sp>
        <p:nvSpPr>
          <p:cNvPr id="12" name="Retângulo 11"/>
          <p:cNvSpPr>
            <a:spLocks noChangeArrowheads="1"/>
          </p:cNvSpPr>
          <p:nvPr/>
        </p:nvSpPr>
        <p:spPr bwMode="auto">
          <a:xfrm>
            <a:off x="957263" y="2440185"/>
            <a:ext cx="7143129" cy="28788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t-BR" dirty="0">
                <a:solidFill>
                  <a:srgbClr val="000000"/>
                </a:solidFill>
              </a:rPr>
              <a:t>2 - Paráfrase, Resumo e </a:t>
            </a:r>
            <a:r>
              <a:rPr lang="pt-BR" dirty="0" smtClean="0">
                <a:solidFill>
                  <a:srgbClr val="000000"/>
                </a:solidFill>
              </a:rPr>
              <a:t>Resenha</a:t>
            </a:r>
            <a:endParaRPr lang="pt-BR" dirty="0">
              <a:solidFill>
                <a:srgbClr val="000000"/>
              </a:solidFill>
            </a:endParaRPr>
          </a:p>
          <a:p>
            <a:endParaRPr lang="pt-BR" dirty="0">
              <a:solidFill>
                <a:srgbClr val="000000"/>
              </a:solidFill>
            </a:endParaRPr>
          </a:p>
          <a:p>
            <a:endParaRPr lang="pt-BR" dirty="0">
              <a:solidFill>
                <a:srgbClr val="000000"/>
              </a:solidFill>
            </a:endParaRPr>
          </a:p>
          <a:p>
            <a:endParaRPr lang="pt-BR" dirty="0">
              <a:solidFill>
                <a:srgbClr val="000000"/>
              </a:solidFill>
            </a:endParaRPr>
          </a:p>
          <a:p>
            <a:endParaRPr lang="pt-BR" dirty="0">
              <a:solidFill>
                <a:srgbClr val="000000"/>
              </a:solidFill>
            </a:endParaRPr>
          </a:p>
        </p:txBody>
      </p:sp>
      <p:sp>
        <p:nvSpPr>
          <p:cNvPr id="184327" name="CaixaDeTexto 14">
            <a:hlinkClick r:id="" action="ppaction://hlinkshowjump?jump=previousslide"/>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
        <p:nvSpPr>
          <p:cNvPr id="8" name="Rectangle 8"/>
          <p:cNvSpPr>
            <a:spLocks noChangeArrowheads="1"/>
          </p:cNvSpPr>
          <p:nvPr/>
        </p:nvSpPr>
        <p:spPr bwMode="auto">
          <a:xfrm>
            <a:off x="5087584" y="142875"/>
            <a:ext cx="40916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dirty="0" smtClean="0">
                <a:solidFill>
                  <a:srgbClr val="FFC000"/>
                </a:solidFill>
              </a:rPr>
              <a:t>Interpretação e Produção </a:t>
            </a:r>
            <a:r>
              <a:rPr lang="pt-BR" dirty="0">
                <a:solidFill>
                  <a:srgbClr val="FFC000"/>
                </a:solidFill>
              </a:rPr>
              <a:t>de Textos</a:t>
            </a:r>
            <a:endParaRPr lang="pt-BR" dirty="0">
              <a:solidFill>
                <a:srgbClr val="FFC000"/>
              </a:solidFill>
              <a:latin typeface="Tahoma" pitchFamily="34" charset="0"/>
            </a:endParaRPr>
          </a:p>
        </p:txBody>
      </p:sp>
    </p:spTree>
    <p:extLst>
      <p:ext uri="{BB962C8B-B14F-4D97-AF65-F5344CB8AC3E}">
        <p14:creationId xmlns:p14="http://schemas.microsoft.com/office/powerpoint/2010/main" val="2125319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5E-6 3.2948E-6 L -2.5E-6 0.39583 " pathEditMode="relative" rAng="0" ptsTypes="AA">
                                      <p:cBhvr>
                                        <p:cTn id="6" dur="2000" fill="hold"/>
                                        <p:tgtEl>
                                          <p:spTgt spid="12"/>
                                        </p:tgtEl>
                                        <p:attrNameLst>
                                          <p:attrName>ppt_x</p:attrName>
                                          <p:attrName>ppt_y</p:attrName>
                                        </p:attrNameLst>
                                      </p:cBhvr>
                                      <p:rCtr x="0" y="197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857500" y="3254375"/>
            <a:ext cx="3762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sz="2800">
                <a:solidFill>
                  <a:srgbClr val="CC6600"/>
                </a:solidFill>
              </a:rPr>
              <a:t>Fim da apresentação</a:t>
            </a:r>
            <a:endParaRPr lang="pt-BR" sz="2800">
              <a:solidFill>
                <a:srgbClr val="CC6600"/>
              </a:solidFill>
              <a:latin typeface="Tahoma" pitchFamily="34" charset="0"/>
            </a:endParaRPr>
          </a:p>
        </p:txBody>
      </p:sp>
      <p:sp>
        <p:nvSpPr>
          <p:cNvPr id="185347" name="CaixaDeTexto 14">
            <a:hlinkClick r:id="rId3" action="ppaction://hlinksldjump"/>
          </p:cNvPr>
          <p:cNvSpPr txBox="1">
            <a:spLocks noChangeArrowheads="1"/>
          </p:cNvSpPr>
          <p:nvPr/>
        </p:nvSpPr>
        <p:spPr bwMode="auto">
          <a:xfrm>
            <a:off x="6929438" y="785813"/>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aixaDeTexto 5"/>
          <p:cNvSpPr txBox="1">
            <a:spLocks noChangeArrowheads="1"/>
          </p:cNvSpPr>
          <p:nvPr/>
        </p:nvSpPr>
        <p:spPr bwMode="auto">
          <a:xfrm>
            <a:off x="857250" y="1214438"/>
            <a:ext cx="7429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Construção do Processo Científico</a:t>
            </a:r>
          </a:p>
        </p:txBody>
      </p:sp>
      <p:sp>
        <p:nvSpPr>
          <p:cNvPr id="21507"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Redação Científica</a:t>
            </a:r>
          </a:p>
        </p:txBody>
      </p:sp>
      <p:sp>
        <p:nvSpPr>
          <p:cNvPr id="21508" name="CaixaDeTexto 10"/>
          <p:cNvSpPr txBox="1">
            <a:spLocks noChangeArrowheads="1"/>
          </p:cNvSpPr>
          <p:nvPr/>
        </p:nvSpPr>
        <p:spPr bwMode="auto">
          <a:xfrm>
            <a:off x="1357313" y="2435225"/>
            <a:ext cx="48577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u="sng">
                <a:solidFill>
                  <a:srgbClr val="003399"/>
                </a:solidFill>
              </a:rPr>
              <a:t>Introdução </a:t>
            </a:r>
            <a:br>
              <a:rPr lang="pt-BR" b="0" u="sng">
                <a:solidFill>
                  <a:srgbClr val="003399"/>
                </a:solidFill>
              </a:rPr>
            </a:br>
            <a:r>
              <a:rPr lang="pt-BR" b="0" u="sng">
                <a:solidFill>
                  <a:srgbClr val="003399"/>
                </a:solidFill>
              </a:rPr>
              <a:t>Tipos de Repositórios </a:t>
            </a:r>
            <a:br>
              <a:rPr lang="pt-BR" b="0" u="sng">
                <a:solidFill>
                  <a:srgbClr val="003399"/>
                </a:solidFill>
              </a:rPr>
            </a:br>
            <a:r>
              <a:rPr lang="pt-BR" b="0" u="sng">
                <a:solidFill>
                  <a:srgbClr val="003399"/>
                </a:solidFill>
              </a:rPr>
              <a:t>Trabalho científico </a:t>
            </a:r>
            <a:br>
              <a:rPr lang="pt-BR" b="0" u="sng">
                <a:solidFill>
                  <a:srgbClr val="003399"/>
                </a:solidFill>
              </a:rPr>
            </a:br>
            <a:r>
              <a:rPr lang="pt-BR" b="0" u="sng">
                <a:solidFill>
                  <a:srgbClr val="003399"/>
                </a:solidFill>
              </a:rPr>
              <a:t>Redação Científica </a:t>
            </a:r>
            <a:br>
              <a:rPr lang="pt-BR" b="0" u="sng">
                <a:solidFill>
                  <a:srgbClr val="003399"/>
                </a:solidFill>
              </a:rPr>
            </a:br>
            <a:r>
              <a:rPr lang="pt-BR" b="0" u="sng">
                <a:solidFill>
                  <a:srgbClr val="003399"/>
                </a:solidFill>
              </a:rPr>
              <a:t>Elaboração de Resenha Crítica </a:t>
            </a:r>
            <a:br>
              <a:rPr lang="pt-BR" b="0" u="sng">
                <a:solidFill>
                  <a:srgbClr val="003399"/>
                </a:solidFill>
              </a:rPr>
            </a:br>
            <a:r>
              <a:rPr lang="pt-BR" b="0" u="sng">
                <a:solidFill>
                  <a:srgbClr val="003399"/>
                </a:solidFill>
              </a:rPr>
              <a:t>Resumo</a:t>
            </a:r>
          </a:p>
        </p:txBody>
      </p:sp>
      <p:sp>
        <p:nvSpPr>
          <p:cNvPr id="12" name="Retângulo 11"/>
          <p:cNvSpPr>
            <a:spLocks noChangeArrowheads="1"/>
          </p:cNvSpPr>
          <p:nvPr/>
        </p:nvSpPr>
        <p:spPr bwMode="auto">
          <a:xfrm>
            <a:off x="928688" y="2389188"/>
            <a:ext cx="4429125"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Revisão ou Pesquisa Bibliográfica</a:t>
            </a:r>
          </a:p>
          <a:p>
            <a:endParaRPr lang="pt-BR"/>
          </a:p>
          <a:p>
            <a:endParaRPr lang="pt-BR"/>
          </a:p>
          <a:p>
            <a:endParaRPr lang="pt-BR"/>
          </a:p>
          <a:p>
            <a:r>
              <a:rPr lang="pt-BR"/>
              <a:t> </a:t>
            </a:r>
          </a:p>
          <a:p>
            <a:endParaRPr lang="pt-BR">
              <a:solidFill>
                <a:srgbClr val="000000"/>
              </a:solidFill>
            </a:endParaRPr>
          </a:p>
        </p:txBody>
      </p:sp>
      <p:sp>
        <p:nvSpPr>
          <p:cNvPr id="21510" name="Rectangle 8"/>
          <p:cNvSpPr>
            <a:spLocks noChangeArrowheads="1"/>
          </p:cNvSpPr>
          <p:nvPr/>
        </p:nvSpPr>
        <p:spPr bwMode="auto">
          <a:xfrm>
            <a:off x="5357813" y="142875"/>
            <a:ext cx="3787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Métodos e Técnicas de Pesquisa</a:t>
            </a:r>
            <a:endParaRPr lang="pt-BR">
              <a:solidFill>
                <a:srgbClr val="FFC000"/>
              </a:solidFill>
              <a:latin typeface="Tahoma" pitchFamily="34" charset="0"/>
            </a:endParaRPr>
          </a:p>
        </p:txBody>
      </p:sp>
      <p:sp>
        <p:nvSpPr>
          <p:cNvPr id="21511"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55112E-17 3.06358E-6 L 5.55112E-17 0.2756 " pathEditMode="relative" rAng="0" ptsTypes="AA">
                                      <p:cBhvr>
                                        <p:cTn id="6" dur="2000" fill="hold"/>
                                        <p:tgtEl>
                                          <p:spTgt spid="12"/>
                                        </p:tgtEl>
                                        <p:attrNameLst>
                                          <p:attrName>ppt_x</p:attrName>
                                          <p:attrName>ppt_y</p:attrName>
                                        </p:attrNameLst>
                                      </p:cBhvr>
                                      <p:rCtr x="0" y="1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2"/>
          <p:cNvSpPr txBox="1">
            <a:spLocks noChangeArrowheads="1"/>
          </p:cNvSpPr>
          <p:nvPr/>
        </p:nvSpPr>
        <p:spPr bwMode="auto">
          <a:xfrm>
            <a:off x="3963988" y="142875"/>
            <a:ext cx="4679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93663"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pt-BR" sz="2000">
                <a:solidFill>
                  <a:schemeClr val="bg1"/>
                </a:solidFill>
                <a:latin typeface="Verdana" pitchFamily="34" charset="0"/>
              </a:rPr>
              <a:t>Disciplinas da graduação </a:t>
            </a:r>
          </a:p>
        </p:txBody>
      </p:sp>
      <p:sp>
        <p:nvSpPr>
          <p:cNvPr id="4099" name="Text Box 13"/>
          <p:cNvSpPr txBox="1">
            <a:spLocks noChangeArrowheads="1"/>
          </p:cNvSpPr>
          <p:nvPr/>
        </p:nvSpPr>
        <p:spPr bwMode="auto">
          <a:xfrm>
            <a:off x="214313" y="2019300"/>
            <a:ext cx="31162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3" action="ppaction://hlinksldjump"/>
              </a:rPr>
              <a:t>Contabilidade Básica</a:t>
            </a:r>
            <a:endParaRPr lang="pt-BR" sz="1600"/>
          </a:p>
        </p:txBody>
      </p:sp>
      <p:sp>
        <p:nvSpPr>
          <p:cNvPr id="4100" name="Rectangle 8"/>
          <p:cNvSpPr>
            <a:spLocks noChangeArrowheads="1"/>
          </p:cNvSpPr>
          <p:nvPr/>
        </p:nvSpPr>
        <p:spPr bwMode="auto">
          <a:xfrm>
            <a:off x="214313" y="1143000"/>
            <a:ext cx="35036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1600">
                <a:hlinkClick r:id="rId4" action="ppaction://hlinksldjump"/>
              </a:rPr>
              <a:t>Processo Decisório e Criatividade</a:t>
            </a:r>
            <a:endParaRPr lang="pt-BR" sz="1600"/>
          </a:p>
        </p:txBody>
      </p:sp>
      <p:sp>
        <p:nvSpPr>
          <p:cNvPr id="4101" name="Rectangle 9"/>
          <p:cNvSpPr>
            <a:spLocks noChangeArrowheads="1"/>
          </p:cNvSpPr>
          <p:nvPr/>
        </p:nvSpPr>
        <p:spPr bwMode="auto">
          <a:xfrm>
            <a:off x="214313" y="1581150"/>
            <a:ext cx="27606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1600">
                <a:hlinkClick r:id="rId5" action="ppaction://hlinksldjump"/>
              </a:rPr>
              <a:t>Comunicação Empresarial</a:t>
            </a:r>
            <a:endParaRPr lang="pt-BR" sz="1600"/>
          </a:p>
        </p:txBody>
      </p:sp>
      <p:sp>
        <p:nvSpPr>
          <p:cNvPr id="4102" name="Text Box 13"/>
          <p:cNvSpPr txBox="1">
            <a:spLocks noChangeArrowheads="1"/>
          </p:cNvSpPr>
          <p:nvPr/>
        </p:nvSpPr>
        <p:spPr bwMode="auto">
          <a:xfrm>
            <a:off x="214313" y="2457450"/>
            <a:ext cx="35036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6" action="ppaction://hlinksldjump"/>
              </a:rPr>
              <a:t>Métodos e Técnicas de Pesquisa</a:t>
            </a:r>
            <a:endParaRPr lang="pt-BR" sz="1600"/>
          </a:p>
        </p:txBody>
      </p:sp>
      <p:sp>
        <p:nvSpPr>
          <p:cNvPr id="4103" name="Text Box 13"/>
          <p:cNvSpPr txBox="1">
            <a:spLocks noChangeArrowheads="1"/>
          </p:cNvSpPr>
          <p:nvPr/>
        </p:nvSpPr>
        <p:spPr bwMode="auto">
          <a:xfrm>
            <a:off x="214313" y="2928938"/>
            <a:ext cx="31162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7" action="ppaction://hlinksldjump"/>
              </a:rPr>
              <a:t>Teoria Geral da Administração</a:t>
            </a:r>
            <a:endParaRPr lang="pt-BR" sz="1600"/>
          </a:p>
        </p:txBody>
      </p:sp>
      <p:sp>
        <p:nvSpPr>
          <p:cNvPr id="4104" name="Text Box 13"/>
          <p:cNvSpPr txBox="1">
            <a:spLocks noChangeArrowheads="1"/>
          </p:cNvSpPr>
          <p:nvPr/>
        </p:nvSpPr>
        <p:spPr bwMode="auto">
          <a:xfrm>
            <a:off x="214313" y="3429000"/>
            <a:ext cx="31162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8" action="ppaction://hlinksldjump"/>
              </a:rPr>
              <a:t>Administração Mercadológica</a:t>
            </a:r>
            <a:endParaRPr lang="pt-BR" sz="1600"/>
          </a:p>
        </p:txBody>
      </p:sp>
      <p:sp>
        <p:nvSpPr>
          <p:cNvPr id="4105" name="Text Box 13"/>
          <p:cNvSpPr txBox="1">
            <a:spLocks noChangeArrowheads="1"/>
          </p:cNvSpPr>
          <p:nvPr/>
        </p:nvSpPr>
        <p:spPr bwMode="auto">
          <a:xfrm>
            <a:off x="214313" y="4733925"/>
            <a:ext cx="31162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9" action="ppaction://hlinksldjump"/>
              </a:rPr>
              <a:t>Contabilidade Gerencial</a:t>
            </a:r>
            <a:endParaRPr lang="pt-BR" sz="1600"/>
          </a:p>
        </p:txBody>
      </p:sp>
      <p:sp>
        <p:nvSpPr>
          <p:cNvPr id="4106" name="Text Box 13"/>
          <p:cNvSpPr txBox="1">
            <a:spLocks noChangeArrowheads="1"/>
          </p:cNvSpPr>
          <p:nvPr/>
        </p:nvSpPr>
        <p:spPr bwMode="auto">
          <a:xfrm>
            <a:off x="214313" y="4305300"/>
            <a:ext cx="31162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10" action="ppaction://hlinksldjump"/>
              </a:rPr>
              <a:t>Psicologia Organizacional</a:t>
            </a:r>
            <a:endParaRPr lang="pt-BR" sz="1600"/>
          </a:p>
        </p:txBody>
      </p:sp>
      <p:sp>
        <p:nvSpPr>
          <p:cNvPr id="4107" name="Text Box 13"/>
          <p:cNvSpPr txBox="1">
            <a:spLocks noChangeArrowheads="1"/>
          </p:cNvSpPr>
          <p:nvPr/>
        </p:nvSpPr>
        <p:spPr bwMode="auto">
          <a:xfrm>
            <a:off x="214313" y="3876675"/>
            <a:ext cx="31162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11" action="ppaction://hlinksldjump"/>
              </a:rPr>
              <a:t>Funções Administrativas</a:t>
            </a:r>
            <a:endParaRPr lang="pt-BR" sz="1600"/>
          </a:p>
        </p:txBody>
      </p:sp>
      <p:sp>
        <p:nvSpPr>
          <p:cNvPr id="4108" name="Text Box 13"/>
          <p:cNvSpPr txBox="1">
            <a:spLocks noChangeArrowheads="1"/>
          </p:cNvSpPr>
          <p:nvPr/>
        </p:nvSpPr>
        <p:spPr bwMode="auto">
          <a:xfrm>
            <a:off x="214313" y="5162550"/>
            <a:ext cx="4000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dirty="0">
                <a:hlinkClick r:id="rId12" action="ppaction://hlinksldjump"/>
              </a:rPr>
              <a:t>Matemática </a:t>
            </a:r>
            <a:r>
              <a:rPr lang="pt-BR" sz="1600" dirty="0" smtClean="0">
                <a:hlinkClick r:id="rId12" action="ppaction://hlinksldjump"/>
              </a:rPr>
              <a:t>e Lógica</a:t>
            </a:r>
            <a:endParaRPr lang="pt-BR" sz="1600" dirty="0"/>
          </a:p>
        </p:txBody>
      </p:sp>
      <p:sp>
        <p:nvSpPr>
          <p:cNvPr id="4109" name="Text Box 13"/>
          <p:cNvSpPr txBox="1">
            <a:spLocks noChangeArrowheads="1"/>
          </p:cNvSpPr>
          <p:nvPr/>
        </p:nvSpPr>
        <p:spPr bwMode="auto">
          <a:xfrm>
            <a:off x="214313" y="5662613"/>
            <a:ext cx="4000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13" action="ppaction://hlinksldjump"/>
              </a:rPr>
              <a:t>Gestão Empreendedora</a:t>
            </a:r>
            <a:endParaRPr lang="pt-BR" sz="1600"/>
          </a:p>
        </p:txBody>
      </p:sp>
      <p:sp>
        <p:nvSpPr>
          <p:cNvPr id="4110" name="Text Box 13"/>
          <p:cNvSpPr txBox="1">
            <a:spLocks noChangeArrowheads="1"/>
          </p:cNvSpPr>
          <p:nvPr/>
        </p:nvSpPr>
        <p:spPr bwMode="auto">
          <a:xfrm>
            <a:off x="214313" y="6091238"/>
            <a:ext cx="4000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14" action="ppaction://hlinksldjump"/>
              </a:rPr>
              <a:t>Noções Gerais de Direito</a:t>
            </a:r>
            <a:endParaRPr lang="pt-BR" sz="1600"/>
          </a:p>
        </p:txBody>
      </p:sp>
      <p:sp>
        <p:nvSpPr>
          <p:cNvPr id="4111" name="Text Box 13"/>
          <p:cNvSpPr txBox="1">
            <a:spLocks noChangeArrowheads="1"/>
          </p:cNvSpPr>
          <p:nvPr/>
        </p:nvSpPr>
        <p:spPr bwMode="auto">
          <a:xfrm>
            <a:off x="4714875" y="1162050"/>
            <a:ext cx="4000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15" action="ppaction://hlinksldjump"/>
              </a:rPr>
              <a:t>Administração de Pessoas</a:t>
            </a:r>
            <a:endParaRPr lang="pt-BR" sz="1600"/>
          </a:p>
        </p:txBody>
      </p:sp>
      <p:sp>
        <p:nvSpPr>
          <p:cNvPr id="4112" name="Text Box 13"/>
          <p:cNvSpPr txBox="1">
            <a:spLocks noChangeArrowheads="1"/>
          </p:cNvSpPr>
          <p:nvPr/>
        </p:nvSpPr>
        <p:spPr bwMode="auto">
          <a:xfrm>
            <a:off x="4714875" y="1590675"/>
            <a:ext cx="4000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16" action="ppaction://hlinksldjump"/>
              </a:rPr>
              <a:t>Estatística Aplicada à Administração</a:t>
            </a:r>
            <a:endParaRPr lang="pt-BR" sz="1600"/>
          </a:p>
        </p:txBody>
      </p:sp>
      <p:sp>
        <p:nvSpPr>
          <p:cNvPr id="4113" name="Text Box 13"/>
          <p:cNvSpPr txBox="1">
            <a:spLocks noChangeArrowheads="1"/>
          </p:cNvSpPr>
          <p:nvPr/>
        </p:nvSpPr>
        <p:spPr bwMode="auto">
          <a:xfrm>
            <a:off x="4714875" y="2019300"/>
            <a:ext cx="4429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17" action="ppaction://hlinksldjump"/>
              </a:rPr>
              <a:t>Pesquisa Mercadológica e Organizacional</a:t>
            </a:r>
            <a:endParaRPr lang="pt-BR" sz="1600"/>
          </a:p>
        </p:txBody>
      </p:sp>
      <p:sp>
        <p:nvSpPr>
          <p:cNvPr id="4114" name="Text Box 13"/>
          <p:cNvSpPr txBox="1">
            <a:spLocks noChangeArrowheads="1"/>
          </p:cNvSpPr>
          <p:nvPr/>
        </p:nvSpPr>
        <p:spPr bwMode="auto">
          <a:xfrm>
            <a:off x="4714875" y="2443163"/>
            <a:ext cx="4429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18" action="ppaction://hlinksldjump"/>
              </a:rPr>
              <a:t>Análise das Demonstrações Financeiras</a:t>
            </a:r>
            <a:endParaRPr lang="pt-BR" sz="1600"/>
          </a:p>
        </p:txBody>
      </p:sp>
      <p:sp>
        <p:nvSpPr>
          <p:cNvPr id="4115" name="Text Box 13"/>
          <p:cNvSpPr txBox="1">
            <a:spLocks noChangeArrowheads="1"/>
          </p:cNvSpPr>
          <p:nvPr/>
        </p:nvSpPr>
        <p:spPr bwMode="auto">
          <a:xfrm>
            <a:off x="4714875" y="2947988"/>
            <a:ext cx="4000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19" action="ppaction://hlinksldjump"/>
              </a:rPr>
              <a:t>Sistemas de Informações Gerenciais</a:t>
            </a:r>
            <a:endParaRPr lang="pt-BR" sz="1600"/>
          </a:p>
        </p:txBody>
      </p:sp>
      <p:sp>
        <p:nvSpPr>
          <p:cNvPr id="4116" name="Text Box 13"/>
          <p:cNvSpPr txBox="1">
            <a:spLocks noChangeArrowheads="1"/>
          </p:cNvSpPr>
          <p:nvPr/>
        </p:nvSpPr>
        <p:spPr bwMode="auto">
          <a:xfrm>
            <a:off x="4714875" y="3429000"/>
            <a:ext cx="4000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20" action="ppaction://hlinksldjump"/>
              </a:rPr>
              <a:t>Sociologia das Organizações</a:t>
            </a:r>
            <a:endParaRPr lang="pt-BR" sz="1600"/>
          </a:p>
        </p:txBody>
      </p:sp>
      <p:sp>
        <p:nvSpPr>
          <p:cNvPr id="4117" name="Text Box 13"/>
          <p:cNvSpPr txBox="1">
            <a:spLocks noChangeArrowheads="1"/>
          </p:cNvSpPr>
          <p:nvPr/>
        </p:nvSpPr>
        <p:spPr bwMode="auto">
          <a:xfrm>
            <a:off x="4714875" y="3857625"/>
            <a:ext cx="4000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21" action="ppaction://hlinksldjump"/>
              </a:rPr>
              <a:t>Administração da Produção</a:t>
            </a:r>
            <a:endParaRPr lang="pt-BR" sz="1600"/>
          </a:p>
        </p:txBody>
      </p:sp>
      <p:sp>
        <p:nvSpPr>
          <p:cNvPr id="4118" name="Text Box 13"/>
          <p:cNvSpPr txBox="1">
            <a:spLocks noChangeArrowheads="1"/>
          </p:cNvSpPr>
          <p:nvPr/>
        </p:nvSpPr>
        <p:spPr bwMode="auto">
          <a:xfrm>
            <a:off x="4714875" y="4300538"/>
            <a:ext cx="4000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dirty="0">
                <a:hlinkClick r:id="rId22" action="ppaction://hlinksldjump"/>
              </a:rPr>
              <a:t>Matemática Financeira</a:t>
            </a:r>
            <a:endParaRPr lang="pt-BR" sz="1600" dirty="0"/>
          </a:p>
        </p:txBody>
      </p:sp>
      <p:sp>
        <p:nvSpPr>
          <p:cNvPr id="4119" name="Text Box 13"/>
          <p:cNvSpPr txBox="1">
            <a:spLocks noChangeArrowheads="1"/>
          </p:cNvSpPr>
          <p:nvPr/>
        </p:nvSpPr>
        <p:spPr bwMode="auto">
          <a:xfrm>
            <a:off x="4714875" y="4729163"/>
            <a:ext cx="4000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23" action="ppaction://hlinksldjump"/>
              </a:rPr>
              <a:t>Inteligência Competitiva</a:t>
            </a:r>
            <a:endParaRPr lang="pt-BR" sz="1600"/>
          </a:p>
        </p:txBody>
      </p:sp>
      <p:sp>
        <p:nvSpPr>
          <p:cNvPr id="4120" name="Text Box 13"/>
          <p:cNvSpPr txBox="1">
            <a:spLocks noChangeArrowheads="1"/>
          </p:cNvSpPr>
          <p:nvPr/>
        </p:nvSpPr>
        <p:spPr bwMode="auto">
          <a:xfrm>
            <a:off x="4714875" y="5162550"/>
            <a:ext cx="4000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24" action="ppaction://hlinksldjump"/>
              </a:rPr>
              <a:t>Processo Decisório e Inovação</a:t>
            </a:r>
            <a:endParaRPr lang="pt-BR" sz="1600"/>
          </a:p>
        </p:txBody>
      </p:sp>
      <p:sp>
        <p:nvSpPr>
          <p:cNvPr id="4121" name="Text Box 13"/>
          <p:cNvSpPr txBox="1">
            <a:spLocks noChangeArrowheads="1"/>
          </p:cNvSpPr>
          <p:nvPr/>
        </p:nvSpPr>
        <p:spPr bwMode="auto">
          <a:xfrm>
            <a:off x="4714875" y="5662613"/>
            <a:ext cx="4000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25" action="ppaction://hlinksldjump"/>
              </a:rPr>
              <a:t>Marketing Estratégico</a:t>
            </a:r>
            <a:endParaRPr lang="pt-BR" sz="1600"/>
          </a:p>
        </p:txBody>
      </p:sp>
      <p:sp>
        <p:nvSpPr>
          <p:cNvPr id="4122" name="Text Box 13"/>
          <p:cNvSpPr txBox="1">
            <a:spLocks noChangeArrowheads="1"/>
          </p:cNvSpPr>
          <p:nvPr/>
        </p:nvSpPr>
        <p:spPr bwMode="auto">
          <a:xfrm>
            <a:off x="4714875" y="6091238"/>
            <a:ext cx="4000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26" action="ppaction://hlinksldjump"/>
              </a:rPr>
              <a:t>Gestão Contemporânea</a:t>
            </a:r>
            <a:endParaRPr lang="pt-BR" sz="1600"/>
          </a:p>
        </p:txBody>
      </p:sp>
      <p:sp>
        <p:nvSpPr>
          <p:cNvPr id="4123" name="Retângulo 27"/>
          <p:cNvSpPr>
            <a:spLocks noChangeArrowheads="1"/>
          </p:cNvSpPr>
          <p:nvPr/>
        </p:nvSpPr>
        <p:spPr bwMode="auto">
          <a:xfrm>
            <a:off x="8416925" y="214313"/>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1400">
                <a:solidFill>
                  <a:srgbClr val="FFFFFF"/>
                </a:solidFill>
                <a:latin typeface="Verdana" pitchFamily="34" charset="0"/>
              </a:rPr>
              <a:t>1/2</a:t>
            </a:r>
            <a:endParaRPr lang="pt-BR" sz="1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aixaDeTexto 5"/>
          <p:cNvSpPr txBox="1">
            <a:spLocks noChangeArrowheads="1"/>
          </p:cNvSpPr>
          <p:nvPr/>
        </p:nvSpPr>
        <p:spPr bwMode="auto">
          <a:xfrm>
            <a:off x="857250" y="1214438"/>
            <a:ext cx="8215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3: Formulação e desenvolvimentos do projeto de pesquisa</a:t>
            </a:r>
          </a:p>
        </p:txBody>
      </p:sp>
      <p:sp>
        <p:nvSpPr>
          <p:cNvPr id="22531"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Fundamentos Teóricos da Pesquisa</a:t>
            </a:r>
          </a:p>
        </p:txBody>
      </p:sp>
      <p:sp>
        <p:nvSpPr>
          <p:cNvPr id="22532" name="CaixaDeTexto 10"/>
          <p:cNvSpPr txBox="1">
            <a:spLocks noChangeArrowheads="1"/>
          </p:cNvSpPr>
          <p:nvPr/>
        </p:nvSpPr>
        <p:spPr bwMode="auto">
          <a:xfrm>
            <a:off x="1357313" y="2435225"/>
            <a:ext cx="3071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u="sng">
                <a:solidFill>
                  <a:srgbClr val="003399"/>
                </a:solidFill>
              </a:rPr>
              <a:t>Introdução </a:t>
            </a:r>
            <a:br>
              <a:rPr lang="pt-BR" b="0" u="sng">
                <a:solidFill>
                  <a:srgbClr val="003399"/>
                </a:solidFill>
              </a:rPr>
            </a:br>
            <a:r>
              <a:rPr lang="pt-BR" b="0" u="sng">
                <a:solidFill>
                  <a:srgbClr val="003399"/>
                </a:solidFill>
              </a:rPr>
              <a:t>Funções da Teoria</a:t>
            </a:r>
            <a:br>
              <a:rPr lang="pt-BR" b="0" u="sng">
                <a:solidFill>
                  <a:srgbClr val="003399"/>
                </a:solidFill>
              </a:rPr>
            </a:br>
            <a:r>
              <a:rPr lang="pt-BR" b="0" u="sng">
                <a:solidFill>
                  <a:srgbClr val="003399"/>
                </a:solidFill>
              </a:rPr>
              <a:t>Resumo</a:t>
            </a:r>
          </a:p>
        </p:txBody>
      </p:sp>
      <p:sp>
        <p:nvSpPr>
          <p:cNvPr id="12" name="Retângulo 11"/>
          <p:cNvSpPr>
            <a:spLocks noChangeArrowheads="1"/>
          </p:cNvSpPr>
          <p:nvPr/>
        </p:nvSpPr>
        <p:spPr bwMode="auto">
          <a:xfrm>
            <a:off x="928688" y="2389188"/>
            <a:ext cx="5929312"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Problema de Pesquisa </a:t>
            </a:r>
          </a:p>
          <a:p>
            <a:r>
              <a:rPr lang="pt-BR"/>
              <a:t>3 - Hipóteses, Variáveis e Objetivos da Pesquisa </a:t>
            </a:r>
          </a:p>
          <a:p>
            <a:endParaRPr lang="pt-BR"/>
          </a:p>
          <a:p>
            <a:endParaRPr lang="pt-BR"/>
          </a:p>
          <a:p>
            <a:r>
              <a:rPr lang="pt-BR"/>
              <a:t> </a:t>
            </a:r>
          </a:p>
          <a:p>
            <a:endParaRPr lang="pt-BR">
              <a:solidFill>
                <a:srgbClr val="000000"/>
              </a:solidFill>
            </a:endParaRPr>
          </a:p>
        </p:txBody>
      </p:sp>
      <p:sp>
        <p:nvSpPr>
          <p:cNvPr id="22534" name="Rectangle 8"/>
          <p:cNvSpPr>
            <a:spLocks noChangeArrowheads="1"/>
          </p:cNvSpPr>
          <p:nvPr/>
        </p:nvSpPr>
        <p:spPr bwMode="auto">
          <a:xfrm>
            <a:off x="5357813" y="142875"/>
            <a:ext cx="3787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Métodos e Técnicas de Pesquisa</a:t>
            </a:r>
            <a:endParaRPr lang="pt-BR">
              <a:solidFill>
                <a:srgbClr val="FFC000"/>
              </a:solidFill>
              <a:latin typeface="Tahoma" pitchFamily="34" charset="0"/>
            </a:endParaRPr>
          </a:p>
        </p:txBody>
      </p:sp>
      <p:sp>
        <p:nvSpPr>
          <p:cNvPr id="22535"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44444E-6 3.06358E-6 L -4.44444E-6 0.14959 " pathEditMode="relative" rAng="0" ptsTypes="AA">
                                      <p:cBhvr>
                                        <p:cTn id="6" dur="2000" fill="hold"/>
                                        <p:tgtEl>
                                          <p:spTgt spid="12"/>
                                        </p:tgtEl>
                                        <p:attrNameLst>
                                          <p:attrName>ppt_x</p:attrName>
                                          <p:attrName>ppt_y</p:attrName>
                                        </p:attrNameLst>
                                      </p:cBhvr>
                                      <p:rCtr x="0" y="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aixaDeTexto 5"/>
          <p:cNvSpPr txBox="1">
            <a:spLocks noChangeArrowheads="1"/>
          </p:cNvSpPr>
          <p:nvPr/>
        </p:nvSpPr>
        <p:spPr bwMode="auto">
          <a:xfrm>
            <a:off x="857250" y="1214438"/>
            <a:ext cx="5357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4: Elaboração da Pesquisa</a:t>
            </a:r>
          </a:p>
        </p:txBody>
      </p:sp>
      <p:sp>
        <p:nvSpPr>
          <p:cNvPr id="23555"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Procedimentos Metodológicos da Pesquisa</a:t>
            </a:r>
          </a:p>
        </p:txBody>
      </p:sp>
      <p:sp>
        <p:nvSpPr>
          <p:cNvPr id="23556" name="CaixaDeTexto 10"/>
          <p:cNvSpPr txBox="1">
            <a:spLocks noChangeArrowheads="1"/>
          </p:cNvSpPr>
          <p:nvPr/>
        </p:nvSpPr>
        <p:spPr bwMode="auto">
          <a:xfrm>
            <a:off x="1357313" y="2435225"/>
            <a:ext cx="44291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u="sng">
                <a:solidFill>
                  <a:srgbClr val="003399"/>
                </a:solidFill>
              </a:rPr>
              <a:t>Metodologia </a:t>
            </a:r>
            <a:br>
              <a:rPr lang="pt-BR" b="0" u="sng">
                <a:solidFill>
                  <a:srgbClr val="003399"/>
                </a:solidFill>
              </a:rPr>
            </a:br>
            <a:r>
              <a:rPr lang="pt-BR" b="0" u="sng">
                <a:solidFill>
                  <a:srgbClr val="003399"/>
                </a:solidFill>
              </a:rPr>
              <a:t>Marco Teórico </a:t>
            </a:r>
            <a:br>
              <a:rPr lang="pt-BR" b="0" u="sng">
                <a:solidFill>
                  <a:srgbClr val="003399"/>
                </a:solidFill>
              </a:rPr>
            </a:br>
            <a:r>
              <a:rPr lang="pt-BR" b="0" u="sng">
                <a:solidFill>
                  <a:srgbClr val="003399"/>
                </a:solidFill>
              </a:rPr>
              <a:t>Tipos de Pesquisa </a:t>
            </a:r>
            <a:br>
              <a:rPr lang="pt-BR" b="0" u="sng">
                <a:solidFill>
                  <a:srgbClr val="003399"/>
                </a:solidFill>
              </a:rPr>
            </a:br>
            <a:r>
              <a:rPr lang="pt-BR" b="0" u="sng">
                <a:solidFill>
                  <a:srgbClr val="003399"/>
                </a:solidFill>
              </a:rPr>
              <a:t>Questões de Pesquisa </a:t>
            </a:r>
            <a:r>
              <a:rPr lang="pt-BR"/>
              <a:t/>
            </a:r>
            <a:br>
              <a:rPr lang="pt-BR"/>
            </a:br>
            <a:r>
              <a:rPr lang="pt-BR" b="0" u="sng">
                <a:solidFill>
                  <a:srgbClr val="003399"/>
                </a:solidFill>
              </a:rPr>
              <a:t>Resumo</a:t>
            </a:r>
          </a:p>
        </p:txBody>
      </p:sp>
      <p:sp>
        <p:nvSpPr>
          <p:cNvPr id="12" name="Retângulo 11"/>
          <p:cNvSpPr>
            <a:spLocks noChangeArrowheads="1"/>
          </p:cNvSpPr>
          <p:nvPr/>
        </p:nvSpPr>
        <p:spPr bwMode="auto">
          <a:xfrm>
            <a:off x="928688" y="2389188"/>
            <a:ext cx="5643562"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Elaboração dos Instrumentos da Pesquisa </a:t>
            </a:r>
          </a:p>
          <a:p>
            <a:endParaRPr lang="pt-BR"/>
          </a:p>
          <a:p>
            <a:endParaRPr lang="pt-BR"/>
          </a:p>
          <a:p>
            <a:endParaRPr lang="pt-BR"/>
          </a:p>
          <a:p>
            <a:r>
              <a:rPr lang="pt-BR"/>
              <a:t> </a:t>
            </a:r>
          </a:p>
          <a:p>
            <a:endParaRPr lang="pt-BR">
              <a:solidFill>
                <a:srgbClr val="000000"/>
              </a:solidFill>
            </a:endParaRPr>
          </a:p>
        </p:txBody>
      </p:sp>
      <p:sp>
        <p:nvSpPr>
          <p:cNvPr id="23558" name="Rectangle 8"/>
          <p:cNvSpPr>
            <a:spLocks noChangeArrowheads="1"/>
          </p:cNvSpPr>
          <p:nvPr/>
        </p:nvSpPr>
        <p:spPr bwMode="auto">
          <a:xfrm>
            <a:off x="5357813" y="142875"/>
            <a:ext cx="3787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Métodos e Técnicas de Pesquisa</a:t>
            </a:r>
            <a:endParaRPr lang="pt-BR">
              <a:solidFill>
                <a:srgbClr val="FFC000"/>
              </a:solidFill>
              <a:latin typeface="Tahoma" pitchFamily="34" charset="0"/>
            </a:endParaRPr>
          </a:p>
        </p:txBody>
      </p:sp>
      <p:sp>
        <p:nvSpPr>
          <p:cNvPr id="23559"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55556E-7 0.02011 L 5.55556E-7 0.22312 " pathEditMode="relative" rAng="0" ptsTypes="AA">
                                      <p:cBhvr>
                                        <p:cTn id="6" dur="2000" fill="hold"/>
                                        <p:tgtEl>
                                          <p:spTgt spid="12"/>
                                        </p:tgtEl>
                                        <p:attrNameLst>
                                          <p:attrName>ppt_x</p:attrName>
                                          <p:attrName>ppt_y</p:attrName>
                                        </p:attrNameLst>
                                      </p:cBhvr>
                                      <p:rCtr x="0" y="1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1857375" y="928688"/>
            <a:ext cx="49895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sz="2600">
                <a:solidFill>
                  <a:srgbClr val="CC6600"/>
                </a:solidFill>
              </a:rPr>
              <a:t>Teoria Geral da Administração</a:t>
            </a:r>
            <a:endParaRPr lang="pt-BR" sz="2600">
              <a:solidFill>
                <a:srgbClr val="CC6600"/>
              </a:solidFill>
              <a:latin typeface="Tahoma" pitchFamily="34" charset="0"/>
            </a:endParaRPr>
          </a:p>
        </p:txBody>
      </p:sp>
      <p:sp>
        <p:nvSpPr>
          <p:cNvPr id="7" name="CaixaDeTexto 6"/>
          <p:cNvSpPr txBox="1">
            <a:spLocks noChangeArrowheads="1"/>
          </p:cNvSpPr>
          <p:nvPr/>
        </p:nvSpPr>
        <p:spPr bwMode="auto">
          <a:xfrm>
            <a:off x="571500" y="1924050"/>
            <a:ext cx="8001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Estudar a Administração das Organizações, numa perspectiva teórica, histórica e contextualizada, imprescindível à prática administrativa. Neste estudo, será fundamental compreender a sua importância na informação do administrador e seu desenvolvimento desde as teorias clássicas às teorias atuais.</a:t>
            </a:r>
          </a:p>
        </p:txBody>
      </p:sp>
      <p:sp>
        <p:nvSpPr>
          <p:cNvPr id="8" name="CaixaDeTexto 7"/>
          <p:cNvSpPr txBox="1">
            <a:spLocks noChangeArrowheads="1"/>
          </p:cNvSpPr>
          <p:nvPr/>
        </p:nvSpPr>
        <p:spPr bwMode="auto">
          <a:xfrm>
            <a:off x="2286000" y="4291013"/>
            <a:ext cx="6572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1- A Teoria Geral da Administração </a:t>
            </a:r>
          </a:p>
          <a:p>
            <a:pPr eaLnBrk="1" hangingPunct="1"/>
            <a:r>
              <a:rPr lang="pt-BR" b="0"/>
              <a:t>2- Escola Clássica</a:t>
            </a:r>
          </a:p>
          <a:p>
            <a:pPr eaLnBrk="1" hangingPunct="1"/>
            <a:r>
              <a:rPr lang="pt-BR" b="0"/>
              <a:t>3- Escola Neoclássica </a:t>
            </a:r>
          </a:p>
          <a:p>
            <a:pPr eaLnBrk="1" hangingPunct="1"/>
            <a:r>
              <a:rPr lang="pt-BR" b="0"/>
              <a:t>4- Escola Moderna </a:t>
            </a:r>
          </a:p>
        </p:txBody>
      </p:sp>
      <p:sp>
        <p:nvSpPr>
          <p:cNvPr id="9" name="Retângulo 8"/>
          <p:cNvSpPr/>
          <p:nvPr/>
        </p:nvSpPr>
        <p:spPr>
          <a:xfrm>
            <a:off x="500063" y="3929063"/>
            <a:ext cx="1223962" cy="369887"/>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298950"/>
            <a:ext cx="3000375" cy="1344613"/>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5416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24584" name="CaixaDeTexto 14"/>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aixaDeTexto 5"/>
          <p:cNvSpPr txBox="1">
            <a:spLocks noChangeArrowheads="1"/>
          </p:cNvSpPr>
          <p:nvPr/>
        </p:nvSpPr>
        <p:spPr bwMode="auto">
          <a:xfrm>
            <a:off x="857250" y="1214438"/>
            <a:ext cx="7429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A Teoria Geral da Administração</a:t>
            </a:r>
          </a:p>
        </p:txBody>
      </p:sp>
      <p:sp>
        <p:nvSpPr>
          <p:cNvPr id="25603"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Administração e o administrador</a:t>
            </a:r>
          </a:p>
        </p:txBody>
      </p:sp>
      <p:sp>
        <p:nvSpPr>
          <p:cNvPr id="25604" name="CaixaDeTexto 10"/>
          <p:cNvSpPr txBox="1">
            <a:spLocks noChangeArrowheads="1"/>
          </p:cNvSpPr>
          <p:nvPr/>
        </p:nvSpPr>
        <p:spPr bwMode="auto">
          <a:xfrm>
            <a:off x="1428750" y="2435225"/>
            <a:ext cx="4857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u="sng">
                <a:solidFill>
                  <a:srgbClr val="003399"/>
                </a:solidFill>
              </a:rPr>
              <a:t>O papel das organizações</a:t>
            </a:r>
          </a:p>
          <a:p>
            <a:pPr eaLnBrk="1" hangingPunct="1"/>
            <a:r>
              <a:rPr lang="pt-BR" b="0" u="sng">
                <a:solidFill>
                  <a:srgbClr val="003399"/>
                </a:solidFill>
              </a:rPr>
              <a:t>O papel do administrador e da administração</a:t>
            </a:r>
            <a:br>
              <a:rPr lang="pt-BR" b="0" u="sng">
                <a:solidFill>
                  <a:srgbClr val="003399"/>
                </a:solidFill>
              </a:rPr>
            </a:br>
            <a:r>
              <a:rPr lang="pt-BR" b="0" u="sng">
                <a:solidFill>
                  <a:srgbClr val="003399"/>
                </a:solidFill>
              </a:rPr>
              <a:t>Resumo</a:t>
            </a:r>
          </a:p>
        </p:txBody>
      </p:sp>
      <p:sp>
        <p:nvSpPr>
          <p:cNvPr id="12" name="Retângulo 11"/>
          <p:cNvSpPr>
            <a:spLocks noChangeArrowheads="1"/>
          </p:cNvSpPr>
          <p:nvPr/>
        </p:nvSpPr>
        <p:spPr bwMode="auto">
          <a:xfrm>
            <a:off x="928688" y="2389188"/>
            <a:ext cx="5929312"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A teoria geral da administração</a:t>
            </a:r>
          </a:p>
          <a:p>
            <a:endParaRPr lang="pt-BR"/>
          </a:p>
          <a:p>
            <a:r>
              <a:rPr lang="pt-BR"/>
              <a:t> </a:t>
            </a:r>
          </a:p>
          <a:p>
            <a:endParaRPr lang="pt-BR">
              <a:solidFill>
                <a:srgbClr val="000000"/>
              </a:solidFill>
            </a:endParaRPr>
          </a:p>
        </p:txBody>
      </p:sp>
      <p:sp>
        <p:nvSpPr>
          <p:cNvPr id="25606" name="Rectangle 8"/>
          <p:cNvSpPr>
            <a:spLocks noChangeArrowheads="1"/>
          </p:cNvSpPr>
          <p:nvPr/>
        </p:nvSpPr>
        <p:spPr bwMode="auto">
          <a:xfrm>
            <a:off x="5495925" y="142875"/>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Teoria Geral da Administração</a:t>
            </a:r>
            <a:endParaRPr lang="pt-BR">
              <a:solidFill>
                <a:srgbClr val="FFC000"/>
              </a:solidFill>
              <a:latin typeface="Tahoma" pitchFamily="34" charset="0"/>
            </a:endParaRPr>
          </a:p>
        </p:txBody>
      </p:sp>
      <p:sp>
        <p:nvSpPr>
          <p:cNvPr id="25607"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44444E-6 4.27746E-6 L -4.44444E-6 0.15838 " pathEditMode="relative" rAng="0" ptsTypes="AA">
                                      <p:cBhvr>
                                        <p:cTn id="6" dur="2000" fill="hold"/>
                                        <p:tgtEl>
                                          <p:spTgt spid="12"/>
                                        </p:tgtEl>
                                        <p:attrNameLst>
                                          <p:attrName>ppt_x</p:attrName>
                                          <p:attrName>ppt_y</p:attrName>
                                        </p:attrNameLst>
                                      </p:cBhvr>
                                      <p:rCtr x="0" y="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ixaDeTexto 5"/>
          <p:cNvSpPr txBox="1">
            <a:spLocks noChangeArrowheads="1"/>
          </p:cNvSpPr>
          <p:nvPr/>
        </p:nvSpPr>
        <p:spPr bwMode="auto">
          <a:xfrm>
            <a:off x="857250" y="1214438"/>
            <a:ext cx="5000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Escola Clássica</a:t>
            </a:r>
          </a:p>
        </p:txBody>
      </p:sp>
      <p:sp>
        <p:nvSpPr>
          <p:cNvPr id="26627"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A administração científica</a:t>
            </a:r>
          </a:p>
        </p:txBody>
      </p:sp>
      <p:sp>
        <p:nvSpPr>
          <p:cNvPr id="26628" name="CaixaDeTexto 10"/>
          <p:cNvSpPr txBox="1">
            <a:spLocks noChangeArrowheads="1"/>
          </p:cNvSpPr>
          <p:nvPr/>
        </p:nvSpPr>
        <p:spPr bwMode="auto">
          <a:xfrm>
            <a:off x="1357313" y="2389188"/>
            <a:ext cx="48577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u="sng">
                <a:solidFill>
                  <a:srgbClr val="003399"/>
                </a:solidFill>
              </a:rPr>
              <a:t>Os estudos de Frederick Taylor </a:t>
            </a:r>
            <a:br>
              <a:rPr lang="pt-BR" b="0" u="sng">
                <a:solidFill>
                  <a:srgbClr val="003399"/>
                </a:solidFill>
              </a:rPr>
            </a:br>
            <a:r>
              <a:rPr lang="pt-BR" b="0" u="sng">
                <a:solidFill>
                  <a:srgbClr val="003399"/>
                </a:solidFill>
              </a:rPr>
              <a:t>Administração científica </a:t>
            </a:r>
            <a:br>
              <a:rPr lang="pt-BR" b="0" u="sng">
                <a:solidFill>
                  <a:srgbClr val="003399"/>
                </a:solidFill>
              </a:rPr>
            </a:br>
            <a:r>
              <a:rPr lang="pt-BR" b="0" u="sng">
                <a:solidFill>
                  <a:srgbClr val="003399"/>
                </a:solidFill>
              </a:rPr>
              <a:t>A Taylor Society </a:t>
            </a:r>
            <a:br>
              <a:rPr lang="pt-BR" b="0" u="sng">
                <a:solidFill>
                  <a:srgbClr val="003399"/>
                </a:solidFill>
              </a:rPr>
            </a:br>
            <a:r>
              <a:rPr lang="pt-BR" b="0" u="sng">
                <a:solidFill>
                  <a:srgbClr val="003399"/>
                </a:solidFill>
              </a:rPr>
              <a:t>A contribuição de Ford </a:t>
            </a:r>
            <a:br>
              <a:rPr lang="pt-BR" b="0" u="sng">
                <a:solidFill>
                  <a:srgbClr val="003399"/>
                </a:solidFill>
              </a:rPr>
            </a:br>
            <a:r>
              <a:rPr lang="pt-BR" b="0" u="sng">
                <a:solidFill>
                  <a:srgbClr val="003399"/>
                </a:solidFill>
              </a:rPr>
              <a:t>Críticas à administração científica </a:t>
            </a:r>
            <a:br>
              <a:rPr lang="pt-BR" b="0" u="sng">
                <a:solidFill>
                  <a:srgbClr val="003399"/>
                </a:solidFill>
              </a:rPr>
            </a:br>
            <a:r>
              <a:rPr lang="pt-BR" b="0" u="sng">
                <a:solidFill>
                  <a:srgbClr val="003399"/>
                </a:solidFill>
              </a:rPr>
              <a:t>Resumo</a:t>
            </a:r>
          </a:p>
        </p:txBody>
      </p:sp>
      <p:sp>
        <p:nvSpPr>
          <p:cNvPr id="12" name="Retângulo 11"/>
          <p:cNvSpPr>
            <a:spLocks noChangeArrowheads="1"/>
          </p:cNvSpPr>
          <p:nvPr/>
        </p:nvSpPr>
        <p:spPr bwMode="auto">
          <a:xfrm>
            <a:off x="928688" y="2389188"/>
            <a:ext cx="4000500"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Teoria clássica da administração</a:t>
            </a:r>
          </a:p>
          <a:p>
            <a:r>
              <a:rPr lang="pt-BR"/>
              <a:t>3 - A Teoria da burocracia</a:t>
            </a:r>
          </a:p>
          <a:p>
            <a:endParaRPr lang="pt-BR"/>
          </a:p>
          <a:p>
            <a:r>
              <a:rPr lang="pt-BR"/>
              <a:t> </a:t>
            </a:r>
          </a:p>
          <a:p>
            <a:endParaRPr lang="pt-BR">
              <a:solidFill>
                <a:srgbClr val="000000"/>
              </a:solidFill>
            </a:endParaRPr>
          </a:p>
        </p:txBody>
      </p:sp>
      <p:sp>
        <p:nvSpPr>
          <p:cNvPr id="26630" name="Rectangle 8"/>
          <p:cNvSpPr>
            <a:spLocks noChangeArrowheads="1"/>
          </p:cNvSpPr>
          <p:nvPr/>
        </p:nvSpPr>
        <p:spPr bwMode="auto">
          <a:xfrm>
            <a:off x="5495925" y="142875"/>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Teoria Geral da Administração</a:t>
            </a:r>
            <a:endParaRPr lang="pt-BR">
              <a:solidFill>
                <a:srgbClr val="FFC000"/>
              </a:solidFill>
              <a:latin typeface="Tahoma" pitchFamily="34" charset="0"/>
            </a:endParaRPr>
          </a:p>
        </p:txBody>
      </p:sp>
      <p:sp>
        <p:nvSpPr>
          <p:cNvPr id="26631"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5E-6 3.06358E-6 L -2.5E-6 0.2756 " pathEditMode="relative" rAng="0" ptsTypes="AA">
                                      <p:cBhvr>
                                        <p:cTn id="6" dur="2000" fill="hold"/>
                                        <p:tgtEl>
                                          <p:spTgt spid="12"/>
                                        </p:tgtEl>
                                        <p:attrNameLst>
                                          <p:attrName>ppt_x</p:attrName>
                                          <p:attrName>ppt_y</p:attrName>
                                        </p:attrNameLst>
                                      </p:cBhvr>
                                      <p:rCtr x="0" y="1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aixaDeTexto 5"/>
          <p:cNvSpPr txBox="1">
            <a:spLocks noChangeArrowheads="1"/>
          </p:cNvSpPr>
          <p:nvPr/>
        </p:nvSpPr>
        <p:spPr bwMode="auto">
          <a:xfrm>
            <a:off x="857250" y="1214438"/>
            <a:ext cx="5000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3: Escola Neoclássica</a:t>
            </a:r>
          </a:p>
        </p:txBody>
      </p:sp>
      <p:sp>
        <p:nvSpPr>
          <p:cNvPr id="27651"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Abordagem neoclássica</a:t>
            </a:r>
          </a:p>
        </p:txBody>
      </p:sp>
      <p:sp>
        <p:nvSpPr>
          <p:cNvPr id="27652" name="CaixaDeTexto 10"/>
          <p:cNvSpPr txBox="1">
            <a:spLocks noChangeArrowheads="1"/>
          </p:cNvSpPr>
          <p:nvPr/>
        </p:nvSpPr>
        <p:spPr bwMode="auto">
          <a:xfrm>
            <a:off x="1357313" y="2435225"/>
            <a:ext cx="48577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u="sng">
                <a:solidFill>
                  <a:srgbClr val="003399"/>
                </a:solidFill>
              </a:rPr>
              <a:t>Fundamentos básicos </a:t>
            </a:r>
            <a:br>
              <a:rPr lang="pt-BR" b="0" u="sng">
                <a:solidFill>
                  <a:srgbClr val="003399"/>
                </a:solidFill>
              </a:rPr>
            </a:br>
            <a:r>
              <a:rPr lang="pt-BR" b="0" u="sng">
                <a:solidFill>
                  <a:srgbClr val="003399"/>
                </a:solidFill>
              </a:rPr>
              <a:t>Características </a:t>
            </a:r>
          </a:p>
          <a:p>
            <a:pPr eaLnBrk="1" hangingPunct="1"/>
            <a:r>
              <a:rPr lang="pt-BR" b="0" u="sng">
                <a:solidFill>
                  <a:srgbClr val="003399"/>
                </a:solidFill>
              </a:rPr>
              <a:t>Centralização versus descentralização </a:t>
            </a:r>
            <a:br>
              <a:rPr lang="pt-BR" b="0" u="sng">
                <a:solidFill>
                  <a:srgbClr val="003399"/>
                </a:solidFill>
              </a:rPr>
            </a:br>
            <a:r>
              <a:rPr lang="pt-BR" b="0" u="sng">
                <a:solidFill>
                  <a:srgbClr val="003399"/>
                </a:solidFill>
              </a:rPr>
              <a:t>Processo administrativo </a:t>
            </a:r>
            <a:br>
              <a:rPr lang="pt-BR" b="0" u="sng">
                <a:solidFill>
                  <a:srgbClr val="003399"/>
                </a:solidFill>
              </a:rPr>
            </a:br>
            <a:r>
              <a:rPr lang="pt-BR" b="0" u="sng">
                <a:solidFill>
                  <a:srgbClr val="003399"/>
                </a:solidFill>
              </a:rPr>
              <a:t>Administração por objetivos </a:t>
            </a:r>
            <a:br>
              <a:rPr lang="pt-BR" b="0" u="sng">
                <a:solidFill>
                  <a:srgbClr val="003399"/>
                </a:solidFill>
              </a:rPr>
            </a:br>
            <a:r>
              <a:rPr lang="pt-BR" b="0" u="sng">
                <a:solidFill>
                  <a:srgbClr val="003399"/>
                </a:solidFill>
              </a:rPr>
              <a:t>Resumo</a:t>
            </a:r>
          </a:p>
        </p:txBody>
      </p:sp>
      <p:sp>
        <p:nvSpPr>
          <p:cNvPr id="12" name="Retângulo 11"/>
          <p:cNvSpPr>
            <a:spLocks noChangeArrowheads="1"/>
          </p:cNvSpPr>
          <p:nvPr/>
        </p:nvSpPr>
        <p:spPr bwMode="auto">
          <a:xfrm>
            <a:off x="928688" y="2389188"/>
            <a:ext cx="4567237"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Teoria das relações humanas</a:t>
            </a:r>
          </a:p>
          <a:p>
            <a:r>
              <a:rPr lang="pt-BR"/>
              <a:t>3 - Teoria comportamental</a:t>
            </a:r>
          </a:p>
          <a:p>
            <a:endParaRPr lang="pt-BR"/>
          </a:p>
          <a:p>
            <a:endParaRPr lang="pt-BR"/>
          </a:p>
          <a:p>
            <a:r>
              <a:rPr lang="pt-BR"/>
              <a:t> </a:t>
            </a:r>
          </a:p>
          <a:p>
            <a:endParaRPr lang="pt-BR">
              <a:solidFill>
                <a:srgbClr val="000000"/>
              </a:solidFill>
            </a:endParaRPr>
          </a:p>
        </p:txBody>
      </p:sp>
      <p:sp>
        <p:nvSpPr>
          <p:cNvPr id="27654" name="Rectangle 8"/>
          <p:cNvSpPr>
            <a:spLocks noChangeArrowheads="1"/>
          </p:cNvSpPr>
          <p:nvPr/>
        </p:nvSpPr>
        <p:spPr bwMode="auto">
          <a:xfrm>
            <a:off x="5495925" y="142875"/>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Teoria Geral da Administração</a:t>
            </a:r>
            <a:endParaRPr lang="pt-BR">
              <a:solidFill>
                <a:srgbClr val="FFC000"/>
              </a:solidFill>
              <a:latin typeface="Tahoma" pitchFamily="34" charset="0"/>
            </a:endParaRPr>
          </a:p>
        </p:txBody>
      </p:sp>
      <p:sp>
        <p:nvSpPr>
          <p:cNvPr id="27655"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5E-6 3.06358E-6 L -2.5E-6 0.2756 " pathEditMode="relative" rAng="0" ptsTypes="AA">
                                      <p:cBhvr>
                                        <p:cTn id="6" dur="2000" fill="hold"/>
                                        <p:tgtEl>
                                          <p:spTgt spid="12"/>
                                        </p:tgtEl>
                                        <p:attrNameLst>
                                          <p:attrName>ppt_x</p:attrName>
                                          <p:attrName>ppt_y</p:attrName>
                                        </p:attrNameLst>
                                      </p:cBhvr>
                                      <p:rCtr x="0" y="1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aixaDeTexto 5"/>
          <p:cNvSpPr txBox="1">
            <a:spLocks noChangeArrowheads="1"/>
          </p:cNvSpPr>
          <p:nvPr/>
        </p:nvSpPr>
        <p:spPr bwMode="auto">
          <a:xfrm>
            <a:off x="857250" y="1214438"/>
            <a:ext cx="5000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4: Escola Moderna</a:t>
            </a:r>
          </a:p>
        </p:txBody>
      </p:sp>
      <p:sp>
        <p:nvSpPr>
          <p:cNvPr id="28675"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Teoria quantitativa</a:t>
            </a:r>
          </a:p>
        </p:txBody>
      </p:sp>
      <p:sp>
        <p:nvSpPr>
          <p:cNvPr id="28676" name="CaixaDeTexto 10"/>
          <p:cNvSpPr txBox="1">
            <a:spLocks noChangeArrowheads="1"/>
          </p:cNvSpPr>
          <p:nvPr/>
        </p:nvSpPr>
        <p:spPr bwMode="auto">
          <a:xfrm>
            <a:off x="1428750" y="2435225"/>
            <a:ext cx="48577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Origens </a:t>
            </a:r>
            <a:br>
              <a:rPr lang="pt-BR" b="0">
                <a:solidFill>
                  <a:srgbClr val="003399"/>
                </a:solidFill>
              </a:rPr>
            </a:br>
            <a:r>
              <a:rPr lang="pt-BR" b="0">
                <a:solidFill>
                  <a:srgbClr val="003399"/>
                </a:solidFill>
              </a:rPr>
              <a:t>A tomada de decisão </a:t>
            </a:r>
            <a:br>
              <a:rPr lang="pt-BR" b="0">
                <a:solidFill>
                  <a:srgbClr val="003399"/>
                </a:solidFill>
              </a:rPr>
            </a:br>
            <a:r>
              <a:rPr lang="pt-BR" b="0">
                <a:solidFill>
                  <a:srgbClr val="003399"/>
                </a:solidFill>
              </a:rPr>
              <a:t>Modelos quantitativos </a:t>
            </a:r>
            <a:br>
              <a:rPr lang="pt-BR" b="0">
                <a:solidFill>
                  <a:srgbClr val="003399"/>
                </a:solidFill>
              </a:rPr>
            </a:br>
            <a:r>
              <a:rPr lang="pt-BR" b="0">
                <a:solidFill>
                  <a:srgbClr val="003399"/>
                </a:solidFill>
              </a:rPr>
              <a:t>A Pesquisa Operacional - P.O. </a:t>
            </a:r>
            <a:br>
              <a:rPr lang="pt-BR" b="0">
                <a:solidFill>
                  <a:srgbClr val="003399"/>
                </a:solidFill>
              </a:rPr>
            </a:br>
            <a:r>
              <a:rPr lang="pt-BR" b="0">
                <a:solidFill>
                  <a:srgbClr val="003399"/>
                </a:solidFill>
              </a:rPr>
              <a:t>Críticas </a:t>
            </a:r>
            <a:br>
              <a:rPr lang="pt-BR" b="0">
                <a:solidFill>
                  <a:srgbClr val="003399"/>
                </a:solidFill>
              </a:rPr>
            </a:br>
            <a:r>
              <a:rPr lang="pt-BR" b="0">
                <a:solidFill>
                  <a:srgbClr val="003399"/>
                </a:solidFill>
              </a:rPr>
              <a:t>Resumo</a:t>
            </a:r>
          </a:p>
        </p:txBody>
      </p:sp>
      <p:sp>
        <p:nvSpPr>
          <p:cNvPr id="12" name="Retângulo 11"/>
          <p:cNvSpPr>
            <a:spLocks noChangeArrowheads="1"/>
          </p:cNvSpPr>
          <p:nvPr/>
        </p:nvSpPr>
        <p:spPr bwMode="auto">
          <a:xfrm>
            <a:off x="928688" y="2389188"/>
            <a:ext cx="4567237" cy="2030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Teoria sistêmica</a:t>
            </a:r>
          </a:p>
          <a:p>
            <a:r>
              <a:rPr lang="pt-BR"/>
              <a:t>3 - Teoria contingencial</a:t>
            </a:r>
          </a:p>
          <a:p>
            <a:r>
              <a:rPr lang="pt-BR"/>
              <a:t>4 - Novas tendências organizacionais</a:t>
            </a:r>
          </a:p>
          <a:p>
            <a:endParaRPr lang="pt-BR"/>
          </a:p>
          <a:p>
            <a:endParaRPr lang="pt-BR"/>
          </a:p>
          <a:p>
            <a:r>
              <a:rPr lang="pt-BR"/>
              <a:t> </a:t>
            </a:r>
          </a:p>
          <a:p>
            <a:endParaRPr lang="pt-BR">
              <a:solidFill>
                <a:srgbClr val="000000"/>
              </a:solidFill>
            </a:endParaRPr>
          </a:p>
        </p:txBody>
      </p:sp>
      <p:sp>
        <p:nvSpPr>
          <p:cNvPr id="28678" name="Rectangle 8"/>
          <p:cNvSpPr>
            <a:spLocks noChangeArrowheads="1"/>
          </p:cNvSpPr>
          <p:nvPr/>
        </p:nvSpPr>
        <p:spPr bwMode="auto">
          <a:xfrm>
            <a:off x="5495925" y="142875"/>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Teoria Geral da Administração</a:t>
            </a:r>
            <a:endParaRPr lang="pt-BR">
              <a:solidFill>
                <a:srgbClr val="FFC000"/>
              </a:solidFill>
              <a:latin typeface="Tahoma" pitchFamily="34" charset="0"/>
            </a:endParaRPr>
          </a:p>
        </p:txBody>
      </p:sp>
      <p:sp>
        <p:nvSpPr>
          <p:cNvPr id="28679"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72222E-6 -2.54335E-6 L 4.72222E-6 0.27561 " pathEditMode="relative" rAng="0" ptsTypes="AA">
                                      <p:cBhvr>
                                        <p:cTn id="6" dur="2000" fill="hold"/>
                                        <p:tgtEl>
                                          <p:spTgt spid="12"/>
                                        </p:tgtEl>
                                        <p:attrNameLst>
                                          <p:attrName>ppt_x</p:attrName>
                                          <p:attrName>ppt_y</p:attrName>
                                        </p:attrNameLst>
                                      </p:cBhvr>
                                      <p:rCtr x="0" y="1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1857375" y="928688"/>
            <a:ext cx="49323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sz="2600">
                <a:solidFill>
                  <a:srgbClr val="CC6600"/>
                </a:solidFill>
              </a:rPr>
              <a:t>Administração Mercadológica</a:t>
            </a:r>
            <a:endParaRPr lang="pt-BR" sz="2600">
              <a:solidFill>
                <a:srgbClr val="CC6600"/>
              </a:solidFill>
              <a:latin typeface="Tahoma" pitchFamily="34" charset="0"/>
            </a:endParaRPr>
          </a:p>
        </p:txBody>
      </p:sp>
      <p:sp>
        <p:nvSpPr>
          <p:cNvPr id="7" name="CaixaDeTexto 6"/>
          <p:cNvSpPr txBox="1">
            <a:spLocks noChangeArrowheads="1"/>
          </p:cNvSpPr>
          <p:nvPr/>
        </p:nvSpPr>
        <p:spPr bwMode="auto">
          <a:xfrm>
            <a:off x="571500" y="1924050"/>
            <a:ext cx="8001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Conhecer e analisar os aspectos do marketing nas organizações como uma concepção de ação orientada para o mercado, a qual permite à empresa operar de forma dinâmica, adaptando-se às mudanças políticas, sociais, econômicas e em perfeita sintonia com as necessidades e desejos de seus consumidores.</a:t>
            </a:r>
          </a:p>
        </p:txBody>
      </p:sp>
      <p:sp>
        <p:nvSpPr>
          <p:cNvPr id="8" name="CaixaDeTexto 7"/>
          <p:cNvSpPr txBox="1">
            <a:spLocks noChangeArrowheads="1"/>
          </p:cNvSpPr>
          <p:nvPr/>
        </p:nvSpPr>
        <p:spPr bwMode="auto">
          <a:xfrm>
            <a:off x="2286000" y="4291013"/>
            <a:ext cx="62865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rId3" action="ppaction://hlinksldjump"/>
              </a:rPr>
              <a:t>1- Histórico e Conceitos de Marketing nas Organizações</a:t>
            </a:r>
            <a:endParaRPr lang="pt-BR" b="0"/>
          </a:p>
          <a:p>
            <a:pPr eaLnBrk="1" hangingPunct="1"/>
            <a:r>
              <a:rPr lang="pt-BR" b="0">
                <a:hlinkClick r:id="rId4" action="ppaction://hlinksldjump"/>
              </a:rPr>
              <a:t>2- Estratégias de Marketing</a:t>
            </a:r>
            <a:endParaRPr lang="pt-BR" b="0"/>
          </a:p>
          <a:p>
            <a:pPr eaLnBrk="1" hangingPunct="1"/>
            <a:r>
              <a:rPr lang="pt-BR" b="0">
                <a:hlinkClick r:id="rId5" action="ppaction://hlinksldjump"/>
              </a:rPr>
              <a:t>3- Gerenciamento do Composto Mercadológico do Produto</a:t>
            </a:r>
            <a:endParaRPr lang="pt-BR" b="0"/>
          </a:p>
          <a:p>
            <a:pPr eaLnBrk="1" hangingPunct="1"/>
            <a:r>
              <a:rPr lang="pt-BR" b="0">
                <a:hlinkClick r:id="rId6" action="ppaction://hlinksldjump"/>
              </a:rPr>
              <a:t>4- Gerenciamento do Composto de Preço e Distribuição</a:t>
            </a:r>
            <a:endParaRPr lang="pt-BR" b="0"/>
          </a:p>
          <a:p>
            <a:pPr eaLnBrk="1" hangingPunct="1"/>
            <a:r>
              <a:rPr lang="pt-BR" b="0">
                <a:hlinkClick r:id="rId7" action="ppaction://hlinksldjump"/>
              </a:rPr>
              <a:t>5- Gerenciamento do Composto Promocional</a:t>
            </a:r>
            <a:endParaRPr lang="pt-BR" b="0"/>
          </a:p>
        </p:txBody>
      </p:sp>
      <p:sp>
        <p:nvSpPr>
          <p:cNvPr id="9" name="Retângulo 8"/>
          <p:cNvSpPr/>
          <p:nvPr/>
        </p:nvSpPr>
        <p:spPr>
          <a:xfrm>
            <a:off x="500063" y="3929063"/>
            <a:ext cx="1223962" cy="369887"/>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298950"/>
            <a:ext cx="3000375" cy="1701800"/>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5416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29704" name="CaixaDeTexto 14">
            <a:hlinkClick r:id="rId8" action="ppaction://hlinksldjump"/>
          </p:cNvPr>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aixaDeTexto 5"/>
          <p:cNvSpPr txBox="1">
            <a:spLocks noChangeArrowheads="1"/>
          </p:cNvSpPr>
          <p:nvPr/>
        </p:nvSpPr>
        <p:spPr bwMode="auto">
          <a:xfrm>
            <a:off x="857250" y="1214438"/>
            <a:ext cx="7643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Histórico e Conceitos de Marketing nas Organizações</a:t>
            </a:r>
          </a:p>
        </p:txBody>
      </p:sp>
      <p:sp>
        <p:nvSpPr>
          <p:cNvPr id="30723"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Histórico do Marketing </a:t>
            </a:r>
          </a:p>
        </p:txBody>
      </p:sp>
      <p:sp>
        <p:nvSpPr>
          <p:cNvPr id="30724" name="CaixaDeTexto 10"/>
          <p:cNvSpPr txBox="1">
            <a:spLocks noChangeArrowheads="1"/>
          </p:cNvSpPr>
          <p:nvPr/>
        </p:nvSpPr>
        <p:spPr bwMode="auto">
          <a:xfrm>
            <a:off x="1357313" y="2389188"/>
            <a:ext cx="48577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Introdução </a:t>
            </a:r>
            <a:br>
              <a:rPr lang="pt-BR" b="0">
                <a:solidFill>
                  <a:srgbClr val="003399"/>
                </a:solidFill>
              </a:rPr>
            </a:br>
            <a:r>
              <a:rPr lang="pt-BR" b="0">
                <a:solidFill>
                  <a:srgbClr val="003399"/>
                </a:solidFill>
              </a:rPr>
              <a:t>Fases do Marketing </a:t>
            </a:r>
            <a:br>
              <a:rPr lang="pt-BR" b="0">
                <a:solidFill>
                  <a:srgbClr val="003399"/>
                </a:solidFill>
              </a:rPr>
            </a:br>
            <a:r>
              <a:rPr lang="pt-BR" b="0">
                <a:solidFill>
                  <a:srgbClr val="003399"/>
                </a:solidFill>
              </a:rPr>
              <a:t>Conceitos de Marketing </a:t>
            </a:r>
            <a:br>
              <a:rPr lang="pt-BR" b="0">
                <a:solidFill>
                  <a:srgbClr val="003399"/>
                </a:solidFill>
              </a:rPr>
            </a:br>
            <a:r>
              <a:rPr lang="pt-BR" b="0">
                <a:solidFill>
                  <a:srgbClr val="003399"/>
                </a:solidFill>
              </a:rPr>
              <a:t>O Marketing Hoje </a:t>
            </a:r>
            <a:br>
              <a:rPr lang="pt-BR" b="0">
                <a:solidFill>
                  <a:srgbClr val="003399"/>
                </a:solidFill>
              </a:rPr>
            </a:br>
            <a:r>
              <a:rPr lang="pt-BR" b="0">
                <a:solidFill>
                  <a:srgbClr val="003399"/>
                </a:solidFill>
              </a:rPr>
              <a:t>A importância do marketing nas organizações </a:t>
            </a:r>
            <a:br>
              <a:rPr lang="pt-BR" b="0">
                <a:solidFill>
                  <a:srgbClr val="003399"/>
                </a:solidFill>
              </a:rPr>
            </a:br>
            <a:r>
              <a:rPr lang="pt-BR" b="0">
                <a:solidFill>
                  <a:srgbClr val="003399"/>
                </a:solidFill>
              </a:rPr>
              <a:t>Resumo </a:t>
            </a:r>
          </a:p>
        </p:txBody>
      </p:sp>
      <p:sp>
        <p:nvSpPr>
          <p:cNvPr id="12" name="Retângulo 11"/>
          <p:cNvSpPr>
            <a:spLocks noChangeArrowheads="1"/>
          </p:cNvSpPr>
          <p:nvPr/>
        </p:nvSpPr>
        <p:spPr bwMode="auto">
          <a:xfrm>
            <a:off x="928688" y="2389188"/>
            <a:ext cx="5286375" cy="2030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Conceito de Composto Mercadológico </a:t>
            </a:r>
          </a:p>
          <a:p>
            <a:r>
              <a:rPr lang="pt-BR"/>
              <a:t>3 - Administração de Marketing </a:t>
            </a:r>
          </a:p>
          <a:p>
            <a:r>
              <a:rPr lang="pt-BR"/>
              <a:t>4 - Ambiente de Marketing </a:t>
            </a:r>
          </a:p>
          <a:p>
            <a:r>
              <a:rPr lang="pt-BR"/>
              <a:t>5 - Comportamento do Consumidor </a:t>
            </a:r>
          </a:p>
          <a:p>
            <a:endParaRPr lang="pt-BR"/>
          </a:p>
          <a:p>
            <a:r>
              <a:rPr lang="pt-BR"/>
              <a:t> </a:t>
            </a:r>
          </a:p>
          <a:p>
            <a:endParaRPr lang="pt-BR">
              <a:solidFill>
                <a:srgbClr val="000000"/>
              </a:solidFill>
            </a:endParaRPr>
          </a:p>
        </p:txBody>
      </p:sp>
      <p:sp>
        <p:nvSpPr>
          <p:cNvPr id="30726" name="Rectangle 8"/>
          <p:cNvSpPr>
            <a:spLocks noChangeArrowheads="1"/>
          </p:cNvSpPr>
          <p:nvPr/>
        </p:nvSpPr>
        <p:spPr bwMode="auto">
          <a:xfrm>
            <a:off x="5495925" y="142875"/>
            <a:ext cx="3467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Administração Mercadológica</a:t>
            </a:r>
            <a:endParaRPr lang="pt-BR">
              <a:solidFill>
                <a:srgbClr val="FFC000"/>
              </a:solidFill>
              <a:latin typeface="Tahoma" pitchFamily="34" charset="0"/>
            </a:endParaRPr>
          </a:p>
        </p:txBody>
      </p:sp>
      <p:sp>
        <p:nvSpPr>
          <p:cNvPr id="30727"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E-6 3.06358E-6 L 5E-6 0.24416 " pathEditMode="relative" rAng="0" ptsTypes="AA">
                                      <p:cBhvr>
                                        <p:cTn id="6" dur="2000" fill="hold"/>
                                        <p:tgtEl>
                                          <p:spTgt spid="12"/>
                                        </p:tgtEl>
                                        <p:attrNameLst>
                                          <p:attrName>ppt_x</p:attrName>
                                          <p:attrName>ppt_y</p:attrName>
                                        </p:attrNameLst>
                                      </p:cBhvr>
                                      <p:rCtr x="0" y="1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aixaDeTexto 5"/>
          <p:cNvSpPr txBox="1">
            <a:spLocks noChangeArrowheads="1"/>
          </p:cNvSpPr>
          <p:nvPr/>
        </p:nvSpPr>
        <p:spPr bwMode="auto">
          <a:xfrm>
            <a:off x="857250" y="1214438"/>
            <a:ext cx="7643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Estratégias de Marketing</a:t>
            </a:r>
          </a:p>
        </p:txBody>
      </p:sp>
      <p:sp>
        <p:nvSpPr>
          <p:cNvPr id="31747"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Estratégia de Segmentação e marketing </a:t>
            </a:r>
          </a:p>
        </p:txBody>
      </p:sp>
      <p:sp>
        <p:nvSpPr>
          <p:cNvPr id="31748" name="CaixaDeTexto 10"/>
          <p:cNvSpPr txBox="1">
            <a:spLocks noChangeArrowheads="1"/>
          </p:cNvSpPr>
          <p:nvPr/>
        </p:nvSpPr>
        <p:spPr bwMode="auto">
          <a:xfrm>
            <a:off x="1357313" y="2389188"/>
            <a:ext cx="6248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Introdução </a:t>
            </a:r>
            <a:br>
              <a:rPr lang="pt-BR" b="0">
                <a:solidFill>
                  <a:srgbClr val="003399"/>
                </a:solidFill>
              </a:rPr>
            </a:br>
            <a:r>
              <a:rPr lang="pt-BR" b="0">
                <a:solidFill>
                  <a:srgbClr val="003399"/>
                </a:solidFill>
              </a:rPr>
              <a:t>Propósitos Vantagens e Requisitos para a Segmentação </a:t>
            </a:r>
            <a:br>
              <a:rPr lang="pt-BR" b="0">
                <a:solidFill>
                  <a:srgbClr val="003399"/>
                </a:solidFill>
              </a:rPr>
            </a:br>
            <a:r>
              <a:rPr lang="pt-BR" b="0">
                <a:solidFill>
                  <a:srgbClr val="003399"/>
                </a:solidFill>
              </a:rPr>
              <a:t>Variáveis de Segmentação </a:t>
            </a:r>
            <a:br>
              <a:rPr lang="pt-BR" b="0">
                <a:solidFill>
                  <a:srgbClr val="003399"/>
                </a:solidFill>
              </a:rPr>
            </a:br>
            <a:r>
              <a:rPr lang="pt-BR" b="0">
                <a:solidFill>
                  <a:srgbClr val="003399"/>
                </a:solidFill>
              </a:rPr>
              <a:t>Resumo </a:t>
            </a:r>
          </a:p>
        </p:txBody>
      </p:sp>
      <p:sp>
        <p:nvSpPr>
          <p:cNvPr id="12" name="Retângulo 11"/>
          <p:cNvSpPr>
            <a:spLocks noChangeArrowheads="1"/>
          </p:cNvSpPr>
          <p:nvPr/>
        </p:nvSpPr>
        <p:spPr bwMode="auto">
          <a:xfrm>
            <a:off x="928688" y="2389188"/>
            <a:ext cx="6429375"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Estratégia de Diferenciação </a:t>
            </a:r>
          </a:p>
          <a:p>
            <a:r>
              <a:rPr lang="pt-BR"/>
              <a:t>3 – Estratégia de Posicionamento</a:t>
            </a:r>
          </a:p>
          <a:p>
            <a:r>
              <a:rPr lang="pt-BR"/>
              <a:t> </a:t>
            </a:r>
          </a:p>
          <a:p>
            <a:endParaRPr lang="pt-BR">
              <a:solidFill>
                <a:srgbClr val="000000"/>
              </a:solidFill>
            </a:endParaRPr>
          </a:p>
        </p:txBody>
      </p:sp>
      <p:sp>
        <p:nvSpPr>
          <p:cNvPr id="31750" name="Rectangle 8"/>
          <p:cNvSpPr>
            <a:spLocks noChangeArrowheads="1"/>
          </p:cNvSpPr>
          <p:nvPr/>
        </p:nvSpPr>
        <p:spPr bwMode="auto">
          <a:xfrm>
            <a:off x="5495925" y="142875"/>
            <a:ext cx="3467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Administração Mercadológica</a:t>
            </a:r>
            <a:endParaRPr lang="pt-BR">
              <a:solidFill>
                <a:srgbClr val="FFC000"/>
              </a:solidFill>
              <a:latin typeface="Tahoma" pitchFamily="34" charset="0"/>
            </a:endParaRPr>
          </a:p>
        </p:txBody>
      </p:sp>
      <p:sp>
        <p:nvSpPr>
          <p:cNvPr id="31751"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94444E-6 -1.32948E-6 L -1.94444E-6 0.20116 " pathEditMode="relative" rAng="0" ptsTypes="AA">
                                      <p:cBhvr>
                                        <p:cTn id="6" dur="2000" fill="hold"/>
                                        <p:tgtEl>
                                          <p:spTgt spid="12"/>
                                        </p:tgtEl>
                                        <p:attrNameLst>
                                          <p:attrName>ppt_x</p:attrName>
                                          <p:attrName>ppt_y</p:attrName>
                                        </p:attrNameLst>
                                      </p:cBhvr>
                                      <p:rCtr x="0" y="1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2"/>
          <p:cNvSpPr txBox="1">
            <a:spLocks noChangeArrowheads="1"/>
          </p:cNvSpPr>
          <p:nvPr/>
        </p:nvSpPr>
        <p:spPr bwMode="auto">
          <a:xfrm>
            <a:off x="3963988" y="142875"/>
            <a:ext cx="4679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93663"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pt-BR" sz="2000">
                <a:solidFill>
                  <a:schemeClr val="bg1"/>
                </a:solidFill>
                <a:latin typeface="Verdana" pitchFamily="34" charset="0"/>
              </a:rPr>
              <a:t>Disciplinas da graduação </a:t>
            </a:r>
          </a:p>
        </p:txBody>
      </p:sp>
      <p:sp>
        <p:nvSpPr>
          <p:cNvPr id="5123" name="Text Box 13"/>
          <p:cNvSpPr txBox="1">
            <a:spLocks noChangeArrowheads="1"/>
          </p:cNvSpPr>
          <p:nvPr/>
        </p:nvSpPr>
        <p:spPr bwMode="auto">
          <a:xfrm>
            <a:off x="214313" y="2019300"/>
            <a:ext cx="4500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3" action="ppaction://hlinksldjump"/>
              </a:rPr>
              <a:t>Administração de Recursos Materiais e </a:t>
            </a:r>
          </a:p>
          <a:p>
            <a:pPr eaLnBrk="1" hangingPunct="1"/>
            <a:r>
              <a:rPr lang="pt-BR" sz="1600">
                <a:hlinkClick r:id="rId3" action="ppaction://hlinksldjump"/>
              </a:rPr>
              <a:t>Patrimoniais</a:t>
            </a:r>
            <a:endParaRPr lang="pt-BR" sz="1600"/>
          </a:p>
        </p:txBody>
      </p:sp>
      <p:sp>
        <p:nvSpPr>
          <p:cNvPr id="5124" name="Rectangle 8"/>
          <p:cNvSpPr>
            <a:spLocks noChangeArrowheads="1"/>
          </p:cNvSpPr>
          <p:nvPr/>
        </p:nvSpPr>
        <p:spPr bwMode="auto">
          <a:xfrm>
            <a:off x="214313" y="1143000"/>
            <a:ext cx="27733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1600">
                <a:hlinkClick r:id="rId4" action="ppaction://hlinksldjump"/>
              </a:rPr>
              <a:t>Administração Estratégica</a:t>
            </a:r>
            <a:endParaRPr lang="pt-BR" sz="1600"/>
          </a:p>
        </p:txBody>
      </p:sp>
      <p:sp>
        <p:nvSpPr>
          <p:cNvPr id="5125" name="Rectangle 9"/>
          <p:cNvSpPr>
            <a:spLocks noChangeArrowheads="1"/>
          </p:cNvSpPr>
          <p:nvPr/>
        </p:nvSpPr>
        <p:spPr bwMode="auto">
          <a:xfrm>
            <a:off x="214313" y="1581150"/>
            <a:ext cx="1689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1600">
                <a:hlinkClick r:id="rId5" action="ppaction://hlinksldjump"/>
              </a:rPr>
              <a:t>Microeconomia</a:t>
            </a:r>
            <a:endParaRPr lang="pt-BR" sz="1600"/>
          </a:p>
        </p:txBody>
      </p:sp>
      <p:sp>
        <p:nvSpPr>
          <p:cNvPr id="5126" name="Text Box 13"/>
          <p:cNvSpPr txBox="1">
            <a:spLocks noChangeArrowheads="1"/>
          </p:cNvSpPr>
          <p:nvPr/>
        </p:nvSpPr>
        <p:spPr bwMode="auto">
          <a:xfrm>
            <a:off x="214313" y="2857500"/>
            <a:ext cx="4500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6" action="ppaction://hlinksldjump"/>
              </a:rPr>
              <a:t>Modelagem e Simulação de Negócios</a:t>
            </a:r>
            <a:endParaRPr lang="pt-BR" sz="1600"/>
          </a:p>
        </p:txBody>
      </p:sp>
      <p:sp>
        <p:nvSpPr>
          <p:cNvPr id="5127" name="Text Box 13"/>
          <p:cNvSpPr txBox="1">
            <a:spLocks noChangeArrowheads="1"/>
          </p:cNvSpPr>
          <p:nvPr/>
        </p:nvSpPr>
        <p:spPr bwMode="auto">
          <a:xfrm>
            <a:off x="214313" y="3286125"/>
            <a:ext cx="4500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7" action="ppaction://hlinksldjump"/>
              </a:rPr>
              <a:t>Administração Financeira e Orçamentária</a:t>
            </a:r>
            <a:endParaRPr lang="pt-BR" sz="1600"/>
          </a:p>
        </p:txBody>
      </p:sp>
      <p:sp>
        <p:nvSpPr>
          <p:cNvPr id="5128" name="Text Box 13"/>
          <p:cNvSpPr txBox="1">
            <a:spLocks noChangeArrowheads="1"/>
          </p:cNvSpPr>
          <p:nvPr/>
        </p:nvSpPr>
        <p:spPr bwMode="auto">
          <a:xfrm>
            <a:off x="214313" y="3786188"/>
            <a:ext cx="42148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8" action="ppaction://hlinksldjump"/>
              </a:rPr>
              <a:t>Filosofia e Ética na Administração</a:t>
            </a:r>
            <a:endParaRPr lang="pt-BR" sz="1600"/>
          </a:p>
        </p:txBody>
      </p:sp>
      <p:sp>
        <p:nvSpPr>
          <p:cNvPr id="5129" name="Text Box 13"/>
          <p:cNvSpPr txBox="1">
            <a:spLocks noChangeArrowheads="1"/>
          </p:cNvSpPr>
          <p:nvPr/>
        </p:nvSpPr>
        <p:spPr bwMode="auto">
          <a:xfrm>
            <a:off x="214313" y="5091113"/>
            <a:ext cx="31162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9" action="ppaction://hlinksldjump"/>
              </a:rPr>
              <a:t>Macroeconomia</a:t>
            </a:r>
            <a:endParaRPr lang="pt-BR" sz="1600"/>
          </a:p>
        </p:txBody>
      </p:sp>
      <p:sp>
        <p:nvSpPr>
          <p:cNvPr id="5130" name="Text Box 13"/>
          <p:cNvSpPr txBox="1">
            <a:spLocks noChangeArrowheads="1"/>
          </p:cNvSpPr>
          <p:nvPr/>
        </p:nvSpPr>
        <p:spPr bwMode="auto">
          <a:xfrm>
            <a:off x="214313" y="4662488"/>
            <a:ext cx="31162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10" action="ppaction://hlinksldjump"/>
              </a:rPr>
              <a:t>Logística Empresarial</a:t>
            </a:r>
            <a:endParaRPr lang="pt-BR" sz="1600"/>
          </a:p>
        </p:txBody>
      </p:sp>
      <p:sp>
        <p:nvSpPr>
          <p:cNvPr id="5131" name="Text Box 13"/>
          <p:cNvSpPr txBox="1">
            <a:spLocks noChangeArrowheads="1"/>
          </p:cNvSpPr>
          <p:nvPr/>
        </p:nvSpPr>
        <p:spPr bwMode="auto">
          <a:xfrm>
            <a:off x="214313" y="4233863"/>
            <a:ext cx="31162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11" action="ppaction://hlinksldjump"/>
              </a:rPr>
              <a:t>Mercado de Capitais</a:t>
            </a:r>
            <a:endParaRPr lang="pt-BR" sz="1600"/>
          </a:p>
        </p:txBody>
      </p:sp>
      <p:sp>
        <p:nvSpPr>
          <p:cNvPr id="5132" name="Text Box 13"/>
          <p:cNvSpPr txBox="1">
            <a:spLocks noChangeArrowheads="1"/>
          </p:cNvSpPr>
          <p:nvPr/>
        </p:nvSpPr>
        <p:spPr bwMode="auto">
          <a:xfrm>
            <a:off x="214313" y="5519738"/>
            <a:ext cx="4000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12" action="ppaction://hlinksldjump"/>
              </a:rPr>
              <a:t>Marketing de Relacionamento</a:t>
            </a:r>
            <a:endParaRPr lang="pt-BR" sz="1600"/>
          </a:p>
        </p:txBody>
      </p:sp>
      <p:sp>
        <p:nvSpPr>
          <p:cNvPr id="5133" name="Text Box 13"/>
          <p:cNvSpPr txBox="1">
            <a:spLocks noChangeArrowheads="1"/>
          </p:cNvSpPr>
          <p:nvPr/>
        </p:nvSpPr>
        <p:spPr bwMode="auto">
          <a:xfrm>
            <a:off x="5000625" y="1143000"/>
            <a:ext cx="4000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13" action="ppaction://hlinksldjump"/>
              </a:rPr>
              <a:t>Plano de Negócio</a:t>
            </a:r>
            <a:endParaRPr lang="pt-BR" sz="1600"/>
          </a:p>
        </p:txBody>
      </p:sp>
      <p:sp>
        <p:nvSpPr>
          <p:cNvPr id="5134" name="Text Box 13"/>
          <p:cNvSpPr txBox="1">
            <a:spLocks noChangeArrowheads="1"/>
          </p:cNvSpPr>
          <p:nvPr/>
        </p:nvSpPr>
        <p:spPr bwMode="auto">
          <a:xfrm>
            <a:off x="5000625" y="1590675"/>
            <a:ext cx="4000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14" action="ppaction://hlinksldjump"/>
              </a:rPr>
              <a:t>Negociação Empresarial</a:t>
            </a:r>
            <a:endParaRPr lang="pt-BR" sz="1600"/>
          </a:p>
        </p:txBody>
      </p:sp>
      <p:sp>
        <p:nvSpPr>
          <p:cNvPr id="5135" name="Text Box 13"/>
          <p:cNvSpPr txBox="1">
            <a:spLocks noChangeArrowheads="1"/>
          </p:cNvSpPr>
          <p:nvPr/>
        </p:nvSpPr>
        <p:spPr bwMode="auto">
          <a:xfrm>
            <a:off x="5000625" y="2014538"/>
            <a:ext cx="4000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15" action="ppaction://hlinksldjump"/>
              </a:rPr>
              <a:t>TE em Gestão de Pessoas</a:t>
            </a:r>
            <a:endParaRPr lang="pt-BR" sz="1600"/>
          </a:p>
        </p:txBody>
      </p:sp>
      <p:sp>
        <p:nvSpPr>
          <p:cNvPr id="5136" name="Text Box 13"/>
          <p:cNvSpPr txBox="1">
            <a:spLocks noChangeArrowheads="1"/>
          </p:cNvSpPr>
          <p:nvPr/>
        </p:nvSpPr>
        <p:spPr bwMode="auto">
          <a:xfrm>
            <a:off x="5000625" y="2443163"/>
            <a:ext cx="4000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16" action="ppaction://hlinksldjump"/>
              </a:rPr>
              <a:t>TE em Gestão de Marketing</a:t>
            </a:r>
            <a:endParaRPr lang="pt-BR" sz="1600"/>
          </a:p>
        </p:txBody>
      </p:sp>
      <p:sp>
        <p:nvSpPr>
          <p:cNvPr id="5137" name="Text Box 13"/>
          <p:cNvSpPr txBox="1">
            <a:spLocks noChangeArrowheads="1"/>
          </p:cNvSpPr>
          <p:nvPr/>
        </p:nvSpPr>
        <p:spPr bwMode="auto">
          <a:xfrm>
            <a:off x="5000625" y="2857500"/>
            <a:ext cx="3286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17" action="ppaction://hlinksldjump"/>
              </a:rPr>
              <a:t>Gestão do Conhecimento</a:t>
            </a:r>
            <a:endParaRPr lang="pt-BR" sz="1600"/>
          </a:p>
        </p:txBody>
      </p:sp>
      <p:sp>
        <p:nvSpPr>
          <p:cNvPr id="5138" name="Text Box 13"/>
          <p:cNvSpPr txBox="1">
            <a:spLocks noChangeArrowheads="1"/>
          </p:cNvSpPr>
          <p:nvPr/>
        </p:nvSpPr>
        <p:spPr bwMode="auto">
          <a:xfrm>
            <a:off x="5000625" y="3324225"/>
            <a:ext cx="36242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18" action="ppaction://hlinksldjump"/>
              </a:rPr>
              <a:t>Economia Internacional</a:t>
            </a:r>
            <a:endParaRPr lang="pt-BR" sz="1600"/>
          </a:p>
        </p:txBody>
      </p:sp>
      <p:sp>
        <p:nvSpPr>
          <p:cNvPr id="5139" name="Text Box 13"/>
          <p:cNvSpPr txBox="1">
            <a:spLocks noChangeArrowheads="1"/>
          </p:cNvSpPr>
          <p:nvPr/>
        </p:nvSpPr>
        <p:spPr bwMode="auto">
          <a:xfrm>
            <a:off x="5000625" y="3771900"/>
            <a:ext cx="3786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19" action="ppaction://hlinksldjump"/>
              </a:rPr>
              <a:t>Trabalho de Conclusão de Curso I</a:t>
            </a:r>
            <a:endParaRPr lang="pt-BR" sz="1600"/>
          </a:p>
        </p:txBody>
      </p:sp>
      <p:sp>
        <p:nvSpPr>
          <p:cNvPr id="5140" name="Text Box 13"/>
          <p:cNvSpPr txBox="1">
            <a:spLocks noChangeArrowheads="1"/>
          </p:cNvSpPr>
          <p:nvPr/>
        </p:nvSpPr>
        <p:spPr bwMode="auto">
          <a:xfrm>
            <a:off x="5000625" y="4233863"/>
            <a:ext cx="4000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20" action="ppaction://hlinksldjump"/>
              </a:rPr>
              <a:t>Gestão do Cooperativismo</a:t>
            </a:r>
            <a:endParaRPr lang="pt-BR" sz="1600"/>
          </a:p>
        </p:txBody>
      </p:sp>
      <p:sp>
        <p:nvSpPr>
          <p:cNvPr id="5141" name="Text Box 13"/>
          <p:cNvSpPr txBox="1">
            <a:spLocks noChangeArrowheads="1"/>
          </p:cNvSpPr>
          <p:nvPr/>
        </p:nvSpPr>
        <p:spPr bwMode="auto">
          <a:xfrm>
            <a:off x="5000625" y="4662488"/>
            <a:ext cx="4000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21" action="ppaction://hlinksldjump"/>
              </a:rPr>
              <a:t>TE em Gestão Financeira</a:t>
            </a:r>
            <a:endParaRPr lang="pt-BR" sz="1600"/>
          </a:p>
        </p:txBody>
      </p:sp>
      <p:sp>
        <p:nvSpPr>
          <p:cNvPr id="5142" name="Text Box 13"/>
          <p:cNvSpPr txBox="1">
            <a:spLocks noChangeArrowheads="1"/>
          </p:cNvSpPr>
          <p:nvPr/>
        </p:nvSpPr>
        <p:spPr bwMode="auto">
          <a:xfrm>
            <a:off x="5000625" y="5091113"/>
            <a:ext cx="4000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22" action="ppaction://hlinksldjump"/>
              </a:rPr>
              <a:t>TE em Gestão da Produção</a:t>
            </a:r>
            <a:endParaRPr lang="pt-BR" sz="1600"/>
          </a:p>
        </p:txBody>
      </p:sp>
      <p:sp>
        <p:nvSpPr>
          <p:cNvPr id="5143" name="Text Box 13"/>
          <p:cNvSpPr txBox="1">
            <a:spLocks noChangeArrowheads="1"/>
          </p:cNvSpPr>
          <p:nvPr/>
        </p:nvSpPr>
        <p:spPr bwMode="auto">
          <a:xfrm>
            <a:off x="5000625" y="5519738"/>
            <a:ext cx="4000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a:hlinkClick r:id="rId23" action="ppaction://hlinksldjump"/>
              </a:rPr>
              <a:t>Trabalho de Conclusão de Curso II</a:t>
            </a:r>
            <a:endParaRPr lang="pt-BR" sz="1600"/>
          </a:p>
        </p:txBody>
      </p:sp>
      <p:sp>
        <p:nvSpPr>
          <p:cNvPr id="5144" name="Retângulo 27"/>
          <p:cNvSpPr>
            <a:spLocks noChangeArrowheads="1"/>
          </p:cNvSpPr>
          <p:nvPr/>
        </p:nvSpPr>
        <p:spPr bwMode="auto">
          <a:xfrm>
            <a:off x="8416925" y="214313"/>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1400">
                <a:solidFill>
                  <a:srgbClr val="FFFFFF"/>
                </a:solidFill>
                <a:latin typeface="Verdana" pitchFamily="34" charset="0"/>
              </a:rPr>
              <a:t>2/2</a:t>
            </a:r>
            <a:endParaRPr lang="pt-BR" sz="1400"/>
          </a:p>
        </p:txBody>
      </p:sp>
      <p:sp>
        <p:nvSpPr>
          <p:cNvPr id="5145" name="Text Box 13"/>
          <p:cNvSpPr txBox="1">
            <a:spLocks noChangeArrowheads="1"/>
          </p:cNvSpPr>
          <p:nvPr/>
        </p:nvSpPr>
        <p:spPr bwMode="auto">
          <a:xfrm>
            <a:off x="179388" y="5899150"/>
            <a:ext cx="4000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dirty="0">
                <a:hlinkClick r:id="rId24" action="ppaction://hlinksldjump"/>
              </a:rPr>
              <a:t>Leitura e </a:t>
            </a:r>
            <a:r>
              <a:rPr lang="pt-BR" sz="1600" u="sng" dirty="0">
                <a:hlinkClick r:id="rId24" action="ppaction://hlinksldjump"/>
              </a:rPr>
              <a:t>Interpretação</a:t>
            </a:r>
            <a:r>
              <a:rPr lang="pt-BR" sz="1600" dirty="0">
                <a:hlinkClick r:id="rId24" action="ppaction://hlinksldjump"/>
              </a:rPr>
              <a:t> de Textos</a:t>
            </a:r>
            <a:endParaRPr lang="pt-BR" sz="1600" dirty="0"/>
          </a:p>
        </p:txBody>
      </p:sp>
      <p:sp>
        <p:nvSpPr>
          <p:cNvPr id="26" name="Text Box 13"/>
          <p:cNvSpPr txBox="1">
            <a:spLocks noChangeArrowheads="1"/>
          </p:cNvSpPr>
          <p:nvPr/>
        </p:nvSpPr>
        <p:spPr bwMode="auto">
          <a:xfrm>
            <a:off x="5076056" y="5899150"/>
            <a:ext cx="4000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600" u="sng" dirty="0" smtClean="0">
                <a:hlinkClick r:id="rId24" action="ppaction://hlinksldjump"/>
              </a:rPr>
              <a:t>Interpretação e produção</a:t>
            </a:r>
            <a:r>
              <a:rPr lang="pt-BR" sz="1600" dirty="0" smtClean="0">
                <a:hlinkClick r:id="rId24" action="ppaction://hlinksldjump"/>
              </a:rPr>
              <a:t> </a:t>
            </a:r>
            <a:r>
              <a:rPr lang="pt-BR" sz="1600" dirty="0">
                <a:hlinkClick r:id="rId24" action="ppaction://hlinksldjump"/>
              </a:rPr>
              <a:t>de Textos</a:t>
            </a:r>
            <a:endParaRPr lang="pt-BR"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ixaDeTexto 5"/>
          <p:cNvSpPr txBox="1">
            <a:spLocks noChangeArrowheads="1"/>
          </p:cNvSpPr>
          <p:nvPr/>
        </p:nvSpPr>
        <p:spPr bwMode="auto">
          <a:xfrm>
            <a:off x="857250" y="1214438"/>
            <a:ext cx="7643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3: Gerenciamento do Composto Mercadológico do Produto</a:t>
            </a:r>
          </a:p>
        </p:txBody>
      </p:sp>
      <p:sp>
        <p:nvSpPr>
          <p:cNvPr id="32771"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Conceito, Hierarquia e Classificação de Produtos </a:t>
            </a:r>
          </a:p>
        </p:txBody>
      </p:sp>
      <p:sp>
        <p:nvSpPr>
          <p:cNvPr id="32772" name="CaixaDeTexto 10"/>
          <p:cNvSpPr txBox="1">
            <a:spLocks noChangeArrowheads="1"/>
          </p:cNvSpPr>
          <p:nvPr/>
        </p:nvSpPr>
        <p:spPr bwMode="auto">
          <a:xfrm>
            <a:off x="1357313" y="2389188"/>
            <a:ext cx="5676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Conceito de Produto </a:t>
            </a:r>
            <a:br>
              <a:rPr lang="pt-BR" b="0">
                <a:solidFill>
                  <a:srgbClr val="003399"/>
                </a:solidFill>
              </a:rPr>
            </a:br>
            <a:r>
              <a:rPr lang="pt-BR" b="0">
                <a:solidFill>
                  <a:srgbClr val="003399"/>
                </a:solidFill>
              </a:rPr>
              <a:t>Hierarquia de Produtos </a:t>
            </a:r>
            <a:br>
              <a:rPr lang="pt-BR" b="0">
                <a:solidFill>
                  <a:srgbClr val="003399"/>
                </a:solidFill>
              </a:rPr>
            </a:br>
            <a:r>
              <a:rPr lang="pt-BR" b="0">
                <a:solidFill>
                  <a:srgbClr val="003399"/>
                </a:solidFill>
              </a:rPr>
              <a:t>Classificação de Produtos </a:t>
            </a:r>
            <a:br>
              <a:rPr lang="pt-BR" b="0">
                <a:solidFill>
                  <a:srgbClr val="003399"/>
                </a:solidFill>
              </a:rPr>
            </a:br>
            <a:r>
              <a:rPr lang="pt-BR" b="0">
                <a:solidFill>
                  <a:srgbClr val="003399"/>
                </a:solidFill>
              </a:rPr>
              <a:t>Resumo</a:t>
            </a:r>
          </a:p>
        </p:txBody>
      </p:sp>
      <p:sp>
        <p:nvSpPr>
          <p:cNvPr id="12" name="Retângulo 11"/>
          <p:cNvSpPr>
            <a:spLocks noChangeArrowheads="1"/>
          </p:cNvSpPr>
          <p:nvPr/>
        </p:nvSpPr>
        <p:spPr bwMode="auto">
          <a:xfrm>
            <a:off x="928688" y="2389188"/>
            <a:ext cx="62865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Decisões Estratégicas sobre o Produto </a:t>
            </a:r>
          </a:p>
          <a:p>
            <a:r>
              <a:rPr lang="pt-BR"/>
              <a:t>3 - Decisões sobre Serviços e Ciclo de vida do Produto </a:t>
            </a:r>
          </a:p>
          <a:p>
            <a:r>
              <a:rPr lang="pt-BR"/>
              <a:t> </a:t>
            </a:r>
          </a:p>
          <a:p>
            <a:endParaRPr lang="pt-BR">
              <a:solidFill>
                <a:srgbClr val="000000"/>
              </a:solidFill>
            </a:endParaRPr>
          </a:p>
        </p:txBody>
      </p:sp>
      <p:sp>
        <p:nvSpPr>
          <p:cNvPr id="32774" name="Rectangle 8"/>
          <p:cNvSpPr>
            <a:spLocks noChangeArrowheads="1"/>
          </p:cNvSpPr>
          <p:nvPr/>
        </p:nvSpPr>
        <p:spPr bwMode="auto">
          <a:xfrm>
            <a:off x="5495925" y="142875"/>
            <a:ext cx="3467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Administração Mercadológica</a:t>
            </a:r>
            <a:endParaRPr lang="pt-BR">
              <a:solidFill>
                <a:srgbClr val="FFC000"/>
              </a:solidFill>
              <a:latin typeface="Tahoma" pitchFamily="34" charset="0"/>
            </a:endParaRPr>
          </a:p>
        </p:txBody>
      </p:sp>
      <p:sp>
        <p:nvSpPr>
          <p:cNvPr id="32775"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94444E-6 -1.32948E-6 L -1.94444E-6 0.20116 " pathEditMode="relative" rAng="0" ptsTypes="AA">
                                      <p:cBhvr>
                                        <p:cTn id="6" dur="2000" fill="hold"/>
                                        <p:tgtEl>
                                          <p:spTgt spid="12"/>
                                        </p:tgtEl>
                                        <p:attrNameLst>
                                          <p:attrName>ppt_x</p:attrName>
                                          <p:attrName>ppt_y</p:attrName>
                                        </p:attrNameLst>
                                      </p:cBhvr>
                                      <p:rCtr x="0" y="1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aixaDeTexto 5"/>
          <p:cNvSpPr txBox="1">
            <a:spLocks noChangeArrowheads="1"/>
          </p:cNvSpPr>
          <p:nvPr/>
        </p:nvSpPr>
        <p:spPr bwMode="auto">
          <a:xfrm>
            <a:off x="857250" y="1214438"/>
            <a:ext cx="7643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4: Gerenciamento do Composto de Preço e Distribuição</a:t>
            </a:r>
          </a:p>
        </p:txBody>
      </p:sp>
      <p:sp>
        <p:nvSpPr>
          <p:cNvPr id="33795"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Conceitos, Importância e Objetivos dos Preços </a:t>
            </a:r>
          </a:p>
        </p:txBody>
      </p:sp>
      <p:sp>
        <p:nvSpPr>
          <p:cNvPr id="33796" name="CaixaDeTexto 10"/>
          <p:cNvSpPr txBox="1">
            <a:spLocks noChangeArrowheads="1"/>
          </p:cNvSpPr>
          <p:nvPr/>
        </p:nvSpPr>
        <p:spPr bwMode="auto">
          <a:xfrm>
            <a:off x="1428750" y="2435225"/>
            <a:ext cx="5676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Conceitos de Preços </a:t>
            </a:r>
            <a:br>
              <a:rPr lang="pt-BR" b="0">
                <a:solidFill>
                  <a:srgbClr val="003399"/>
                </a:solidFill>
              </a:rPr>
            </a:br>
            <a:r>
              <a:rPr lang="pt-BR" b="0">
                <a:solidFill>
                  <a:srgbClr val="003399"/>
                </a:solidFill>
              </a:rPr>
              <a:t>Objetivos de Estabelecimento de Preços </a:t>
            </a:r>
            <a:br>
              <a:rPr lang="pt-BR" b="0">
                <a:solidFill>
                  <a:srgbClr val="003399"/>
                </a:solidFill>
              </a:rPr>
            </a:br>
            <a:r>
              <a:rPr lang="pt-BR" b="0">
                <a:solidFill>
                  <a:srgbClr val="003399"/>
                </a:solidFill>
              </a:rPr>
              <a:t>Resumo </a:t>
            </a:r>
          </a:p>
        </p:txBody>
      </p:sp>
      <p:sp>
        <p:nvSpPr>
          <p:cNvPr id="12" name="Retângulo 11"/>
          <p:cNvSpPr>
            <a:spLocks noChangeArrowheads="1"/>
          </p:cNvSpPr>
          <p:nvPr/>
        </p:nvSpPr>
        <p:spPr bwMode="auto">
          <a:xfrm>
            <a:off x="928688" y="2389188"/>
            <a:ext cx="5929312"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Políticas de Preços </a:t>
            </a:r>
          </a:p>
          <a:p>
            <a:r>
              <a:rPr lang="pt-BR"/>
              <a:t>3 - Abordagens Gerais com Relação ao Preço </a:t>
            </a:r>
          </a:p>
          <a:p>
            <a:r>
              <a:rPr lang="pt-BR"/>
              <a:t>4 - Conceito e Importância da Distribuição </a:t>
            </a:r>
          </a:p>
          <a:p>
            <a:r>
              <a:rPr lang="pt-BR"/>
              <a:t>5 - Canais de Distribuição </a:t>
            </a:r>
          </a:p>
          <a:p>
            <a:r>
              <a:rPr lang="pt-BR"/>
              <a:t>6 - Política de Distribuição  </a:t>
            </a:r>
            <a:endParaRPr lang="pt-BR">
              <a:solidFill>
                <a:srgbClr val="000000"/>
              </a:solidFill>
            </a:endParaRPr>
          </a:p>
        </p:txBody>
      </p:sp>
      <p:sp>
        <p:nvSpPr>
          <p:cNvPr id="33798" name="Rectangle 8"/>
          <p:cNvSpPr>
            <a:spLocks noChangeArrowheads="1"/>
          </p:cNvSpPr>
          <p:nvPr/>
        </p:nvSpPr>
        <p:spPr bwMode="auto">
          <a:xfrm>
            <a:off x="5495925" y="142875"/>
            <a:ext cx="3467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Administração Mercadológica</a:t>
            </a:r>
            <a:endParaRPr lang="pt-BR">
              <a:solidFill>
                <a:srgbClr val="FFC000"/>
              </a:solidFill>
              <a:latin typeface="Tahoma" pitchFamily="34" charset="0"/>
            </a:endParaRPr>
          </a:p>
        </p:txBody>
      </p:sp>
      <p:sp>
        <p:nvSpPr>
          <p:cNvPr id="33799"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44444E-6 -1.32948E-6 L -4.44444E-6 0.15931 " pathEditMode="relative" rAng="0" ptsTypes="AA">
                                      <p:cBhvr>
                                        <p:cTn id="6" dur="2000" fill="hold"/>
                                        <p:tgtEl>
                                          <p:spTgt spid="12"/>
                                        </p:tgtEl>
                                        <p:attrNameLst>
                                          <p:attrName>ppt_x</p:attrName>
                                          <p:attrName>ppt_y</p:attrName>
                                        </p:attrNameLst>
                                      </p:cBhvr>
                                      <p:rCtr x="0" y="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aixaDeTexto 5"/>
          <p:cNvSpPr txBox="1">
            <a:spLocks noChangeArrowheads="1"/>
          </p:cNvSpPr>
          <p:nvPr/>
        </p:nvSpPr>
        <p:spPr bwMode="auto">
          <a:xfrm>
            <a:off x="857250" y="1214438"/>
            <a:ext cx="7643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5: Gerenciamento do Composto Promocional</a:t>
            </a:r>
          </a:p>
        </p:txBody>
      </p:sp>
      <p:sp>
        <p:nvSpPr>
          <p:cNvPr id="34819"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Comunicação em Marketing </a:t>
            </a:r>
          </a:p>
        </p:txBody>
      </p:sp>
      <p:sp>
        <p:nvSpPr>
          <p:cNvPr id="34820" name="CaixaDeTexto 10"/>
          <p:cNvSpPr txBox="1">
            <a:spLocks noChangeArrowheads="1"/>
          </p:cNvSpPr>
          <p:nvPr/>
        </p:nvSpPr>
        <p:spPr bwMode="auto">
          <a:xfrm>
            <a:off x="1357313" y="2435225"/>
            <a:ext cx="5676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Objetivos da Comunicação</a:t>
            </a:r>
          </a:p>
          <a:p>
            <a:pPr eaLnBrk="1" hangingPunct="1"/>
            <a:r>
              <a:rPr lang="pt-BR" b="0">
                <a:solidFill>
                  <a:srgbClr val="003399"/>
                </a:solidFill>
              </a:rPr>
              <a:t>Atividades de Comunicação</a:t>
            </a:r>
            <a:br>
              <a:rPr lang="pt-BR" b="0">
                <a:solidFill>
                  <a:srgbClr val="003399"/>
                </a:solidFill>
              </a:rPr>
            </a:br>
            <a:r>
              <a:rPr lang="pt-BR" b="0">
                <a:solidFill>
                  <a:srgbClr val="003399"/>
                </a:solidFill>
              </a:rPr>
              <a:t>Resumo </a:t>
            </a:r>
          </a:p>
        </p:txBody>
      </p:sp>
      <p:sp>
        <p:nvSpPr>
          <p:cNvPr id="12" name="Retângulo 11"/>
          <p:cNvSpPr>
            <a:spLocks noChangeArrowheads="1"/>
          </p:cNvSpPr>
          <p:nvPr/>
        </p:nvSpPr>
        <p:spPr bwMode="auto">
          <a:xfrm>
            <a:off x="928688" y="2389188"/>
            <a:ext cx="51435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pt-BR"/>
              <a:t>2 – Promoção com Estratégia de Marketing</a:t>
            </a:r>
          </a:p>
          <a:p>
            <a:pPr marL="342900" indent="-342900">
              <a:buFontTx/>
              <a:buAutoNum type="arabicPlain" startAt="2"/>
            </a:pPr>
            <a:endParaRPr lang="pt-BR"/>
          </a:p>
          <a:p>
            <a:pPr marL="342900" indent="-342900"/>
            <a:r>
              <a:rPr lang="pt-BR"/>
              <a:t> </a:t>
            </a:r>
            <a:endParaRPr lang="pt-BR">
              <a:solidFill>
                <a:srgbClr val="000000"/>
              </a:solidFill>
            </a:endParaRPr>
          </a:p>
        </p:txBody>
      </p:sp>
      <p:sp>
        <p:nvSpPr>
          <p:cNvPr id="34822" name="Rectangle 8"/>
          <p:cNvSpPr>
            <a:spLocks noChangeArrowheads="1"/>
          </p:cNvSpPr>
          <p:nvPr/>
        </p:nvSpPr>
        <p:spPr bwMode="auto">
          <a:xfrm>
            <a:off x="5495925" y="142875"/>
            <a:ext cx="3467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Administração Mercadológica</a:t>
            </a:r>
            <a:endParaRPr lang="pt-BR">
              <a:solidFill>
                <a:srgbClr val="FFC000"/>
              </a:solidFill>
              <a:latin typeface="Tahoma" pitchFamily="34" charset="0"/>
            </a:endParaRPr>
          </a:p>
        </p:txBody>
      </p:sp>
      <p:sp>
        <p:nvSpPr>
          <p:cNvPr id="34823"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44444E-6 -1.32948E-6 L -4.44444E-6 0.15931 " pathEditMode="relative" rAng="0" ptsTypes="AA">
                                      <p:cBhvr>
                                        <p:cTn id="6" dur="2000" fill="hold"/>
                                        <p:tgtEl>
                                          <p:spTgt spid="12"/>
                                        </p:tgtEl>
                                        <p:attrNameLst>
                                          <p:attrName>ppt_x</p:attrName>
                                          <p:attrName>ppt_y</p:attrName>
                                        </p:attrNameLst>
                                      </p:cBhvr>
                                      <p:rCtr x="0" y="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287588" y="928688"/>
            <a:ext cx="41417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sz="2600">
                <a:solidFill>
                  <a:srgbClr val="CC6600"/>
                </a:solidFill>
              </a:rPr>
              <a:t>Funções Administrativas</a:t>
            </a:r>
            <a:endParaRPr lang="pt-BR" sz="2600">
              <a:solidFill>
                <a:srgbClr val="CC6600"/>
              </a:solidFill>
              <a:latin typeface="Tahoma" pitchFamily="34" charset="0"/>
            </a:endParaRPr>
          </a:p>
        </p:txBody>
      </p:sp>
      <p:sp>
        <p:nvSpPr>
          <p:cNvPr id="7" name="CaixaDeTexto 6"/>
          <p:cNvSpPr txBox="1">
            <a:spLocks noChangeArrowheads="1"/>
          </p:cNvSpPr>
          <p:nvPr/>
        </p:nvSpPr>
        <p:spPr bwMode="auto">
          <a:xfrm>
            <a:off x="571500" y="1924050"/>
            <a:ext cx="8001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Compreender as funções administrativas e a conexão existente entre elas. Analisar as principais contribuições teóricas para a evolução das funções administrativas. Aplicar os conceitos e princípios inerentes às funções administrativas na resolução de problemas e estudos de casos. Compreender as competências e os papéis gerenciais à luz de pesquisas recentes.</a:t>
            </a:r>
          </a:p>
        </p:txBody>
      </p:sp>
      <p:sp>
        <p:nvSpPr>
          <p:cNvPr id="8" name="CaixaDeTexto 7"/>
          <p:cNvSpPr txBox="1">
            <a:spLocks noChangeArrowheads="1"/>
          </p:cNvSpPr>
          <p:nvPr/>
        </p:nvSpPr>
        <p:spPr bwMode="auto">
          <a:xfrm>
            <a:off x="2286000" y="4291013"/>
            <a:ext cx="62865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rId3" action="ppaction://hlinksldjump"/>
              </a:rPr>
              <a:t>1- Caracterização do Trabalho Gerencial</a:t>
            </a:r>
            <a:endParaRPr lang="pt-BR" b="0"/>
          </a:p>
          <a:p>
            <a:pPr eaLnBrk="1" hangingPunct="1"/>
            <a:r>
              <a:rPr lang="pt-BR" b="0">
                <a:hlinkClick r:id="rId4" action="ppaction://hlinksldjump"/>
              </a:rPr>
              <a:t>2- Planejamento</a:t>
            </a:r>
            <a:endParaRPr lang="pt-BR" b="0"/>
          </a:p>
          <a:p>
            <a:pPr eaLnBrk="1" hangingPunct="1"/>
            <a:r>
              <a:rPr lang="pt-BR" b="0">
                <a:hlinkClick r:id="rId5" action="ppaction://hlinksldjump"/>
              </a:rPr>
              <a:t>3- Organização</a:t>
            </a:r>
            <a:endParaRPr lang="pt-BR" b="0"/>
          </a:p>
          <a:p>
            <a:pPr eaLnBrk="1" hangingPunct="1"/>
            <a:r>
              <a:rPr lang="pt-BR" b="0">
                <a:hlinkClick r:id="rId6" action="ppaction://hlinksldjump"/>
              </a:rPr>
              <a:t>4- Direção</a:t>
            </a:r>
            <a:endParaRPr lang="pt-BR" b="0"/>
          </a:p>
          <a:p>
            <a:pPr eaLnBrk="1" hangingPunct="1"/>
            <a:r>
              <a:rPr lang="pt-BR" b="0">
                <a:hlinkClick r:id="rId7" action="ppaction://hlinksldjump"/>
              </a:rPr>
              <a:t>5- Controle</a:t>
            </a:r>
            <a:endParaRPr lang="pt-BR" b="0"/>
          </a:p>
        </p:txBody>
      </p:sp>
      <p:sp>
        <p:nvSpPr>
          <p:cNvPr id="9" name="Retângulo 8"/>
          <p:cNvSpPr/>
          <p:nvPr/>
        </p:nvSpPr>
        <p:spPr>
          <a:xfrm>
            <a:off x="500063" y="3929063"/>
            <a:ext cx="1223962" cy="369887"/>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298950"/>
            <a:ext cx="3000375" cy="1701800"/>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5416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35848" name="CaixaDeTexto 14">
            <a:hlinkClick r:id="rId8" action="ppaction://hlinksldjump"/>
          </p:cNvPr>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aixaDeTexto 5"/>
          <p:cNvSpPr txBox="1">
            <a:spLocks noChangeArrowheads="1"/>
          </p:cNvSpPr>
          <p:nvPr/>
        </p:nvSpPr>
        <p:spPr bwMode="auto">
          <a:xfrm>
            <a:off x="857250" y="1214438"/>
            <a:ext cx="7643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Caracterização do Trabalho Gerencial</a:t>
            </a:r>
          </a:p>
        </p:txBody>
      </p:sp>
      <p:sp>
        <p:nvSpPr>
          <p:cNvPr id="36867"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O que é administrar </a:t>
            </a:r>
          </a:p>
        </p:txBody>
      </p:sp>
      <p:sp>
        <p:nvSpPr>
          <p:cNvPr id="36868" name="CaixaDeTexto 10"/>
          <p:cNvSpPr txBox="1">
            <a:spLocks noChangeArrowheads="1"/>
          </p:cNvSpPr>
          <p:nvPr/>
        </p:nvSpPr>
        <p:spPr bwMode="auto">
          <a:xfrm>
            <a:off x="1357313" y="2435225"/>
            <a:ext cx="4857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A Evolução da gerência </a:t>
            </a:r>
            <a:br>
              <a:rPr lang="pt-BR" b="0">
                <a:solidFill>
                  <a:srgbClr val="003399"/>
                </a:solidFill>
              </a:rPr>
            </a:br>
            <a:r>
              <a:rPr lang="pt-BR" b="0">
                <a:solidFill>
                  <a:srgbClr val="003399"/>
                </a:solidFill>
              </a:rPr>
              <a:t>Pensamento tradicional X sistêmico </a:t>
            </a:r>
            <a:br>
              <a:rPr lang="pt-BR" b="0">
                <a:solidFill>
                  <a:srgbClr val="003399"/>
                </a:solidFill>
              </a:rPr>
            </a:br>
            <a:r>
              <a:rPr lang="pt-BR" b="0">
                <a:solidFill>
                  <a:srgbClr val="003399"/>
                </a:solidFill>
              </a:rPr>
              <a:t>Características do trabalho gerencial </a:t>
            </a:r>
            <a:br>
              <a:rPr lang="pt-BR" b="0">
                <a:solidFill>
                  <a:srgbClr val="003399"/>
                </a:solidFill>
              </a:rPr>
            </a:br>
            <a:r>
              <a:rPr lang="pt-BR" b="0">
                <a:solidFill>
                  <a:srgbClr val="003399"/>
                </a:solidFill>
              </a:rPr>
              <a:t>Resumo</a:t>
            </a:r>
          </a:p>
        </p:txBody>
      </p:sp>
      <p:sp>
        <p:nvSpPr>
          <p:cNvPr id="12" name="Retângulo 11"/>
          <p:cNvSpPr>
            <a:spLocks noChangeArrowheads="1"/>
          </p:cNvSpPr>
          <p:nvPr/>
        </p:nvSpPr>
        <p:spPr bwMode="auto">
          <a:xfrm>
            <a:off x="928688" y="2389188"/>
            <a:ext cx="5286375"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O que fazem os administradores</a:t>
            </a:r>
          </a:p>
          <a:p>
            <a:endParaRPr lang="pt-BR"/>
          </a:p>
          <a:p>
            <a:r>
              <a:rPr lang="pt-BR"/>
              <a:t> </a:t>
            </a:r>
          </a:p>
          <a:p>
            <a:endParaRPr lang="pt-BR">
              <a:solidFill>
                <a:srgbClr val="000000"/>
              </a:solidFill>
            </a:endParaRPr>
          </a:p>
        </p:txBody>
      </p:sp>
      <p:sp>
        <p:nvSpPr>
          <p:cNvPr id="36870" name="Rectangle 8"/>
          <p:cNvSpPr>
            <a:spLocks noChangeArrowheads="1"/>
          </p:cNvSpPr>
          <p:nvPr/>
        </p:nvSpPr>
        <p:spPr bwMode="auto">
          <a:xfrm>
            <a:off x="5937250" y="142875"/>
            <a:ext cx="292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Funções Administrativas</a:t>
            </a:r>
            <a:endParaRPr lang="pt-BR">
              <a:solidFill>
                <a:srgbClr val="FFC000"/>
              </a:solidFill>
              <a:latin typeface="Tahoma" pitchFamily="34" charset="0"/>
            </a:endParaRPr>
          </a:p>
        </p:txBody>
      </p:sp>
      <p:sp>
        <p:nvSpPr>
          <p:cNvPr id="36871"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E-6 4.27746E-6 L 5E-6 0.17942 " pathEditMode="relative" rAng="0" ptsTypes="AA">
                                      <p:cBhvr>
                                        <p:cTn id="6" dur="2000" fill="hold"/>
                                        <p:tgtEl>
                                          <p:spTgt spid="12"/>
                                        </p:tgtEl>
                                        <p:attrNameLst>
                                          <p:attrName>ppt_x</p:attrName>
                                          <p:attrName>ppt_y</p:attrName>
                                        </p:attrNameLst>
                                      </p:cBhvr>
                                      <p:rCtr x="0" y="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aixaDeTexto 5"/>
          <p:cNvSpPr txBox="1">
            <a:spLocks noChangeArrowheads="1"/>
          </p:cNvSpPr>
          <p:nvPr/>
        </p:nvSpPr>
        <p:spPr bwMode="auto">
          <a:xfrm>
            <a:off x="857250" y="1214438"/>
            <a:ext cx="7643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Planejamento</a:t>
            </a:r>
          </a:p>
        </p:txBody>
      </p:sp>
      <p:sp>
        <p:nvSpPr>
          <p:cNvPr id="37891"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O poder da previsibilidade </a:t>
            </a:r>
          </a:p>
        </p:txBody>
      </p:sp>
      <p:sp>
        <p:nvSpPr>
          <p:cNvPr id="37892" name="CaixaDeTexto 10"/>
          <p:cNvSpPr txBox="1">
            <a:spLocks noChangeArrowheads="1"/>
          </p:cNvSpPr>
          <p:nvPr/>
        </p:nvSpPr>
        <p:spPr bwMode="auto">
          <a:xfrm>
            <a:off x="1357313" y="2435225"/>
            <a:ext cx="4857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Previsibilidade </a:t>
            </a:r>
            <a:br>
              <a:rPr lang="pt-BR" b="0">
                <a:solidFill>
                  <a:srgbClr val="003399"/>
                </a:solidFill>
              </a:rPr>
            </a:br>
            <a:r>
              <a:rPr lang="pt-BR" b="0">
                <a:solidFill>
                  <a:srgbClr val="003399"/>
                </a:solidFill>
              </a:rPr>
              <a:t>Visão e vantagem competitiva </a:t>
            </a:r>
            <a:br>
              <a:rPr lang="pt-BR" b="0">
                <a:solidFill>
                  <a:srgbClr val="003399"/>
                </a:solidFill>
              </a:rPr>
            </a:br>
            <a:r>
              <a:rPr lang="pt-BR" b="0">
                <a:solidFill>
                  <a:srgbClr val="003399"/>
                </a:solidFill>
              </a:rPr>
              <a:t>Competências Essenciais </a:t>
            </a:r>
            <a:br>
              <a:rPr lang="pt-BR" b="0">
                <a:solidFill>
                  <a:srgbClr val="003399"/>
                </a:solidFill>
              </a:rPr>
            </a:br>
            <a:r>
              <a:rPr lang="pt-BR" b="0">
                <a:solidFill>
                  <a:srgbClr val="003399"/>
                </a:solidFill>
              </a:rPr>
              <a:t>Resumo</a:t>
            </a:r>
          </a:p>
        </p:txBody>
      </p:sp>
      <p:sp>
        <p:nvSpPr>
          <p:cNvPr id="12" name="Retângulo 11"/>
          <p:cNvSpPr>
            <a:spLocks noChangeArrowheads="1"/>
          </p:cNvSpPr>
          <p:nvPr/>
        </p:nvSpPr>
        <p:spPr bwMode="auto">
          <a:xfrm>
            <a:off x="928688" y="2389188"/>
            <a:ext cx="4071937"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A função Planejamento </a:t>
            </a:r>
          </a:p>
          <a:p>
            <a:r>
              <a:rPr lang="pt-BR"/>
              <a:t>3 - Planos estratégicos </a:t>
            </a:r>
          </a:p>
          <a:p>
            <a:r>
              <a:rPr lang="pt-BR"/>
              <a:t>4 - Planos Táticos e Operacionais </a:t>
            </a:r>
          </a:p>
          <a:p>
            <a:endParaRPr lang="pt-BR"/>
          </a:p>
          <a:p>
            <a:r>
              <a:rPr lang="pt-BR"/>
              <a:t> </a:t>
            </a:r>
          </a:p>
          <a:p>
            <a:endParaRPr lang="pt-BR">
              <a:solidFill>
                <a:srgbClr val="000000"/>
              </a:solidFill>
            </a:endParaRPr>
          </a:p>
        </p:txBody>
      </p:sp>
      <p:sp>
        <p:nvSpPr>
          <p:cNvPr id="37894" name="Rectangle 8"/>
          <p:cNvSpPr>
            <a:spLocks noChangeArrowheads="1"/>
          </p:cNvSpPr>
          <p:nvPr/>
        </p:nvSpPr>
        <p:spPr bwMode="auto">
          <a:xfrm>
            <a:off x="5937250" y="142875"/>
            <a:ext cx="292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Funções Administrativas</a:t>
            </a:r>
            <a:endParaRPr lang="pt-BR">
              <a:solidFill>
                <a:srgbClr val="FFC000"/>
              </a:solidFill>
              <a:latin typeface="Tahoma" pitchFamily="34" charset="0"/>
            </a:endParaRPr>
          </a:p>
        </p:txBody>
      </p:sp>
      <p:sp>
        <p:nvSpPr>
          <p:cNvPr id="37895"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E-6 4.27746E-6 L 5E-6 0.17942 " pathEditMode="relative" rAng="0" ptsTypes="AA">
                                      <p:cBhvr>
                                        <p:cTn id="6" dur="2000" fill="hold"/>
                                        <p:tgtEl>
                                          <p:spTgt spid="12"/>
                                        </p:tgtEl>
                                        <p:attrNameLst>
                                          <p:attrName>ppt_x</p:attrName>
                                          <p:attrName>ppt_y</p:attrName>
                                        </p:attrNameLst>
                                      </p:cBhvr>
                                      <p:rCtr x="0" y="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aixaDeTexto 5"/>
          <p:cNvSpPr txBox="1">
            <a:spLocks noChangeArrowheads="1"/>
          </p:cNvSpPr>
          <p:nvPr/>
        </p:nvSpPr>
        <p:spPr bwMode="auto">
          <a:xfrm>
            <a:off x="857250" y="1214438"/>
            <a:ext cx="7643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3: Organização</a:t>
            </a:r>
          </a:p>
        </p:txBody>
      </p:sp>
      <p:sp>
        <p:nvSpPr>
          <p:cNvPr id="38915"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Desenho Organizacional </a:t>
            </a:r>
          </a:p>
        </p:txBody>
      </p:sp>
      <p:sp>
        <p:nvSpPr>
          <p:cNvPr id="38916" name="CaixaDeTexto 10"/>
          <p:cNvSpPr txBox="1">
            <a:spLocks noChangeArrowheads="1"/>
          </p:cNvSpPr>
          <p:nvPr/>
        </p:nvSpPr>
        <p:spPr bwMode="auto">
          <a:xfrm>
            <a:off x="1428750" y="2389188"/>
            <a:ext cx="48577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O desenho organizacional </a:t>
            </a:r>
            <a:br>
              <a:rPr lang="pt-BR" b="0">
                <a:solidFill>
                  <a:srgbClr val="003399"/>
                </a:solidFill>
              </a:rPr>
            </a:br>
            <a:r>
              <a:rPr lang="pt-BR" b="0">
                <a:solidFill>
                  <a:srgbClr val="003399"/>
                </a:solidFill>
              </a:rPr>
              <a:t>Projetando a estrutura </a:t>
            </a:r>
            <a:br>
              <a:rPr lang="pt-BR" b="0">
                <a:solidFill>
                  <a:srgbClr val="003399"/>
                </a:solidFill>
              </a:rPr>
            </a:br>
            <a:r>
              <a:rPr lang="pt-BR" b="0">
                <a:solidFill>
                  <a:srgbClr val="003399"/>
                </a:solidFill>
              </a:rPr>
              <a:t>Teorias do desenho </a:t>
            </a:r>
            <a:br>
              <a:rPr lang="pt-BR" b="0">
                <a:solidFill>
                  <a:srgbClr val="003399"/>
                </a:solidFill>
              </a:rPr>
            </a:br>
            <a:r>
              <a:rPr lang="pt-BR" b="0">
                <a:solidFill>
                  <a:srgbClr val="003399"/>
                </a:solidFill>
              </a:rPr>
              <a:t>Adaptando a Estrutura ao Meio Ambiente </a:t>
            </a:r>
            <a:br>
              <a:rPr lang="pt-BR" b="0">
                <a:solidFill>
                  <a:srgbClr val="003399"/>
                </a:solidFill>
              </a:rPr>
            </a:br>
            <a:r>
              <a:rPr lang="pt-BR" b="0">
                <a:solidFill>
                  <a:srgbClr val="003399"/>
                </a:solidFill>
              </a:rPr>
              <a:t>Resumo</a:t>
            </a:r>
          </a:p>
        </p:txBody>
      </p:sp>
      <p:sp>
        <p:nvSpPr>
          <p:cNvPr id="12" name="Retângulo 11"/>
          <p:cNvSpPr>
            <a:spLocks noChangeArrowheads="1"/>
          </p:cNvSpPr>
          <p:nvPr/>
        </p:nvSpPr>
        <p:spPr bwMode="auto">
          <a:xfrm>
            <a:off x="928688" y="2389188"/>
            <a:ext cx="5008562"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Processo de Estruturação </a:t>
            </a:r>
          </a:p>
          <a:p>
            <a:r>
              <a:rPr lang="pt-BR"/>
              <a:t>3 - Tipos de Estrutura </a:t>
            </a:r>
          </a:p>
          <a:p>
            <a:r>
              <a:rPr lang="pt-BR"/>
              <a:t>4 - Coordenação </a:t>
            </a:r>
          </a:p>
          <a:p>
            <a:endParaRPr lang="pt-BR"/>
          </a:p>
          <a:p>
            <a:r>
              <a:rPr lang="pt-BR"/>
              <a:t> </a:t>
            </a:r>
          </a:p>
          <a:p>
            <a:endParaRPr lang="pt-BR">
              <a:solidFill>
                <a:srgbClr val="000000"/>
              </a:solidFill>
            </a:endParaRPr>
          </a:p>
        </p:txBody>
      </p:sp>
      <p:sp>
        <p:nvSpPr>
          <p:cNvPr id="38918" name="Rectangle 8"/>
          <p:cNvSpPr>
            <a:spLocks noChangeArrowheads="1"/>
          </p:cNvSpPr>
          <p:nvPr/>
        </p:nvSpPr>
        <p:spPr bwMode="auto">
          <a:xfrm>
            <a:off x="5937250" y="142875"/>
            <a:ext cx="292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Funções Administrativas</a:t>
            </a:r>
            <a:endParaRPr lang="pt-BR">
              <a:solidFill>
                <a:srgbClr val="FFC000"/>
              </a:solidFill>
              <a:latin typeface="Tahoma" pitchFamily="34" charset="0"/>
            </a:endParaRPr>
          </a:p>
        </p:txBody>
      </p:sp>
      <p:sp>
        <p:nvSpPr>
          <p:cNvPr id="38919"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77778E-6 3.06358E-6 L 2.77778E-6 0.22312 " pathEditMode="relative" rAng="0" ptsTypes="AA">
                                      <p:cBhvr>
                                        <p:cTn id="6" dur="2000" fill="hold"/>
                                        <p:tgtEl>
                                          <p:spTgt spid="12"/>
                                        </p:tgtEl>
                                        <p:attrNameLst>
                                          <p:attrName>ppt_x</p:attrName>
                                          <p:attrName>ppt_y</p:attrName>
                                        </p:attrNameLst>
                                      </p:cBhvr>
                                      <p:rCtr x="0" y="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aixaDeTexto 5"/>
          <p:cNvSpPr txBox="1">
            <a:spLocks noChangeArrowheads="1"/>
          </p:cNvSpPr>
          <p:nvPr/>
        </p:nvSpPr>
        <p:spPr bwMode="auto">
          <a:xfrm>
            <a:off x="857250" y="1214438"/>
            <a:ext cx="7643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4: Direção</a:t>
            </a:r>
          </a:p>
        </p:txBody>
      </p:sp>
      <p:sp>
        <p:nvSpPr>
          <p:cNvPr id="39939"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A Função Direção </a:t>
            </a:r>
          </a:p>
        </p:txBody>
      </p:sp>
      <p:sp>
        <p:nvSpPr>
          <p:cNvPr id="39940" name="CaixaDeTexto 10"/>
          <p:cNvSpPr txBox="1">
            <a:spLocks noChangeArrowheads="1"/>
          </p:cNvSpPr>
          <p:nvPr/>
        </p:nvSpPr>
        <p:spPr bwMode="auto">
          <a:xfrm>
            <a:off x="1357313" y="2435225"/>
            <a:ext cx="500856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A função Direção </a:t>
            </a:r>
            <a:br>
              <a:rPr lang="pt-BR" b="0">
                <a:solidFill>
                  <a:srgbClr val="003399"/>
                </a:solidFill>
              </a:rPr>
            </a:br>
            <a:r>
              <a:rPr lang="pt-BR" b="0">
                <a:solidFill>
                  <a:srgbClr val="003399"/>
                </a:solidFill>
              </a:rPr>
              <a:t>Poder, legitimidade e Autoridade </a:t>
            </a:r>
            <a:br>
              <a:rPr lang="pt-BR" b="0">
                <a:solidFill>
                  <a:srgbClr val="003399"/>
                </a:solidFill>
              </a:rPr>
            </a:br>
            <a:r>
              <a:rPr lang="pt-BR" b="0">
                <a:solidFill>
                  <a:srgbClr val="003399"/>
                </a:solidFill>
              </a:rPr>
              <a:t>Motivação </a:t>
            </a:r>
            <a:br>
              <a:rPr lang="pt-BR" b="0">
                <a:solidFill>
                  <a:srgbClr val="003399"/>
                </a:solidFill>
              </a:rPr>
            </a:br>
            <a:r>
              <a:rPr lang="pt-BR" b="0">
                <a:solidFill>
                  <a:srgbClr val="003399"/>
                </a:solidFill>
              </a:rPr>
              <a:t>Poder, afiliação e realização </a:t>
            </a:r>
            <a:br>
              <a:rPr lang="pt-BR" b="0">
                <a:solidFill>
                  <a:srgbClr val="003399"/>
                </a:solidFill>
              </a:rPr>
            </a:br>
            <a:r>
              <a:rPr lang="pt-BR" b="0">
                <a:solidFill>
                  <a:srgbClr val="003399"/>
                </a:solidFill>
              </a:rPr>
              <a:t>Teoria da expectativa </a:t>
            </a:r>
            <a:br>
              <a:rPr lang="pt-BR" b="0">
                <a:solidFill>
                  <a:srgbClr val="003399"/>
                </a:solidFill>
              </a:rPr>
            </a:br>
            <a:r>
              <a:rPr lang="pt-BR" b="0">
                <a:solidFill>
                  <a:srgbClr val="003399"/>
                </a:solidFill>
              </a:rPr>
              <a:t>Resumo </a:t>
            </a:r>
          </a:p>
        </p:txBody>
      </p:sp>
      <p:sp>
        <p:nvSpPr>
          <p:cNvPr id="12" name="Retângulo 11"/>
          <p:cNvSpPr>
            <a:spLocks noChangeArrowheads="1"/>
          </p:cNvSpPr>
          <p:nvPr/>
        </p:nvSpPr>
        <p:spPr bwMode="auto">
          <a:xfrm>
            <a:off x="928688" y="2389188"/>
            <a:ext cx="3929062"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Comunicação Gerencial </a:t>
            </a:r>
          </a:p>
          <a:p>
            <a:r>
              <a:rPr lang="pt-BR"/>
              <a:t>3 - A Evolução da Liderança </a:t>
            </a:r>
          </a:p>
          <a:p>
            <a:r>
              <a:rPr lang="pt-BR"/>
              <a:t>4 - A Liderança Contemporânea </a:t>
            </a:r>
          </a:p>
          <a:p>
            <a:endParaRPr lang="pt-BR"/>
          </a:p>
          <a:p>
            <a:r>
              <a:rPr lang="pt-BR"/>
              <a:t> </a:t>
            </a:r>
          </a:p>
          <a:p>
            <a:endParaRPr lang="pt-BR">
              <a:solidFill>
                <a:srgbClr val="000000"/>
              </a:solidFill>
            </a:endParaRPr>
          </a:p>
        </p:txBody>
      </p:sp>
      <p:sp>
        <p:nvSpPr>
          <p:cNvPr id="39942" name="Rectangle 8"/>
          <p:cNvSpPr>
            <a:spLocks noChangeArrowheads="1"/>
          </p:cNvSpPr>
          <p:nvPr/>
        </p:nvSpPr>
        <p:spPr bwMode="auto">
          <a:xfrm>
            <a:off x="5937250" y="142875"/>
            <a:ext cx="292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Funções Administrativas</a:t>
            </a:r>
            <a:endParaRPr lang="pt-BR">
              <a:solidFill>
                <a:srgbClr val="FFC000"/>
              </a:solidFill>
              <a:latin typeface="Tahoma" pitchFamily="34" charset="0"/>
            </a:endParaRPr>
          </a:p>
        </p:txBody>
      </p:sp>
      <p:sp>
        <p:nvSpPr>
          <p:cNvPr id="39943"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55556E-7 3.06358E-6 L 5.55556E-7 0.26497 " pathEditMode="relative" rAng="0" ptsTypes="AA">
                                      <p:cBhvr>
                                        <p:cTn id="6" dur="2000" fill="hold"/>
                                        <p:tgtEl>
                                          <p:spTgt spid="12"/>
                                        </p:tgtEl>
                                        <p:attrNameLst>
                                          <p:attrName>ppt_x</p:attrName>
                                          <p:attrName>ppt_y</p:attrName>
                                        </p:attrNameLst>
                                      </p:cBhvr>
                                      <p:rCtr x="0" y="1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aixaDeTexto 5"/>
          <p:cNvSpPr txBox="1">
            <a:spLocks noChangeArrowheads="1"/>
          </p:cNvSpPr>
          <p:nvPr/>
        </p:nvSpPr>
        <p:spPr bwMode="auto">
          <a:xfrm>
            <a:off x="857250" y="1214438"/>
            <a:ext cx="7643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5: Controle</a:t>
            </a:r>
          </a:p>
        </p:txBody>
      </p:sp>
      <p:sp>
        <p:nvSpPr>
          <p:cNvPr id="40963"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A Função Controle</a:t>
            </a:r>
          </a:p>
        </p:txBody>
      </p:sp>
      <p:sp>
        <p:nvSpPr>
          <p:cNvPr id="40964" name="CaixaDeTexto 10"/>
          <p:cNvSpPr txBox="1">
            <a:spLocks noChangeArrowheads="1"/>
          </p:cNvSpPr>
          <p:nvPr/>
        </p:nvSpPr>
        <p:spPr bwMode="auto">
          <a:xfrm>
            <a:off x="1357313" y="2428875"/>
            <a:ext cx="50085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O controle e a visão sistêmica </a:t>
            </a:r>
            <a:br>
              <a:rPr lang="pt-BR" b="0">
                <a:solidFill>
                  <a:srgbClr val="003399"/>
                </a:solidFill>
              </a:rPr>
            </a:br>
            <a:r>
              <a:rPr lang="pt-BR" b="0">
                <a:solidFill>
                  <a:srgbClr val="003399"/>
                </a:solidFill>
              </a:rPr>
              <a:t>Definição e Objetivos do controle </a:t>
            </a:r>
            <a:br>
              <a:rPr lang="pt-BR" b="0">
                <a:solidFill>
                  <a:srgbClr val="003399"/>
                </a:solidFill>
              </a:rPr>
            </a:br>
            <a:r>
              <a:rPr lang="pt-BR" b="0">
                <a:solidFill>
                  <a:srgbClr val="003399"/>
                </a:solidFill>
              </a:rPr>
              <a:t>Fases do controle </a:t>
            </a:r>
            <a:br>
              <a:rPr lang="pt-BR" b="0">
                <a:solidFill>
                  <a:srgbClr val="003399"/>
                </a:solidFill>
              </a:rPr>
            </a:br>
            <a:r>
              <a:rPr lang="pt-BR" b="0">
                <a:solidFill>
                  <a:srgbClr val="003399"/>
                </a:solidFill>
              </a:rPr>
              <a:t>O Processo de controle </a:t>
            </a:r>
            <a:br>
              <a:rPr lang="pt-BR" b="0">
                <a:solidFill>
                  <a:srgbClr val="003399"/>
                </a:solidFill>
              </a:rPr>
            </a:br>
            <a:r>
              <a:rPr lang="pt-BR" b="0">
                <a:solidFill>
                  <a:srgbClr val="003399"/>
                </a:solidFill>
              </a:rPr>
              <a:t>Fatores Humanos no Processo de Controle </a:t>
            </a:r>
            <a:br>
              <a:rPr lang="pt-BR" b="0">
                <a:solidFill>
                  <a:srgbClr val="003399"/>
                </a:solidFill>
              </a:rPr>
            </a:br>
            <a:r>
              <a:rPr lang="pt-BR" b="0">
                <a:solidFill>
                  <a:srgbClr val="003399"/>
                </a:solidFill>
              </a:rPr>
              <a:t>O Controle e as demais funções </a:t>
            </a:r>
            <a:br>
              <a:rPr lang="pt-BR" b="0">
                <a:solidFill>
                  <a:srgbClr val="003399"/>
                </a:solidFill>
              </a:rPr>
            </a:br>
            <a:r>
              <a:rPr lang="pt-BR" b="0">
                <a:solidFill>
                  <a:srgbClr val="003399"/>
                </a:solidFill>
              </a:rPr>
              <a:t>Resumo </a:t>
            </a:r>
          </a:p>
        </p:txBody>
      </p:sp>
      <p:sp>
        <p:nvSpPr>
          <p:cNvPr id="12" name="Retângulo 11"/>
          <p:cNvSpPr>
            <a:spLocks noChangeArrowheads="1"/>
          </p:cNvSpPr>
          <p:nvPr/>
        </p:nvSpPr>
        <p:spPr bwMode="auto">
          <a:xfrm>
            <a:off x="928688" y="2389188"/>
            <a:ext cx="5008562"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Característica do Controle </a:t>
            </a:r>
          </a:p>
          <a:p>
            <a:r>
              <a:rPr lang="pt-BR"/>
              <a:t>3 - Controle estratégico </a:t>
            </a:r>
          </a:p>
          <a:p>
            <a:endParaRPr lang="pt-BR"/>
          </a:p>
          <a:p>
            <a:endParaRPr lang="pt-BR"/>
          </a:p>
          <a:p>
            <a:endParaRPr lang="pt-BR"/>
          </a:p>
          <a:p>
            <a:r>
              <a:rPr lang="pt-BR"/>
              <a:t> </a:t>
            </a:r>
          </a:p>
          <a:p>
            <a:endParaRPr lang="pt-BR">
              <a:solidFill>
                <a:srgbClr val="000000"/>
              </a:solidFill>
            </a:endParaRPr>
          </a:p>
        </p:txBody>
      </p:sp>
      <p:sp>
        <p:nvSpPr>
          <p:cNvPr id="40966" name="Rectangle 8"/>
          <p:cNvSpPr>
            <a:spLocks noChangeArrowheads="1"/>
          </p:cNvSpPr>
          <p:nvPr/>
        </p:nvSpPr>
        <p:spPr bwMode="auto">
          <a:xfrm>
            <a:off x="5937250" y="142875"/>
            <a:ext cx="292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Funções Administrativas</a:t>
            </a:r>
            <a:endParaRPr lang="pt-BR">
              <a:solidFill>
                <a:srgbClr val="FFC000"/>
              </a:solidFill>
              <a:latin typeface="Tahoma" pitchFamily="34" charset="0"/>
            </a:endParaRPr>
          </a:p>
        </p:txBody>
      </p:sp>
      <p:sp>
        <p:nvSpPr>
          <p:cNvPr id="40967"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77778E-6 -3.75723E-6 L 2.77778E-6 0.29711 " pathEditMode="relative" rAng="0" ptsTypes="AA">
                                      <p:cBhvr>
                                        <p:cTn id="6" dur="2000" fill="hold"/>
                                        <p:tgtEl>
                                          <p:spTgt spid="12"/>
                                        </p:tgtEl>
                                        <p:attrNameLst>
                                          <p:attrName>ppt_x</p:attrName>
                                          <p:attrName>ppt_y</p:attrName>
                                        </p:attrNameLst>
                                      </p:cBhvr>
                                      <p:rCtr x="0" y="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287588" y="928688"/>
            <a:ext cx="43418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sz="2600">
                <a:solidFill>
                  <a:srgbClr val="CC6600"/>
                </a:solidFill>
              </a:rPr>
              <a:t>Psicologia Organizacional</a:t>
            </a:r>
            <a:endParaRPr lang="pt-BR" sz="2600">
              <a:solidFill>
                <a:srgbClr val="CC6600"/>
              </a:solidFill>
              <a:latin typeface="Tahoma" pitchFamily="34" charset="0"/>
            </a:endParaRPr>
          </a:p>
        </p:txBody>
      </p:sp>
      <p:sp>
        <p:nvSpPr>
          <p:cNvPr id="7" name="CaixaDeTexto 6"/>
          <p:cNvSpPr txBox="1">
            <a:spLocks noChangeArrowheads="1"/>
          </p:cNvSpPr>
          <p:nvPr/>
        </p:nvSpPr>
        <p:spPr bwMode="auto">
          <a:xfrm>
            <a:off x="571500" y="1924050"/>
            <a:ext cx="8001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Ao finalizar o estudo dessa disciplina, você estará apto a compreender a Psicologia enquanto ciência, compreender a realidade organizacional e como as pessoas se comportam nas organizações. Identificará as principais teorias de personalidade, motivação, percepção e conflitos grupais em relação à dinâmica das organizações. Será capaz de estabelecer relações entre o processo de trabalho e a construção da identidade humana, suas consequências no desenvolvimento organizacional e as repercussões no meio social.</a:t>
            </a:r>
          </a:p>
        </p:txBody>
      </p:sp>
      <p:sp>
        <p:nvSpPr>
          <p:cNvPr id="8" name="CaixaDeTexto 7"/>
          <p:cNvSpPr txBox="1">
            <a:spLocks noChangeArrowheads="1"/>
          </p:cNvSpPr>
          <p:nvPr/>
        </p:nvSpPr>
        <p:spPr bwMode="auto">
          <a:xfrm>
            <a:off x="2286000" y="4648200"/>
            <a:ext cx="6286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rId3" action="ppaction://hlinksldjump"/>
              </a:rPr>
              <a:t>1- A Psicologia como Ciência</a:t>
            </a:r>
            <a:endParaRPr lang="pt-BR" b="0"/>
          </a:p>
          <a:p>
            <a:pPr eaLnBrk="1" hangingPunct="1"/>
            <a:r>
              <a:rPr lang="pt-BR" b="0">
                <a:hlinkClick r:id="rId4" action="ppaction://hlinksldjump"/>
              </a:rPr>
              <a:t>2- O Comportamento Humano nas Organizações</a:t>
            </a:r>
            <a:endParaRPr lang="pt-BR" b="0"/>
          </a:p>
          <a:p>
            <a:pPr eaLnBrk="1" hangingPunct="1"/>
            <a:r>
              <a:rPr lang="pt-BR" b="0">
                <a:hlinkClick r:id="rId5" action="ppaction://hlinksldjump"/>
              </a:rPr>
              <a:t>3- Fatores que interferem no Sistema Produtivo</a:t>
            </a:r>
            <a:endParaRPr lang="pt-BR" b="0"/>
          </a:p>
          <a:p>
            <a:pPr eaLnBrk="1" hangingPunct="1"/>
            <a:r>
              <a:rPr lang="pt-BR" b="0">
                <a:hlinkClick r:id="rId6" action="ppaction://hlinksldjump"/>
              </a:rPr>
              <a:t>4- O Trabalho e a Construção da Identidade</a:t>
            </a:r>
            <a:endParaRPr lang="pt-BR" b="0"/>
          </a:p>
        </p:txBody>
      </p:sp>
      <p:sp>
        <p:nvSpPr>
          <p:cNvPr id="9" name="Retângulo 8"/>
          <p:cNvSpPr/>
          <p:nvPr/>
        </p:nvSpPr>
        <p:spPr>
          <a:xfrm>
            <a:off x="500063" y="4286250"/>
            <a:ext cx="1223962" cy="369888"/>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656138"/>
            <a:ext cx="3000375" cy="1416050"/>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5416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41992" name="CaixaDeTexto 14">
            <a:hlinkClick r:id="rId7" action="ppaction://hlinksldjump"/>
          </p:cNvPr>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1558925" y="928688"/>
            <a:ext cx="5584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sz="2600">
                <a:solidFill>
                  <a:srgbClr val="CC6600"/>
                </a:solidFill>
              </a:rPr>
              <a:t>Processo Decisório e Criatividade</a:t>
            </a:r>
            <a:endParaRPr lang="pt-BR" sz="2600">
              <a:solidFill>
                <a:srgbClr val="CC6600"/>
              </a:solidFill>
              <a:latin typeface="Tahoma" pitchFamily="34" charset="0"/>
            </a:endParaRPr>
          </a:p>
        </p:txBody>
      </p:sp>
      <p:sp>
        <p:nvSpPr>
          <p:cNvPr id="7" name="CaixaDeTexto 6"/>
          <p:cNvSpPr txBox="1">
            <a:spLocks noChangeArrowheads="1"/>
          </p:cNvSpPr>
          <p:nvPr/>
        </p:nvSpPr>
        <p:spPr bwMode="auto">
          <a:xfrm>
            <a:off x="500063" y="1924050"/>
            <a:ext cx="835818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Compreender a influência da experiência pessoal no processo decisório, aumentar a eficácia das decisões lógicas, utilizar a criatividade nas decisões complexas, recordar as principais teorias motivacionais, considerar o componente emocional do trabalho, conhecer a teoria do valor para o cliente. Analisar os problemas das reuniões convencionais, desbloquear as principais barreiras à criatividade, conhecer as fases do processo criativo, utilizar as principais técnicas de reuniões interativas. Conceituar pacote de valor, analisar ciclos de serviços, determinar os componentes do valor, considerar os bloqueios culturais, conhecer a experiência japonesa considerando valor para o cliente, utilizar os critérios de avaliação de processo.</a:t>
            </a:r>
            <a:endParaRPr lang="pt-BR"/>
          </a:p>
        </p:txBody>
      </p:sp>
      <p:sp>
        <p:nvSpPr>
          <p:cNvPr id="8" name="CaixaDeTexto 7"/>
          <p:cNvSpPr txBox="1">
            <a:spLocks noChangeArrowheads="1"/>
          </p:cNvSpPr>
          <p:nvPr/>
        </p:nvSpPr>
        <p:spPr bwMode="auto">
          <a:xfrm>
            <a:off x="2286000" y="5291138"/>
            <a:ext cx="5072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u="sng" dirty="0">
                <a:hlinkClick r:id="" action="ppaction://hlinkshowjump?jump=nextslide"/>
              </a:rPr>
              <a:t>1- Bases Psicológicas</a:t>
            </a:r>
            <a:endParaRPr lang="pt-BR" b="0" u="sng" dirty="0"/>
          </a:p>
          <a:p>
            <a:pPr eaLnBrk="1" hangingPunct="1"/>
            <a:r>
              <a:rPr lang="pt-BR" b="0" u="sng" dirty="0">
                <a:hlinkClick r:id="rId3" action="ppaction://hlinksldjump"/>
              </a:rPr>
              <a:t>2- Coordenação do Trabalho em Grupo</a:t>
            </a:r>
            <a:endParaRPr lang="pt-BR" b="0" u="sng" dirty="0"/>
          </a:p>
          <a:p>
            <a:pPr eaLnBrk="1" hangingPunct="1"/>
            <a:r>
              <a:rPr lang="pt-BR" b="0" u="sng" dirty="0">
                <a:hlinkClick r:id="rId4" action="ppaction://hlinksldjump"/>
              </a:rPr>
              <a:t>3- Ênfase no Cliente</a:t>
            </a:r>
            <a:endParaRPr lang="pt-BR" b="0" u="sng" dirty="0"/>
          </a:p>
        </p:txBody>
      </p:sp>
      <p:sp>
        <p:nvSpPr>
          <p:cNvPr id="9" name="Retângulo 8"/>
          <p:cNvSpPr/>
          <p:nvPr/>
        </p:nvSpPr>
        <p:spPr>
          <a:xfrm>
            <a:off x="500063" y="4929188"/>
            <a:ext cx="1223962" cy="369887"/>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5299075"/>
            <a:ext cx="3000375" cy="1130300"/>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5416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6152" name="CaixaDeTexto 14">
            <a:hlinkClick r:id="rId5" action="ppaction://hlinksldjump"/>
          </p:cNvPr>
          <p:cNvSpPr txBox="1">
            <a:spLocks noChangeArrowheads="1"/>
          </p:cNvSpPr>
          <p:nvPr/>
        </p:nvSpPr>
        <p:spPr bwMode="auto">
          <a:xfrm>
            <a:off x="6929438" y="785813"/>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aixaDeTexto 5"/>
          <p:cNvSpPr txBox="1">
            <a:spLocks noChangeArrowheads="1"/>
          </p:cNvSpPr>
          <p:nvPr/>
        </p:nvSpPr>
        <p:spPr bwMode="auto">
          <a:xfrm>
            <a:off x="857250" y="1214438"/>
            <a:ext cx="7643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A Psicologia como Ciência</a:t>
            </a:r>
          </a:p>
        </p:txBody>
      </p:sp>
      <p:sp>
        <p:nvSpPr>
          <p:cNvPr id="43011"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Psicologia e o Mundo científico </a:t>
            </a:r>
          </a:p>
        </p:txBody>
      </p:sp>
      <p:sp>
        <p:nvSpPr>
          <p:cNvPr id="43012" name="CaixaDeTexto 10"/>
          <p:cNvSpPr txBox="1">
            <a:spLocks noChangeArrowheads="1"/>
          </p:cNvSpPr>
          <p:nvPr/>
        </p:nvSpPr>
        <p:spPr bwMode="auto">
          <a:xfrm>
            <a:off x="1371600" y="2435225"/>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Ciência, Psicologia e Senso Comum </a:t>
            </a:r>
            <a:br>
              <a:rPr lang="pt-BR" b="0">
                <a:solidFill>
                  <a:srgbClr val="003399"/>
                </a:solidFill>
              </a:rPr>
            </a:br>
            <a:r>
              <a:rPr lang="pt-BR" b="0">
                <a:solidFill>
                  <a:srgbClr val="003399"/>
                </a:solidFill>
              </a:rPr>
              <a:t>Principais Métodos de Pesquisa em Psicologia </a:t>
            </a:r>
            <a:br>
              <a:rPr lang="pt-BR" b="0">
                <a:solidFill>
                  <a:srgbClr val="003399"/>
                </a:solidFill>
              </a:rPr>
            </a:br>
            <a:r>
              <a:rPr lang="pt-BR" b="0">
                <a:solidFill>
                  <a:srgbClr val="003399"/>
                </a:solidFill>
              </a:rPr>
              <a:t>Resumo </a:t>
            </a:r>
          </a:p>
        </p:txBody>
      </p:sp>
      <p:sp>
        <p:nvSpPr>
          <p:cNvPr id="12" name="Retângulo 11"/>
          <p:cNvSpPr>
            <a:spLocks noChangeArrowheads="1"/>
          </p:cNvSpPr>
          <p:nvPr/>
        </p:nvSpPr>
        <p:spPr bwMode="auto">
          <a:xfrm>
            <a:off x="928688" y="2389188"/>
            <a:ext cx="5357812"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As Origens da Psicologia</a:t>
            </a:r>
          </a:p>
          <a:p>
            <a:endParaRPr lang="pt-BR"/>
          </a:p>
          <a:p>
            <a:r>
              <a:rPr lang="pt-BR"/>
              <a:t> </a:t>
            </a:r>
          </a:p>
          <a:p>
            <a:endParaRPr lang="pt-BR">
              <a:solidFill>
                <a:srgbClr val="000000"/>
              </a:solidFill>
            </a:endParaRPr>
          </a:p>
        </p:txBody>
      </p:sp>
      <p:sp>
        <p:nvSpPr>
          <p:cNvPr id="43014" name="Rectangle 8"/>
          <p:cNvSpPr>
            <a:spLocks noChangeArrowheads="1"/>
          </p:cNvSpPr>
          <p:nvPr/>
        </p:nvSpPr>
        <p:spPr bwMode="auto">
          <a:xfrm>
            <a:off x="6015038" y="142875"/>
            <a:ext cx="305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Psicologia Organizacional</a:t>
            </a:r>
            <a:endParaRPr lang="pt-BR">
              <a:solidFill>
                <a:srgbClr val="FFC000"/>
              </a:solidFill>
              <a:latin typeface="Tahoma" pitchFamily="34" charset="0"/>
            </a:endParaRPr>
          </a:p>
        </p:txBody>
      </p:sp>
      <p:sp>
        <p:nvSpPr>
          <p:cNvPr id="43015"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44444E-6 4.27746E-6 L -4.44444E-6 0.13757 " pathEditMode="relative" rAng="0" ptsTypes="AA">
                                      <p:cBhvr>
                                        <p:cTn id="6" dur="2000" fill="hold"/>
                                        <p:tgtEl>
                                          <p:spTgt spid="12"/>
                                        </p:tgtEl>
                                        <p:attrNameLst>
                                          <p:attrName>ppt_x</p:attrName>
                                          <p:attrName>ppt_y</p:attrName>
                                        </p:attrNameLst>
                                      </p:cBhvr>
                                      <p:rCtr x="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aixaDeTexto 5"/>
          <p:cNvSpPr txBox="1">
            <a:spLocks noChangeArrowheads="1"/>
          </p:cNvSpPr>
          <p:nvPr/>
        </p:nvSpPr>
        <p:spPr bwMode="auto">
          <a:xfrm>
            <a:off x="857250" y="1214438"/>
            <a:ext cx="7643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O Comportamento Humano nas Organizações</a:t>
            </a:r>
          </a:p>
        </p:txBody>
      </p:sp>
      <p:sp>
        <p:nvSpPr>
          <p:cNvPr id="44035"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Comportamento organizacional </a:t>
            </a:r>
          </a:p>
        </p:txBody>
      </p:sp>
      <p:sp>
        <p:nvSpPr>
          <p:cNvPr id="44036" name="CaixaDeTexto 10"/>
          <p:cNvSpPr txBox="1">
            <a:spLocks noChangeArrowheads="1"/>
          </p:cNvSpPr>
          <p:nvPr/>
        </p:nvSpPr>
        <p:spPr bwMode="auto">
          <a:xfrm>
            <a:off x="1357313" y="2435225"/>
            <a:ext cx="60007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Comportamento Organizacional e a Organização </a:t>
            </a:r>
            <a:br>
              <a:rPr lang="pt-BR" b="0">
                <a:solidFill>
                  <a:srgbClr val="003399"/>
                </a:solidFill>
              </a:rPr>
            </a:br>
            <a:r>
              <a:rPr lang="pt-BR" b="0">
                <a:solidFill>
                  <a:srgbClr val="003399"/>
                </a:solidFill>
              </a:rPr>
              <a:t>Organizações e a Administração </a:t>
            </a:r>
            <a:br>
              <a:rPr lang="pt-BR" b="0">
                <a:solidFill>
                  <a:srgbClr val="003399"/>
                </a:solidFill>
              </a:rPr>
            </a:br>
            <a:r>
              <a:rPr lang="pt-BR" b="0">
                <a:solidFill>
                  <a:srgbClr val="003399"/>
                </a:solidFill>
              </a:rPr>
              <a:t>Comportamento Humano nas Organizações </a:t>
            </a:r>
            <a:br>
              <a:rPr lang="pt-BR" b="0">
                <a:solidFill>
                  <a:srgbClr val="003399"/>
                </a:solidFill>
              </a:rPr>
            </a:br>
            <a:r>
              <a:rPr lang="pt-BR" b="0">
                <a:solidFill>
                  <a:srgbClr val="003399"/>
                </a:solidFill>
              </a:rPr>
              <a:t>A Psicologia e o comportamento Organizacional </a:t>
            </a:r>
            <a:br>
              <a:rPr lang="pt-BR" b="0">
                <a:solidFill>
                  <a:srgbClr val="003399"/>
                </a:solidFill>
              </a:rPr>
            </a:br>
            <a:r>
              <a:rPr lang="pt-BR" b="0">
                <a:solidFill>
                  <a:srgbClr val="003399"/>
                </a:solidFill>
              </a:rPr>
              <a:t>Comportamento Humano e a Personalidade </a:t>
            </a:r>
            <a:br>
              <a:rPr lang="pt-BR" b="0">
                <a:solidFill>
                  <a:srgbClr val="003399"/>
                </a:solidFill>
              </a:rPr>
            </a:br>
            <a:r>
              <a:rPr lang="pt-BR" b="0">
                <a:solidFill>
                  <a:srgbClr val="003399"/>
                </a:solidFill>
              </a:rPr>
              <a:t>Resumo </a:t>
            </a:r>
          </a:p>
        </p:txBody>
      </p:sp>
      <p:sp>
        <p:nvSpPr>
          <p:cNvPr id="12" name="Retângulo 11"/>
          <p:cNvSpPr>
            <a:spLocks noChangeArrowheads="1"/>
          </p:cNvSpPr>
          <p:nvPr/>
        </p:nvSpPr>
        <p:spPr bwMode="auto">
          <a:xfrm>
            <a:off x="928688" y="2389188"/>
            <a:ext cx="5715000"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Personalidade - Base Psicanalítica </a:t>
            </a:r>
          </a:p>
          <a:p>
            <a:r>
              <a:rPr lang="pt-BR"/>
              <a:t>3 - Personalidade - Base Behaviorista </a:t>
            </a:r>
          </a:p>
          <a:p>
            <a:r>
              <a:rPr lang="pt-BR"/>
              <a:t>4 - Personalidade - Base Psicodramática </a:t>
            </a:r>
          </a:p>
          <a:p>
            <a:r>
              <a:rPr lang="pt-BR"/>
              <a:t>5 - Doenças Psíquicas no trabalho </a:t>
            </a:r>
          </a:p>
          <a:p>
            <a:r>
              <a:rPr lang="pt-BR"/>
              <a:t> </a:t>
            </a:r>
          </a:p>
          <a:p>
            <a:endParaRPr lang="pt-BR">
              <a:solidFill>
                <a:srgbClr val="000000"/>
              </a:solidFill>
            </a:endParaRPr>
          </a:p>
        </p:txBody>
      </p:sp>
      <p:sp>
        <p:nvSpPr>
          <p:cNvPr id="44038" name="Rectangle 8"/>
          <p:cNvSpPr>
            <a:spLocks noChangeArrowheads="1"/>
          </p:cNvSpPr>
          <p:nvPr/>
        </p:nvSpPr>
        <p:spPr bwMode="auto">
          <a:xfrm>
            <a:off x="6015038" y="142875"/>
            <a:ext cx="305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Psicologia Organizacional</a:t>
            </a:r>
            <a:endParaRPr lang="pt-BR">
              <a:solidFill>
                <a:srgbClr val="FFC000"/>
              </a:solidFill>
              <a:latin typeface="Tahoma" pitchFamily="34" charset="0"/>
            </a:endParaRPr>
          </a:p>
        </p:txBody>
      </p:sp>
      <p:sp>
        <p:nvSpPr>
          <p:cNvPr id="44039"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5E-6 3.06358E-6 L -2.5E-6 0.2756 " pathEditMode="relative" rAng="0" ptsTypes="AA">
                                      <p:cBhvr>
                                        <p:cTn id="6" dur="2000" fill="hold"/>
                                        <p:tgtEl>
                                          <p:spTgt spid="12"/>
                                        </p:tgtEl>
                                        <p:attrNameLst>
                                          <p:attrName>ppt_x</p:attrName>
                                          <p:attrName>ppt_y</p:attrName>
                                        </p:attrNameLst>
                                      </p:cBhvr>
                                      <p:rCtr x="0" y="1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aixaDeTexto 5"/>
          <p:cNvSpPr txBox="1">
            <a:spLocks noChangeArrowheads="1"/>
          </p:cNvSpPr>
          <p:nvPr/>
        </p:nvSpPr>
        <p:spPr bwMode="auto">
          <a:xfrm>
            <a:off x="857250" y="1214438"/>
            <a:ext cx="7643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3: Fatores que interferem no Sistema Produtivo</a:t>
            </a:r>
          </a:p>
        </p:txBody>
      </p:sp>
      <p:sp>
        <p:nvSpPr>
          <p:cNvPr id="45059"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Motivação</a:t>
            </a:r>
          </a:p>
        </p:txBody>
      </p:sp>
      <p:sp>
        <p:nvSpPr>
          <p:cNvPr id="45060" name="CaixaDeTexto 10"/>
          <p:cNvSpPr txBox="1">
            <a:spLocks noChangeArrowheads="1"/>
          </p:cNvSpPr>
          <p:nvPr/>
        </p:nvSpPr>
        <p:spPr bwMode="auto">
          <a:xfrm>
            <a:off x="1000125" y="2357438"/>
            <a:ext cx="6000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O que é motivação? </a:t>
            </a:r>
            <a:br>
              <a:rPr lang="pt-BR" b="0">
                <a:solidFill>
                  <a:srgbClr val="003399"/>
                </a:solidFill>
              </a:rPr>
            </a:br>
            <a:r>
              <a:rPr lang="pt-BR" b="0">
                <a:solidFill>
                  <a:srgbClr val="003399"/>
                </a:solidFill>
              </a:rPr>
              <a:t>     Principais teorias motivacionais </a:t>
            </a:r>
            <a:br>
              <a:rPr lang="pt-BR" b="0">
                <a:solidFill>
                  <a:srgbClr val="003399"/>
                </a:solidFill>
              </a:rPr>
            </a:br>
            <a:r>
              <a:rPr lang="pt-BR" b="0">
                <a:solidFill>
                  <a:srgbClr val="003399"/>
                </a:solidFill>
              </a:rPr>
              <a:t>     Motivação e processo organizacional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89188"/>
            <a:ext cx="5086350"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Percepção </a:t>
            </a:r>
          </a:p>
          <a:p>
            <a:r>
              <a:rPr lang="pt-BR"/>
              <a:t>3 - Liderança e conflitos grupais </a:t>
            </a:r>
          </a:p>
          <a:p>
            <a:r>
              <a:rPr lang="pt-BR"/>
              <a:t>4 - Criatividade </a:t>
            </a:r>
          </a:p>
          <a:p>
            <a:r>
              <a:rPr lang="pt-BR"/>
              <a:t> </a:t>
            </a:r>
          </a:p>
          <a:p>
            <a:endParaRPr lang="pt-BR">
              <a:solidFill>
                <a:srgbClr val="000000"/>
              </a:solidFill>
            </a:endParaRPr>
          </a:p>
        </p:txBody>
      </p:sp>
      <p:sp>
        <p:nvSpPr>
          <p:cNvPr id="45062" name="Rectangle 8"/>
          <p:cNvSpPr>
            <a:spLocks noChangeArrowheads="1"/>
          </p:cNvSpPr>
          <p:nvPr/>
        </p:nvSpPr>
        <p:spPr bwMode="auto">
          <a:xfrm>
            <a:off x="6015038" y="142875"/>
            <a:ext cx="305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Psicologia Organizacional</a:t>
            </a:r>
            <a:endParaRPr lang="pt-BR">
              <a:solidFill>
                <a:srgbClr val="FFC000"/>
              </a:solidFill>
              <a:latin typeface="Tahoma" pitchFamily="34" charset="0"/>
            </a:endParaRPr>
          </a:p>
        </p:txBody>
      </p:sp>
      <p:sp>
        <p:nvSpPr>
          <p:cNvPr id="45063"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5E-6 -1.32948E-6 L 2.5E-6 0.16971 " pathEditMode="relative" rAng="0" ptsTypes="AA">
                                      <p:cBhvr>
                                        <p:cTn id="6" dur="2000" fill="hold"/>
                                        <p:tgtEl>
                                          <p:spTgt spid="12"/>
                                        </p:tgtEl>
                                        <p:attrNameLst>
                                          <p:attrName>ppt_x</p:attrName>
                                          <p:attrName>ppt_y</p:attrName>
                                        </p:attrNameLst>
                                      </p:cBhvr>
                                      <p:rCtr x="0" y="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aixaDeTexto 5"/>
          <p:cNvSpPr txBox="1">
            <a:spLocks noChangeArrowheads="1"/>
          </p:cNvSpPr>
          <p:nvPr/>
        </p:nvSpPr>
        <p:spPr bwMode="auto">
          <a:xfrm>
            <a:off x="857250" y="1214438"/>
            <a:ext cx="7643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4: O Trabalho e a Construção da Identidade</a:t>
            </a:r>
          </a:p>
        </p:txBody>
      </p:sp>
      <p:sp>
        <p:nvSpPr>
          <p:cNvPr id="46083"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Questões atuais sobre Empreendedorismo </a:t>
            </a:r>
          </a:p>
        </p:txBody>
      </p:sp>
      <p:sp>
        <p:nvSpPr>
          <p:cNvPr id="46084" name="CaixaDeTexto 10"/>
          <p:cNvSpPr txBox="1">
            <a:spLocks noChangeArrowheads="1"/>
          </p:cNvSpPr>
          <p:nvPr/>
        </p:nvSpPr>
        <p:spPr bwMode="auto">
          <a:xfrm>
            <a:off x="1000125" y="2357438"/>
            <a:ext cx="67865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     O que é Empreendedorismo? </a:t>
            </a:r>
            <a:br>
              <a:rPr lang="pt-BR" b="0">
                <a:solidFill>
                  <a:srgbClr val="003399"/>
                </a:solidFill>
              </a:rPr>
            </a:br>
            <a:r>
              <a:rPr lang="pt-BR" b="0">
                <a:solidFill>
                  <a:srgbClr val="003399"/>
                </a:solidFill>
              </a:rPr>
              <a:t>     O perfil do empreendedor </a:t>
            </a:r>
            <a:br>
              <a:rPr lang="pt-BR" b="0">
                <a:solidFill>
                  <a:srgbClr val="003399"/>
                </a:solidFill>
              </a:rPr>
            </a:br>
            <a:r>
              <a:rPr lang="pt-BR" b="0">
                <a:solidFill>
                  <a:srgbClr val="003399"/>
                </a:solidFill>
              </a:rPr>
              <a:t>     Empreendedorismo e desenvolvimento econômico-social </a:t>
            </a:r>
            <a:br>
              <a:rPr lang="pt-BR" b="0">
                <a:solidFill>
                  <a:srgbClr val="003399"/>
                </a:solidFill>
              </a:rPr>
            </a:br>
            <a:r>
              <a:rPr lang="pt-BR" b="0">
                <a:solidFill>
                  <a:srgbClr val="003399"/>
                </a:solidFill>
              </a:rPr>
              <a:t>     Potencial empreendedor - O que desenvolver?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89188"/>
            <a:ext cx="6500812"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Qualidade de Vida e Clima Organizacional </a:t>
            </a:r>
          </a:p>
          <a:p>
            <a:r>
              <a:rPr lang="pt-BR"/>
              <a:t>3 - O Significado do Trabalho para o Homem</a:t>
            </a:r>
          </a:p>
          <a:p>
            <a:r>
              <a:rPr lang="pt-BR"/>
              <a:t> </a:t>
            </a:r>
          </a:p>
          <a:p>
            <a:r>
              <a:rPr lang="pt-BR"/>
              <a:t> </a:t>
            </a:r>
          </a:p>
          <a:p>
            <a:endParaRPr lang="pt-BR">
              <a:solidFill>
                <a:srgbClr val="000000"/>
              </a:solidFill>
            </a:endParaRPr>
          </a:p>
        </p:txBody>
      </p:sp>
      <p:sp>
        <p:nvSpPr>
          <p:cNvPr id="46086" name="Rectangle 8"/>
          <p:cNvSpPr>
            <a:spLocks noChangeArrowheads="1"/>
          </p:cNvSpPr>
          <p:nvPr/>
        </p:nvSpPr>
        <p:spPr bwMode="auto">
          <a:xfrm>
            <a:off x="6015038" y="142875"/>
            <a:ext cx="305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Psicologia Organizacional</a:t>
            </a:r>
            <a:endParaRPr lang="pt-BR">
              <a:solidFill>
                <a:srgbClr val="FFC000"/>
              </a:solidFill>
              <a:latin typeface="Tahoma" pitchFamily="34" charset="0"/>
            </a:endParaRPr>
          </a:p>
        </p:txBody>
      </p:sp>
      <p:sp>
        <p:nvSpPr>
          <p:cNvPr id="46087"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44444E-6 -1.32948E-6 L -4.44444E-6 0.21179 " pathEditMode="relative" rAng="0" ptsTypes="AA">
                                      <p:cBhvr>
                                        <p:cTn id="6" dur="2000" fill="hold"/>
                                        <p:tgtEl>
                                          <p:spTgt spid="12"/>
                                        </p:tgtEl>
                                        <p:attrNameLst>
                                          <p:attrName>ppt_x</p:attrName>
                                          <p:attrName>ppt_y</p:attrName>
                                        </p:attrNameLst>
                                      </p:cBhvr>
                                      <p:rCtr x="0" y="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287588" y="928688"/>
            <a:ext cx="40068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sz="2600">
                <a:solidFill>
                  <a:srgbClr val="CC6600"/>
                </a:solidFill>
              </a:rPr>
              <a:t>Contabilidade Gerencial</a:t>
            </a:r>
            <a:endParaRPr lang="pt-BR" sz="2600">
              <a:solidFill>
                <a:srgbClr val="CC6600"/>
              </a:solidFill>
              <a:latin typeface="Tahoma" pitchFamily="34" charset="0"/>
            </a:endParaRPr>
          </a:p>
        </p:txBody>
      </p:sp>
      <p:sp>
        <p:nvSpPr>
          <p:cNvPr id="7" name="CaixaDeTexto 6"/>
          <p:cNvSpPr txBox="1">
            <a:spLocks noChangeArrowheads="1"/>
          </p:cNvSpPr>
          <p:nvPr/>
        </p:nvSpPr>
        <p:spPr bwMode="auto">
          <a:xfrm>
            <a:off x="500063" y="1924050"/>
            <a:ext cx="8501062"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700" b="0"/>
              <a:t>Compreender a contabilidade gerencial como um  instrumento de auxílio à tomada de decisão dos administradores dentro da empresa. Nesse sentido, a contabilidade gerencial ela está voltada para melhor utilização dos sistemas de informações gerenciais, como os sistemas de informações administrativos, contábeis e financeiros - SIACFs. Para tanto, não podemos prescindir das informações e controles da área de custos, através dos sistemas de custeio e de indicadores como ponto de equilíbrio e margem de contribuição. Descrever as funções do Controller, bem como seu papel no processo gerencial.</a:t>
            </a:r>
          </a:p>
        </p:txBody>
      </p:sp>
      <p:sp>
        <p:nvSpPr>
          <p:cNvPr id="8" name="CaixaDeTexto 7"/>
          <p:cNvSpPr txBox="1">
            <a:spLocks noChangeArrowheads="1"/>
          </p:cNvSpPr>
          <p:nvPr/>
        </p:nvSpPr>
        <p:spPr bwMode="auto">
          <a:xfrm>
            <a:off x="2286000" y="4429125"/>
            <a:ext cx="62865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sz="1700" b="0">
                <a:hlinkClick r:id="rId3" action="ppaction://hlinksldjump"/>
              </a:rPr>
              <a:t>1- Introdução a Contabilidade Gerencial</a:t>
            </a:r>
            <a:endParaRPr lang="pt-BR" sz="1700" b="0"/>
          </a:p>
          <a:p>
            <a:pPr eaLnBrk="1" hangingPunct="1"/>
            <a:r>
              <a:rPr lang="pt-BR" sz="1600" b="0">
                <a:hlinkClick r:id="rId4" action="ppaction://hlinksldjump"/>
              </a:rPr>
              <a:t>2- Sistemas de Informações, Ambiente Empresarial e o Controller</a:t>
            </a:r>
            <a:endParaRPr lang="pt-BR" sz="1600" b="0"/>
          </a:p>
          <a:p>
            <a:pPr eaLnBrk="1" hangingPunct="1"/>
            <a:r>
              <a:rPr lang="pt-BR" sz="1700" b="0">
                <a:hlinkClick r:id="rId5" action="ppaction://hlinksldjump"/>
              </a:rPr>
              <a:t>3- Operações com mercadorias</a:t>
            </a:r>
            <a:endParaRPr lang="pt-BR" sz="1700" b="0"/>
          </a:p>
          <a:p>
            <a:pPr eaLnBrk="1" hangingPunct="1"/>
            <a:r>
              <a:rPr lang="pt-BR" sz="1700" b="0">
                <a:hlinkClick r:id="rId6" action="ppaction://hlinksldjump"/>
              </a:rPr>
              <a:t>4- Relações Custo/Volume/Lucro e Formação de Preços</a:t>
            </a:r>
            <a:endParaRPr lang="pt-BR" sz="1700" b="0"/>
          </a:p>
          <a:p>
            <a:pPr eaLnBrk="1" hangingPunct="1"/>
            <a:r>
              <a:rPr lang="pt-BR" sz="1700" b="0">
                <a:hlinkClick r:id="rId7" action="ppaction://hlinksldjump"/>
              </a:rPr>
              <a:t>5- Métodos e Formas de Custeamento do Produto</a:t>
            </a:r>
            <a:endParaRPr lang="pt-BR" sz="1700" b="0"/>
          </a:p>
          <a:p>
            <a:pPr eaLnBrk="1" hangingPunct="1"/>
            <a:r>
              <a:rPr lang="pt-BR" sz="1700" b="0">
                <a:hlinkClick r:id="rId8" action="ppaction://hlinksldjump"/>
              </a:rPr>
              <a:t>6- Fluxo de Capitais e Variações do Patrimônio Líquido</a:t>
            </a:r>
            <a:endParaRPr lang="pt-BR" sz="1700" b="0"/>
          </a:p>
        </p:txBody>
      </p:sp>
      <p:sp>
        <p:nvSpPr>
          <p:cNvPr id="9" name="Retângulo 8"/>
          <p:cNvSpPr/>
          <p:nvPr/>
        </p:nvSpPr>
        <p:spPr>
          <a:xfrm>
            <a:off x="500063" y="4143375"/>
            <a:ext cx="1223962" cy="369888"/>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513263"/>
            <a:ext cx="3000375" cy="1773237"/>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5416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47112" name="CaixaDeTexto 14">
            <a:hlinkClick r:id="rId9" action="ppaction://hlinksldjump"/>
          </p:cNvPr>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aixaDeTexto 5"/>
          <p:cNvSpPr txBox="1">
            <a:spLocks noChangeArrowheads="1"/>
          </p:cNvSpPr>
          <p:nvPr/>
        </p:nvSpPr>
        <p:spPr bwMode="auto">
          <a:xfrm>
            <a:off x="857250" y="1214438"/>
            <a:ext cx="7643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Introdução a Contabilidade Gerencial</a:t>
            </a:r>
          </a:p>
        </p:txBody>
      </p:sp>
      <p:sp>
        <p:nvSpPr>
          <p:cNvPr id="48131"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Caracterização da Contabilidade Gerencial </a:t>
            </a:r>
          </a:p>
        </p:txBody>
      </p:sp>
      <p:sp>
        <p:nvSpPr>
          <p:cNvPr id="48132" name="CaixaDeTexto 10"/>
          <p:cNvSpPr txBox="1">
            <a:spLocks noChangeArrowheads="1"/>
          </p:cNvSpPr>
          <p:nvPr/>
        </p:nvSpPr>
        <p:spPr bwMode="auto">
          <a:xfrm>
            <a:off x="928688" y="2357438"/>
            <a:ext cx="79295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Características da Contabilidade Gerencial </a:t>
            </a:r>
            <a:br>
              <a:rPr lang="pt-BR" b="0">
                <a:solidFill>
                  <a:srgbClr val="003399"/>
                </a:solidFill>
              </a:rPr>
            </a:br>
            <a:r>
              <a:rPr lang="pt-BR" b="0">
                <a:solidFill>
                  <a:srgbClr val="003399"/>
                </a:solidFill>
              </a:rPr>
              <a:t>     Contabilidade Gerencial como Disciplina Integradora </a:t>
            </a:r>
            <a:br>
              <a:rPr lang="pt-BR" b="0">
                <a:solidFill>
                  <a:srgbClr val="003399"/>
                </a:solidFill>
              </a:rPr>
            </a:br>
            <a:r>
              <a:rPr lang="pt-BR" b="0">
                <a:solidFill>
                  <a:srgbClr val="003399"/>
                </a:solidFill>
              </a:rPr>
              <a:t>     Contabilidade Gerencial x Contabilidade Financeira </a:t>
            </a:r>
            <a:br>
              <a:rPr lang="pt-BR" b="0">
                <a:solidFill>
                  <a:srgbClr val="003399"/>
                </a:solidFill>
              </a:rPr>
            </a:br>
            <a:r>
              <a:rPr lang="pt-BR" b="0">
                <a:solidFill>
                  <a:srgbClr val="003399"/>
                </a:solidFill>
              </a:rPr>
              <a:t>     Contabilidade gerencial como sistema de informação contábil </a:t>
            </a:r>
            <a:br>
              <a:rPr lang="pt-BR" b="0">
                <a:solidFill>
                  <a:srgbClr val="003399"/>
                </a:solidFill>
              </a:rPr>
            </a:br>
            <a:r>
              <a:rPr lang="pt-BR" b="0">
                <a:solidFill>
                  <a:srgbClr val="003399"/>
                </a:solidFill>
              </a:rPr>
              <a:t>     Sistemas de Informações Gerenciais </a:t>
            </a:r>
            <a:br>
              <a:rPr lang="pt-BR" b="0">
                <a:solidFill>
                  <a:srgbClr val="003399"/>
                </a:solidFill>
              </a:rPr>
            </a:br>
            <a:r>
              <a:rPr lang="pt-BR" b="0">
                <a:solidFill>
                  <a:srgbClr val="003399"/>
                </a:solidFill>
              </a:rPr>
              <a:t>     Pontos fundamentais do Sistema de Informação contábil </a:t>
            </a:r>
            <a:br>
              <a:rPr lang="pt-BR" b="0">
                <a:solidFill>
                  <a:srgbClr val="003399"/>
                </a:solidFill>
              </a:rPr>
            </a:br>
            <a:r>
              <a:rPr lang="pt-BR" b="0">
                <a:solidFill>
                  <a:srgbClr val="003399"/>
                </a:solidFill>
              </a:rPr>
              <a:t>     Construção dos Relatórios e características da informação contábil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89188"/>
            <a:ext cx="7358062"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Fundamentos da Contabilidade de Custos </a:t>
            </a:r>
          </a:p>
          <a:p>
            <a:r>
              <a:rPr lang="pt-BR"/>
              <a:t>3 - Demonstrativos Contábeis Básicos </a:t>
            </a:r>
          </a:p>
          <a:p>
            <a:endParaRPr lang="pt-BR"/>
          </a:p>
          <a:p>
            <a:endParaRPr lang="pt-BR"/>
          </a:p>
          <a:p>
            <a:endParaRPr lang="pt-BR"/>
          </a:p>
          <a:p>
            <a:endParaRPr lang="pt-BR"/>
          </a:p>
          <a:p>
            <a:r>
              <a:rPr lang="pt-BR"/>
              <a:t> </a:t>
            </a:r>
          </a:p>
          <a:p>
            <a:endParaRPr lang="pt-BR">
              <a:solidFill>
                <a:srgbClr val="000000"/>
              </a:solidFill>
            </a:endParaRPr>
          </a:p>
        </p:txBody>
      </p:sp>
      <p:sp>
        <p:nvSpPr>
          <p:cNvPr id="48134" name="Rectangle 8"/>
          <p:cNvSpPr>
            <a:spLocks noChangeArrowheads="1"/>
          </p:cNvSpPr>
          <p:nvPr/>
        </p:nvSpPr>
        <p:spPr bwMode="auto">
          <a:xfrm>
            <a:off x="6175375" y="142875"/>
            <a:ext cx="282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Contabilidade Gerencial</a:t>
            </a:r>
            <a:endParaRPr lang="pt-BR">
              <a:solidFill>
                <a:srgbClr val="FFC000"/>
              </a:solidFill>
              <a:latin typeface="Tahoma" pitchFamily="34" charset="0"/>
            </a:endParaRPr>
          </a:p>
        </p:txBody>
      </p:sp>
      <p:sp>
        <p:nvSpPr>
          <p:cNvPr id="48135"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55556E-7 6.35838E-7 L 5.55556E-7 0.33988 " pathEditMode="relative" rAng="0" ptsTypes="AA">
                                      <p:cBhvr>
                                        <p:cTn id="6" dur="2000" fill="hold"/>
                                        <p:tgtEl>
                                          <p:spTgt spid="12"/>
                                        </p:tgtEl>
                                        <p:attrNameLst>
                                          <p:attrName>ppt_x</p:attrName>
                                          <p:attrName>ppt_y</p:attrName>
                                        </p:attrNameLst>
                                      </p:cBhvr>
                                      <p:rCtr x="0" y="1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a:t>
            </a:r>
            <a:r>
              <a:rPr lang="pt-BR" sz="1700"/>
              <a:t>Sistemas de Informações, Ambiente Empresarial e o Controller</a:t>
            </a:r>
          </a:p>
        </p:txBody>
      </p:sp>
      <p:sp>
        <p:nvSpPr>
          <p:cNvPr id="49155"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Os SIACFS </a:t>
            </a:r>
          </a:p>
        </p:txBody>
      </p:sp>
      <p:sp>
        <p:nvSpPr>
          <p:cNvPr id="49156" name="CaixaDeTexto 10"/>
          <p:cNvSpPr txBox="1">
            <a:spLocks noChangeArrowheads="1"/>
          </p:cNvSpPr>
          <p:nvPr/>
        </p:nvSpPr>
        <p:spPr bwMode="auto">
          <a:xfrm>
            <a:off x="1000125" y="2357438"/>
            <a:ext cx="79295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Introdução aos Sistemas de Informações </a:t>
            </a:r>
            <a:br>
              <a:rPr lang="pt-BR" b="0">
                <a:solidFill>
                  <a:srgbClr val="003399"/>
                </a:solidFill>
              </a:rPr>
            </a:br>
            <a:r>
              <a:rPr lang="pt-BR" b="0">
                <a:solidFill>
                  <a:srgbClr val="003399"/>
                </a:solidFill>
              </a:rPr>
              <a:t>     Tipos de Sistemas de Informações </a:t>
            </a:r>
            <a:br>
              <a:rPr lang="pt-BR" b="0">
                <a:solidFill>
                  <a:srgbClr val="003399"/>
                </a:solidFill>
              </a:rPr>
            </a:br>
            <a:r>
              <a:rPr lang="pt-BR" b="0">
                <a:solidFill>
                  <a:srgbClr val="003399"/>
                </a:solidFill>
              </a:rPr>
              <a:t>     Tarefas Integrantes dos Sistemas de Informações </a:t>
            </a:r>
            <a:br>
              <a:rPr lang="pt-BR" b="0">
                <a:solidFill>
                  <a:srgbClr val="003399"/>
                </a:solidFill>
              </a:rPr>
            </a:br>
            <a:r>
              <a:rPr lang="pt-BR" b="0">
                <a:solidFill>
                  <a:srgbClr val="003399"/>
                </a:solidFill>
              </a:rPr>
              <a:t>     Hierarquia sistêmica e de arquivos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89188"/>
            <a:ext cx="6357937"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O ambiente interno e externo das empresas </a:t>
            </a:r>
          </a:p>
          <a:p>
            <a:r>
              <a:rPr lang="pt-BR"/>
              <a:t>3 - O Controller </a:t>
            </a:r>
          </a:p>
          <a:p>
            <a:endParaRPr lang="pt-BR"/>
          </a:p>
          <a:p>
            <a:endParaRPr lang="pt-BR"/>
          </a:p>
          <a:p>
            <a:endParaRPr lang="pt-BR"/>
          </a:p>
          <a:p>
            <a:endParaRPr lang="pt-BR"/>
          </a:p>
          <a:p>
            <a:r>
              <a:rPr lang="pt-BR"/>
              <a:t> </a:t>
            </a:r>
          </a:p>
          <a:p>
            <a:endParaRPr lang="pt-BR">
              <a:solidFill>
                <a:srgbClr val="000000"/>
              </a:solidFill>
            </a:endParaRPr>
          </a:p>
        </p:txBody>
      </p:sp>
      <p:sp>
        <p:nvSpPr>
          <p:cNvPr id="49158" name="Rectangle 8"/>
          <p:cNvSpPr>
            <a:spLocks noChangeArrowheads="1"/>
          </p:cNvSpPr>
          <p:nvPr/>
        </p:nvSpPr>
        <p:spPr bwMode="auto">
          <a:xfrm>
            <a:off x="6175375" y="142875"/>
            <a:ext cx="282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Contabilidade Gerencial</a:t>
            </a:r>
            <a:endParaRPr lang="pt-BR">
              <a:solidFill>
                <a:srgbClr val="FFC000"/>
              </a:solidFill>
              <a:latin typeface="Tahoma" pitchFamily="34" charset="0"/>
            </a:endParaRPr>
          </a:p>
        </p:txBody>
      </p:sp>
      <p:sp>
        <p:nvSpPr>
          <p:cNvPr id="49159"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94444E-6 6.35838E-7 L -1.94444E-6 0.22451 " pathEditMode="relative" rAng="0" ptsTypes="AA">
                                      <p:cBhvr>
                                        <p:cTn id="6" dur="2000" fill="hold"/>
                                        <p:tgtEl>
                                          <p:spTgt spid="12"/>
                                        </p:tgtEl>
                                        <p:attrNameLst>
                                          <p:attrName>ppt_x</p:attrName>
                                          <p:attrName>ppt_y</p:attrName>
                                        </p:attrNameLst>
                                      </p:cBhvr>
                                      <p:rCtr x="0" y="1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3: Operações com Mercadorias</a:t>
            </a:r>
          </a:p>
        </p:txBody>
      </p:sp>
      <p:sp>
        <p:nvSpPr>
          <p:cNvPr id="50179"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Estoques</a:t>
            </a:r>
          </a:p>
        </p:txBody>
      </p:sp>
      <p:sp>
        <p:nvSpPr>
          <p:cNvPr id="50180" name="CaixaDeTexto 10"/>
          <p:cNvSpPr txBox="1">
            <a:spLocks noChangeArrowheads="1"/>
          </p:cNvSpPr>
          <p:nvPr/>
        </p:nvSpPr>
        <p:spPr bwMode="auto">
          <a:xfrm>
            <a:off x="1357313" y="2389188"/>
            <a:ext cx="67865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Tratamento, Características e Classificação dos Estoques </a:t>
            </a:r>
            <a:br>
              <a:rPr lang="pt-BR" b="0">
                <a:solidFill>
                  <a:srgbClr val="003399"/>
                </a:solidFill>
              </a:rPr>
            </a:br>
            <a:r>
              <a:rPr lang="pt-BR" b="0">
                <a:solidFill>
                  <a:srgbClr val="003399"/>
                </a:solidFill>
              </a:rPr>
              <a:t>Operação de compra e venda de mercadoria </a:t>
            </a:r>
            <a:br>
              <a:rPr lang="pt-BR" b="0">
                <a:solidFill>
                  <a:srgbClr val="003399"/>
                </a:solidFill>
              </a:rPr>
            </a:br>
            <a:r>
              <a:rPr lang="pt-BR" b="0">
                <a:solidFill>
                  <a:srgbClr val="003399"/>
                </a:solidFill>
              </a:rPr>
              <a:t>Influência do estoque na DRE e no Balanço Patrimonial </a:t>
            </a:r>
            <a:br>
              <a:rPr lang="pt-BR" b="0">
                <a:solidFill>
                  <a:srgbClr val="003399"/>
                </a:solidFill>
              </a:rPr>
            </a:br>
            <a:r>
              <a:rPr lang="pt-BR" b="0">
                <a:solidFill>
                  <a:srgbClr val="003399"/>
                </a:solidFill>
              </a:rPr>
              <a:t>Política de estoques </a:t>
            </a:r>
            <a:br>
              <a:rPr lang="pt-BR" b="0">
                <a:solidFill>
                  <a:srgbClr val="003399"/>
                </a:solidFill>
              </a:rPr>
            </a:br>
            <a:r>
              <a:rPr lang="pt-BR" b="0">
                <a:solidFill>
                  <a:srgbClr val="003399"/>
                </a:solidFill>
              </a:rPr>
              <a:t>Registro e movimentação de estoque </a:t>
            </a:r>
            <a:br>
              <a:rPr lang="pt-BR" b="0">
                <a:solidFill>
                  <a:srgbClr val="003399"/>
                </a:solidFill>
              </a:rPr>
            </a:br>
            <a:r>
              <a:rPr lang="pt-BR" b="0">
                <a:solidFill>
                  <a:srgbClr val="003399"/>
                </a:solidFill>
              </a:rPr>
              <a:t>Preço Específico, PEPS e UEPS </a:t>
            </a:r>
            <a:br>
              <a:rPr lang="pt-BR" b="0">
                <a:solidFill>
                  <a:srgbClr val="003399"/>
                </a:solidFill>
              </a:rPr>
            </a:br>
            <a:r>
              <a:rPr lang="pt-BR" b="0">
                <a:solidFill>
                  <a:srgbClr val="003399"/>
                </a:solidFill>
              </a:rPr>
              <a:t>Média Ponderada Móvel </a:t>
            </a:r>
            <a:br>
              <a:rPr lang="pt-BR" b="0">
                <a:solidFill>
                  <a:srgbClr val="003399"/>
                </a:solidFill>
              </a:rPr>
            </a:br>
            <a:r>
              <a:rPr lang="pt-BR" b="0">
                <a:solidFill>
                  <a:srgbClr val="003399"/>
                </a:solidFill>
              </a:rPr>
              <a:t>Resumo </a:t>
            </a:r>
          </a:p>
        </p:txBody>
      </p:sp>
      <p:sp>
        <p:nvSpPr>
          <p:cNvPr id="12" name="Retângulo 11"/>
          <p:cNvSpPr>
            <a:spLocks noChangeArrowheads="1"/>
          </p:cNvSpPr>
          <p:nvPr/>
        </p:nvSpPr>
        <p:spPr bwMode="auto">
          <a:xfrm>
            <a:off x="928688" y="2389188"/>
            <a:ext cx="6786562"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Sistema de Inventários</a:t>
            </a:r>
          </a:p>
          <a:p>
            <a:r>
              <a:rPr lang="pt-BR"/>
              <a:t> </a:t>
            </a:r>
          </a:p>
          <a:p>
            <a:endParaRPr lang="pt-BR"/>
          </a:p>
          <a:p>
            <a:endParaRPr lang="pt-BR"/>
          </a:p>
          <a:p>
            <a:endParaRPr lang="pt-BR"/>
          </a:p>
          <a:p>
            <a:endParaRPr lang="pt-BR"/>
          </a:p>
          <a:p>
            <a:r>
              <a:rPr lang="pt-BR"/>
              <a:t> </a:t>
            </a:r>
          </a:p>
          <a:p>
            <a:endParaRPr lang="pt-BR">
              <a:solidFill>
                <a:srgbClr val="000000"/>
              </a:solidFill>
            </a:endParaRPr>
          </a:p>
        </p:txBody>
      </p:sp>
      <p:sp>
        <p:nvSpPr>
          <p:cNvPr id="50182" name="Rectangle 8"/>
          <p:cNvSpPr>
            <a:spLocks noChangeArrowheads="1"/>
          </p:cNvSpPr>
          <p:nvPr/>
        </p:nvSpPr>
        <p:spPr bwMode="auto">
          <a:xfrm>
            <a:off x="6175375" y="142875"/>
            <a:ext cx="282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Contabilidade Gerencial</a:t>
            </a:r>
            <a:endParaRPr lang="pt-BR">
              <a:solidFill>
                <a:srgbClr val="FFC000"/>
              </a:solidFill>
              <a:latin typeface="Tahoma" pitchFamily="34" charset="0"/>
            </a:endParaRPr>
          </a:p>
        </p:txBody>
      </p:sp>
      <p:sp>
        <p:nvSpPr>
          <p:cNvPr id="50183"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55556E-7 6.35838E-7 L 5.55556E-7 0.32948 " pathEditMode="relative" rAng="0" ptsTypes="AA">
                                      <p:cBhvr>
                                        <p:cTn id="6" dur="2000" fill="hold"/>
                                        <p:tgtEl>
                                          <p:spTgt spid="12"/>
                                        </p:tgtEl>
                                        <p:attrNameLst>
                                          <p:attrName>ppt_x</p:attrName>
                                          <p:attrName>ppt_y</p:attrName>
                                        </p:attrNameLst>
                                      </p:cBhvr>
                                      <p:rCtr x="0" y="1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4: Relações Custo/Volume/Lucro e Formação de Preços</a:t>
            </a:r>
          </a:p>
        </p:txBody>
      </p:sp>
      <p:sp>
        <p:nvSpPr>
          <p:cNvPr id="51203"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Relações custo/volume/lucro </a:t>
            </a:r>
          </a:p>
        </p:txBody>
      </p:sp>
      <p:sp>
        <p:nvSpPr>
          <p:cNvPr id="51204" name="CaixaDeTexto 10"/>
          <p:cNvSpPr txBox="1">
            <a:spLocks noChangeArrowheads="1"/>
          </p:cNvSpPr>
          <p:nvPr/>
        </p:nvSpPr>
        <p:spPr bwMode="auto">
          <a:xfrm>
            <a:off x="1000125" y="2435225"/>
            <a:ext cx="678656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Custos e Despesas </a:t>
            </a:r>
            <a:br>
              <a:rPr lang="pt-BR" b="0">
                <a:solidFill>
                  <a:srgbClr val="003399"/>
                </a:solidFill>
              </a:rPr>
            </a:br>
            <a:r>
              <a:rPr lang="pt-BR" b="0">
                <a:solidFill>
                  <a:srgbClr val="003399"/>
                </a:solidFill>
              </a:rPr>
              <a:t>     Margem de contribuição </a:t>
            </a:r>
            <a:br>
              <a:rPr lang="pt-BR" b="0">
                <a:solidFill>
                  <a:srgbClr val="003399"/>
                </a:solidFill>
              </a:rPr>
            </a:br>
            <a:r>
              <a:rPr lang="pt-BR" b="0">
                <a:solidFill>
                  <a:srgbClr val="003399"/>
                </a:solidFill>
              </a:rPr>
              <a:t>     Ponto de equilíbrio </a:t>
            </a:r>
            <a:br>
              <a:rPr lang="pt-BR" b="0">
                <a:solidFill>
                  <a:srgbClr val="003399"/>
                </a:solidFill>
              </a:rPr>
            </a:br>
            <a:r>
              <a:rPr lang="pt-BR" b="0">
                <a:solidFill>
                  <a:srgbClr val="003399"/>
                </a:solidFill>
              </a:rPr>
              <a:t>     Alavancagem operacional </a:t>
            </a:r>
            <a:br>
              <a:rPr lang="pt-BR" b="0">
                <a:solidFill>
                  <a:srgbClr val="003399"/>
                </a:solidFill>
              </a:rPr>
            </a:br>
            <a:r>
              <a:rPr lang="pt-BR" b="0">
                <a:solidFill>
                  <a:srgbClr val="003399"/>
                </a:solidFill>
              </a:rPr>
              <a:t>     Equilíbrio nas vendas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89188"/>
            <a:ext cx="4929187"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Formação de Preços</a:t>
            </a:r>
          </a:p>
          <a:p>
            <a:endParaRPr lang="pt-BR"/>
          </a:p>
          <a:p>
            <a:endParaRPr lang="pt-BR"/>
          </a:p>
          <a:p>
            <a:endParaRPr lang="pt-BR"/>
          </a:p>
          <a:p>
            <a:endParaRPr lang="pt-BR"/>
          </a:p>
          <a:p>
            <a:r>
              <a:rPr lang="pt-BR"/>
              <a:t> </a:t>
            </a:r>
          </a:p>
          <a:p>
            <a:endParaRPr lang="pt-BR">
              <a:solidFill>
                <a:srgbClr val="000000"/>
              </a:solidFill>
            </a:endParaRPr>
          </a:p>
        </p:txBody>
      </p:sp>
      <p:sp>
        <p:nvSpPr>
          <p:cNvPr id="51206" name="Rectangle 8"/>
          <p:cNvSpPr>
            <a:spLocks noChangeArrowheads="1"/>
          </p:cNvSpPr>
          <p:nvPr/>
        </p:nvSpPr>
        <p:spPr bwMode="auto">
          <a:xfrm>
            <a:off x="6175375" y="142875"/>
            <a:ext cx="282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Contabilidade Gerencial</a:t>
            </a:r>
            <a:endParaRPr lang="pt-BR">
              <a:solidFill>
                <a:srgbClr val="FFC000"/>
              </a:solidFill>
              <a:latin typeface="Tahoma" pitchFamily="34" charset="0"/>
            </a:endParaRPr>
          </a:p>
        </p:txBody>
      </p:sp>
      <p:sp>
        <p:nvSpPr>
          <p:cNvPr id="51207"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05556E-6 -3.75723E-6 L 3.05556E-6 0.26567 " pathEditMode="relative" rAng="0" ptsTypes="AA">
                                      <p:cBhvr>
                                        <p:cTn id="6" dur="2000" fill="hold"/>
                                        <p:tgtEl>
                                          <p:spTgt spid="12"/>
                                        </p:tgtEl>
                                        <p:attrNameLst>
                                          <p:attrName>ppt_x</p:attrName>
                                          <p:attrName>ppt_y</p:attrName>
                                        </p:attrNameLst>
                                      </p:cBhvr>
                                      <p:rCtr x="0" y="1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5: Métodos e Formas de Custeamento do Produto</a:t>
            </a:r>
          </a:p>
        </p:txBody>
      </p:sp>
      <p:sp>
        <p:nvSpPr>
          <p:cNvPr id="52227"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Custeio por absorção </a:t>
            </a:r>
          </a:p>
        </p:txBody>
      </p:sp>
      <p:sp>
        <p:nvSpPr>
          <p:cNvPr id="52228" name="CaixaDeTexto 10"/>
          <p:cNvSpPr txBox="1">
            <a:spLocks noChangeArrowheads="1"/>
          </p:cNvSpPr>
          <p:nvPr/>
        </p:nvSpPr>
        <p:spPr bwMode="auto">
          <a:xfrm>
            <a:off x="1000125" y="2371725"/>
            <a:ext cx="6786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Custo como consequência de ações gerenciais </a:t>
            </a:r>
            <a:br>
              <a:rPr lang="pt-BR" b="0">
                <a:solidFill>
                  <a:srgbClr val="003399"/>
                </a:solidFill>
              </a:rPr>
            </a:br>
            <a:r>
              <a:rPr lang="pt-BR" b="0">
                <a:solidFill>
                  <a:srgbClr val="003399"/>
                </a:solidFill>
              </a:rPr>
              <a:t>     Departamentalização </a:t>
            </a:r>
            <a:br>
              <a:rPr lang="pt-BR" b="0">
                <a:solidFill>
                  <a:srgbClr val="003399"/>
                </a:solidFill>
              </a:rPr>
            </a:br>
            <a:r>
              <a:rPr lang="pt-BR" b="0">
                <a:solidFill>
                  <a:srgbClr val="003399"/>
                </a:solidFill>
              </a:rPr>
              <a:t>     Critério de rateio dos CIF pelos departamentos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89188"/>
            <a:ext cx="5572125"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Custeio direto </a:t>
            </a:r>
          </a:p>
          <a:p>
            <a:r>
              <a:rPr lang="pt-BR"/>
              <a:t>3 - Custo-padrão (standard) </a:t>
            </a:r>
          </a:p>
          <a:p>
            <a:r>
              <a:rPr lang="pt-BR"/>
              <a:t>4 - Informações contábeis para decisão </a:t>
            </a:r>
          </a:p>
          <a:p>
            <a:r>
              <a:rPr lang="pt-BR"/>
              <a:t>5 - Noções de Avaliação de Desempenho</a:t>
            </a:r>
          </a:p>
          <a:p>
            <a:r>
              <a:rPr lang="pt-BR"/>
              <a:t> </a:t>
            </a:r>
          </a:p>
          <a:p>
            <a:endParaRPr lang="pt-BR">
              <a:solidFill>
                <a:srgbClr val="000000"/>
              </a:solidFill>
            </a:endParaRPr>
          </a:p>
        </p:txBody>
      </p:sp>
      <p:sp>
        <p:nvSpPr>
          <p:cNvPr id="52230" name="Rectangle 8"/>
          <p:cNvSpPr>
            <a:spLocks noChangeArrowheads="1"/>
          </p:cNvSpPr>
          <p:nvPr/>
        </p:nvSpPr>
        <p:spPr bwMode="auto">
          <a:xfrm>
            <a:off x="6175375" y="142875"/>
            <a:ext cx="282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Contabilidade Gerencial</a:t>
            </a:r>
            <a:endParaRPr lang="pt-BR">
              <a:solidFill>
                <a:srgbClr val="FFC000"/>
              </a:solidFill>
              <a:latin typeface="Tahoma" pitchFamily="34" charset="0"/>
            </a:endParaRPr>
          </a:p>
        </p:txBody>
      </p:sp>
      <p:sp>
        <p:nvSpPr>
          <p:cNvPr id="52231"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05556E-6 3.06358E-6 L 3.05556E-6 0.17063 " pathEditMode="relative" rAng="0" ptsTypes="AA">
                                      <p:cBhvr>
                                        <p:cTn id="6" dur="2000" fill="hold"/>
                                        <p:tgtEl>
                                          <p:spTgt spid="12"/>
                                        </p:tgtEl>
                                        <p:attrNameLst>
                                          <p:attrName>ppt_x</p:attrName>
                                          <p:attrName>ppt_y</p:attrName>
                                        </p:attrNameLst>
                                      </p:cBhvr>
                                      <p:rCtr x="0" y="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ixaDeTexto 5"/>
          <p:cNvSpPr txBox="1">
            <a:spLocks noChangeArrowheads="1"/>
          </p:cNvSpPr>
          <p:nvPr/>
        </p:nvSpPr>
        <p:spPr bwMode="auto">
          <a:xfrm>
            <a:off x="857250" y="1214438"/>
            <a:ext cx="700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Bases Psicológicas </a:t>
            </a:r>
          </a:p>
        </p:txBody>
      </p:sp>
      <p:sp>
        <p:nvSpPr>
          <p:cNvPr id="7171" name="CaixaDeTexto 9"/>
          <p:cNvSpPr txBox="1">
            <a:spLocks noChangeArrowheads="1"/>
          </p:cNvSpPr>
          <p:nvPr/>
        </p:nvSpPr>
        <p:spPr bwMode="auto">
          <a:xfrm>
            <a:off x="928688" y="1789113"/>
            <a:ext cx="3714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Mapa mental </a:t>
            </a:r>
          </a:p>
        </p:txBody>
      </p:sp>
      <p:sp>
        <p:nvSpPr>
          <p:cNvPr id="11" name="CaixaDeTexto 10"/>
          <p:cNvSpPr txBox="1"/>
          <p:nvPr/>
        </p:nvSpPr>
        <p:spPr>
          <a:xfrm>
            <a:off x="1357313" y="2379663"/>
            <a:ext cx="3071812" cy="1477962"/>
          </a:xfrm>
          <a:prstGeom prst="rect">
            <a:avLst/>
          </a:prstGeom>
          <a:noFill/>
        </p:spPr>
        <p:txBody>
          <a:bodyPr>
            <a:spAutoFit/>
          </a:bodyPr>
          <a:lstStyle/>
          <a:p>
            <a:pPr>
              <a:defRPr/>
            </a:pPr>
            <a:r>
              <a:rPr lang="pt-BR" u="sng" dirty="0">
                <a:solidFill>
                  <a:schemeClr val="accent6">
                    <a:lumMod val="75000"/>
                  </a:schemeClr>
                </a:solidFill>
                <a:cs typeface="+mn-cs"/>
              </a:rPr>
              <a:t> </a:t>
            </a:r>
            <a:r>
              <a:rPr lang="pt-BR" b="0" u="sng" dirty="0">
                <a:solidFill>
                  <a:schemeClr val="accent6">
                    <a:lumMod val="75000"/>
                  </a:schemeClr>
                </a:solidFill>
                <a:cs typeface="+mn-cs"/>
              </a:rPr>
              <a:t>Arquivo Mental </a:t>
            </a:r>
            <a:br>
              <a:rPr lang="pt-BR" b="0" u="sng" dirty="0">
                <a:solidFill>
                  <a:schemeClr val="accent6">
                    <a:lumMod val="75000"/>
                  </a:schemeClr>
                </a:solidFill>
                <a:cs typeface="+mn-cs"/>
              </a:rPr>
            </a:br>
            <a:r>
              <a:rPr lang="pt-BR" b="0" u="sng" dirty="0">
                <a:solidFill>
                  <a:schemeClr val="accent6">
                    <a:lumMod val="75000"/>
                  </a:schemeClr>
                </a:solidFill>
                <a:cs typeface="+mn-cs"/>
              </a:rPr>
              <a:t> Filtros Cerebrais </a:t>
            </a:r>
            <a:br>
              <a:rPr lang="pt-BR" b="0" u="sng" dirty="0">
                <a:solidFill>
                  <a:schemeClr val="accent6">
                    <a:lumMod val="75000"/>
                  </a:schemeClr>
                </a:solidFill>
                <a:cs typeface="+mn-cs"/>
              </a:rPr>
            </a:br>
            <a:r>
              <a:rPr lang="pt-BR" b="0" u="sng" dirty="0">
                <a:solidFill>
                  <a:schemeClr val="accent6">
                    <a:lumMod val="75000"/>
                  </a:schemeClr>
                </a:solidFill>
                <a:cs typeface="+mn-cs"/>
              </a:rPr>
              <a:t> Paradigmas e Percepções </a:t>
            </a:r>
            <a:br>
              <a:rPr lang="pt-BR" b="0" u="sng" dirty="0">
                <a:solidFill>
                  <a:schemeClr val="accent6">
                    <a:lumMod val="75000"/>
                  </a:schemeClr>
                </a:solidFill>
                <a:cs typeface="+mn-cs"/>
              </a:rPr>
            </a:br>
            <a:r>
              <a:rPr lang="pt-BR" b="0" u="sng" dirty="0">
                <a:solidFill>
                  <a:schemeClr val="accent6">
                    <a:lumMod val="75000"/>
                  </a:schemeClr>
                </a:solidFill>
                <a:cs typeface="+mn-cs"/>
              </a:rPr>
              <a:t> Alterações do Mapa Mental </a:t>
            </a:r>
            <a:br>
              <a:rPr lang="pt-BR" b="0" u="sng" dirty="0">
                <a:solidFill>
                  <a:schemeClr val="accent6">
                    <a:lumMod val="75000"/>
                  </a:schemeClr>
                </a:solidFill>
                <a:cs typeface="+mn-cs"/>
              </a:rPr>
            </a:br>
            <a:r>
              <a:rPr lang="pt-BR" b="0" u="sng" dirty="0">
                <a:solidFill>
                  <a:schemeClr val="accent6">
                    <a:lumMod val="75000"/>
                  </a:schemeClr>
                </a:solidFill>
                <a:cs typeface="+mn-cs"/>
              </a:rPr>
              <a:t> Resumo </a:t>
            </a:r>
            <a:endParaRPr lang="pt-BR" u="sng" dirty="0">
              <a:solidFill>
                <a:schemeClr val="accent6">
                  <a:lumMod val="75000"/>
                </a:schemeClr>
              </a:solidFill>
              <a:cs typeface="+mn-cs"/>
            </a:endParaRPr>
          </a:p>
        </p:txBody>
      </p:sp>
      <p:sp>
        <p:nvSpPr>
          <p:cNvPr id="12" name="Retângulo 11"/>
          <p:cNvSpPr>
            <a:spLocks noChangeArrowheads="1"/>
          </p:cNvSpPr>
          <p:nvPr/>
        </p:nvSpPr>
        <p:spPr bwMode="auto">
          <a:xfrm>
            <a:off x="928688" y="2389188"/>
            <a:ext cx="3500437"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solidFill>
                  <a:srgbClr val="000000"/>
                </a:solidFill>
              </a:rPr>
              <a:t>2 - Decisões lógicas </a:t>
            </a:r>
          </a:p>
          <a:p>
            <a:r>
              <a:rPr lang="pt-BR">
                <a:solidFill>
                  <a:srgbClr val="000000"/>
                </a:solidFill>
              </a:rPr>
              <a:t>3 - Decisões criativas </a:t>
            </a:r>
          </a:p>
          <a:p>
            <a:r>
              <a:rPr lang="pt-BR">
                <a:solidFill>
                  <a:srgbClr val="000000"/>
                </a:solidFill>
              </a:rPr>
              <a:t>4 - Teorias motivacionais </a:t>
            </a:r>
          </a:p>
          <a:p>
            <a:r>
              <a:rPr lang="pt-BR">
                <a:solidFill>
                  <a:srgbClr val="000000"/>
                </a:solidFill>
              </a:rPr>
              <a:t>5 - Trabalho emocional </a:t>
            </a:r>
          </a:p>
          <a:p>
            <a:r>
              <a:rPr lang="pt-BR">
                <a:solidFill>
                  <a:srgbClr val="000000"/>
                </a:solidFill>
              </a:rPr>
              <a:t>6 - Teoria do valor </a:t>
            </a:r>
          </a:p>
        </p:txBody>
      </p:sp>
      <p:sp>
        <p:nvSpPr>
          <p:cNvPr id="7174" name="Rectangle 8"/>
          <p:cNvSpPr>
            <a:spLocks noChangeArrowheads="1"/>
          </p:cNvSpPr>
          <p:nvPr/>
        </p:nvSpPr>
        <p:spPr bwMode="auto">
          <a:xfrm>
            <a:off x="5227638" y="142875"/>
            <a:ext cx="3916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Processo Decisório e Criatividade</a:t>
            </a:r>
            <a:endParaRPr lang="pt-BR">
              <a:solidFill>
                <a:srgbClr val="FFC000"/>
              </a:solidFill>
              <a:latin typeface="Tahoma" pitchFamily="34" charset="0"/>
            </a:endParaRPr>
          </a:p>
        </p:txBody>
      </p:sp>
      <p:sp>
        <p:nvSpPr>
          <p:cNvPr id="7175" name="CaixaDeTexto 14">
            <a:hlinkClick r:id="" action="ppaction://hlinkshowjump?jump=previousslide"/>
          </p:cNvPr>
          <p:cNvSpPr txBox="1">
            <a:spLocks noChangeArrowheads="1"/>
          </p:cNvSpPr>
          <p:nvPr/>
        </p:nvSpPr>
        <p:spPr bwMode="auto">
          <a:xfrm>
            <a:off x="6751638" y="876300"/>
            <a:ext cx="2214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94444E-6 -3.87283E-6 L -1.94444E-6 0.21318 " pathEditMode="relative" rAng="0" ptsTypes="AA">
                                      <p:cBhvr>
                                        <p:cTn id="6" dur="2000" fill="hold"/>
                                        <p:tgtEl>
                                          <p:spTgt spid="12"/>
                                        </p:tgtEl>
                                        <p:attrNameLst>
                                          <p:attrName>ppt_x</p:attrName>
                                          <p:attrName>ppt_y</p:attrName>
                                        </p:attrNameLst>
                                      </p:cBhvr>
                                      <p:rCtr x="0" y="1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6: Fluxo de Capitais e Variações do Patrimônio Líquido</a:t>
            </a:r>
          </a:p>
        </p:txBody>
      </p:sp>
      <p:sp>
        <p:nvSpPr>
          <p:cNvPr id="53251"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Fluxo de Caixa</a:t>
            </a:r>
          </a:p>
        </p:txBody>
      </p:sp>
      <p:sp>
        <p:nvSpPr>
          <p:cNvPr id="53252" name="CaixaDeTexto 10"/>
          <p:cNvSpPr txBox="1">
            <a:spLocks noChangeArrowheads="1"/>
          </p:cNvSpPr>
          <p:nvPr/>
        </p:nvSpPr>
        <p:spPr bwMode="auto">
          <a:xfrm>
            <a:off x="1357313" y="2428875"/>
            <a:ext cx="67865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Importância do Fluxo de Caixa </a:t>
            </a:r>
            <a:br>
              <a:rPr lang="pt-BR" b="0">
                <a:solidFill>
                  <a:srgbClr val="003399"/>
                </a:solidFill>
              </a:rPr>
            </a:br>
            <a:r>
              <a:rPr lang="pt-BR" b="0">
                <a:solidFill>
                  <a:srgbClr val="003399"/>
                </a:solidFill>
              </a:rPr>
              <a:t>Demonstração do Fluxo de Caixa (DFC) </a:t>
            </a:r>
            <a:br>
              <a:rPr lang="pt-BR" b="0">
                <a:solidFill>
                  <a:srgbClr val="003399"/>
                </a:solidFill>
              </a:rPr>
            </a:br>
            <a:r>
              <a:rPr lang="pt-BR" b="0">
                <a:solidFill>
                  <a:srgbClr val="003399"/>
                </a:solidFill>
              </a:rPr>
              <a:t>Transações que afetam o Caixa </a:t>
            </a:r>
            <a:br>
              <a:rPr lang="pt-BR" b="0">
                <a:solidFill>
                  <a:srgbClr val="003399"/>
                </a:solidFill>
              </a:rPr>
            </a:br>
            <a:r>
              <a:rPr lang="pt-BR" b="0">
                <a:solidFill>
                  <a:srgbClr val="003399"/>
                </a:solidFill>
              </a:rPr>
              <a:t>Transações que aumentam o Caixa </a:t>
            </a:r>
            <a:br>
              <a:rPr lang="pt-BR" b="0">
                <a:solidFill>
                  <a:srgbClr val="003399"/>
                </a:solidFill>
              </a:rPr>
            </a:br>
            <a:r>
              <a:rPr lang="pt-BR" b="0">
                <a:solidFill>
                  <a:srgbClr val="003399"/>
                </a:solidFill>
              </a:rPr>
              <a:t>Transações que diminuem o Caixa </a:t>
            </a:r>
            <a:br>
              <a:rPr lang="pt-BR" b="0">
                <a:solidFill>
                  <a:srgbClr val="003399"/>
                </a:solidFill>
              </a:rPr>
            </a:br>
            <a:r>
              <a:rPr lang="pt-BR" b="0">
                <a:solidFill>
                  <a:srgbClr val="003399"/>
                </a:solidFill>
              </a:rPr>
              <a:t>O relatório de fluxo de caixa </a:t>
            </a:r>
            <a:br>
              <a:rPr lang="pt-BR" b="0">
                <a:solidFill>
                  <a:srgbClr val="003399"/>
                </a:solidFill>
              </a:rPr>
            </a:br>
            <a:r>
              <a:rPr lang="pt-BR" b="0">
                <a:solidFill>
                  <a:srgbClr val="003399"/>
                </a:solidFill>
              </a:rPr>
              <a:t>Resumo </a:t>
            </a:r>
          </a:p>
        </p:txBody>
      </p:sp>
      <p:sp>
        <p:nvSpPr>
          <p:cNvPr id="12" name="Retângulo 11"/>
          <p:cNvSpPr>
            <a:spLocks noChangeArrowheads="1"/>
          </p:cNvSpPr>
          <p:nvPr/>
        </p:nvSpPr>
        <p:spPr bwMode="auto">
          <a:xfrm>
            <a:off x="928688" y="2389188"/>
            <a:ext cx="5572125"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Patrimônio Líquido e Variações</a:t>
            </a:r>
          </a:p>
          <a:p>
            <a:endParaRPr lang="pt-BR"/>
          </a:p>
          <a:p>
            <a:endParaRPr lang="pt-BR"/>
          </a:p>
          <a:p>
            <a:endParaRPr lang="pt-BR"/>
          </a:p>
          <a:p>
            <a:endParaRPr lang="pt-BR"/>
          </a:p>
          <a:p>
            <a:r>
              <a:rPr lang="pt-BR"/>
              <a:t> </a:t>
            </a:r>
          </a:p>
          <a:p>
            <a:endParaRPr lang="pt-BR">
              <a:solidFill>
                <a:srgbClr val="000000"/>
              </a:solidFill>
            </a:endParaRPr>
          </a:p>
        </p:txBody>
      </p:sp>
      <p:sp>
        <p:nvSpPr>
          <p:cNvPr id="53254" name="Rectangle 8"/>
          <p:cNvSpPr>
            <a:spLocks noChangeArrowheads="1"/>
          </p:cNvSpPr>
          <p:nvPr/>
        </p:nvSpPr>
        <p:spPr bwMode="auto">
          <a:xfrm>
            <a:off x="6175375" y="142875"/>
            <a:ext cx="282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Contabilidade Gerencial</a:t>
            </a:r>
            <a:endParaRPr lang="pt-BR">
              <a:solidFill>
                <a:srgbClr val="FFC000"/>
              </a:solidFill>
              <a:latin typeface="Tahoma" pitchFamily="34" charset="0"/>
            </a:endParaRPr>
          </a:p>
        </p:txBody>
      </p:sp>
      <p:sp>
        <p:nvSpPr>
          <p:cNvPr id="53255"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0 -3.75723E-6 L 0 0.30752 " pathEditMode="relative" rAng="0" ptsTypes="AA">
                                      <p:cBhvr>
                                        <p:cTn id="6" dur="2000" fill="hold"/>
                                        <p:tgtEl>
                                          <p:spTgt spid="12"/>
                                        </p:tgtEl>
                                        <p:attrNameLst>
                                          <p:attrName>ppt_x</p:attrName>
                                          <p:attrName>ppt_y</p:attrName>
                                        </p:attrNameLst>
                                      </p:cBhvr>
                                      <p:rCtr x="0" y="1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850980" y="928688"/>
            <a:ext cx="344998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600" dirty="0">
                <a:solidFill>
                  <a:srgbClr val="CC6600"/>
                </a:solidFill>
              </a:rPr>
              <a:t>Matemática </a:t>
            </a:r>
            <a:r>
              <a:rPr lang="pt-BR" sz="2600" dirty="0" smtClean="0">
                <a:solidFill>
                  <a:srgbClr val="CC6600"/>
                </a:solidFill>
              </a:rPr>
              <a:t>e Lógica</a:t>
            </a:r>
            <a:endParaRPr lang="pt-BR" sz="2600" dirty="0">
              <a:solidFill>
                <a:srgbClr val="CC6600"/>
              </a:solidFill>
              <a:latin typeface="Tahoma" pitchFamily="34" charset="0"/>
            </a:endParaRPr>
          </a:p>
        </p:txBody>
      </p:sp>
      <p:sp>
        <p:nvSpPr>
          <p:cNvPr id="7" name="CaixaDeTexto 6"/>
          <p:cNvSpPr txBox="1">
            <a:spLocks noChangeArrowheads="1"/>
          </p:cNvSpPr>
          <p:nvPr/>
        </p:nvSpPr>
        <p:spPr bwMode="auto">
          <a:xfrm>
            <a:off x="571500" y="1924050"/>
            <a:ext cx="8001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Esta disciplina visa introduzir conceitos matemáticos para que o profissional de administração de empresas possa formular modelos quantitativos bem como analisá-los e sobretudo tomar decisões baseadas em suas conclusões. O estudante ainda será levado a interpretar gráficos, realizar previsões de tendência, detectar ciclos de negócios e avaliar custos de oportunidade.</a:t>
            </a:r>
          </a:p>
        </p:txBody>
      </p:sp>
      <p:sp>
        <p:nvSpPr>
          <p:cNvPr id="8" name="CaixaDeTexto 7"/>
          <p:cNvSpPr txBox="1">
            <a:spLocks noChangeArrowheads="1"/>
          </p:cNvSpPr>
          <p:nvPr/>
        </p:nvSpPr>
        <p:spPr bwMode="auto">
          <a:xfrm>
            <a:off x="2286000" y="4514850"/>
            <a:ext cx="6286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dirty="0">
                <a:hlinkClick r:id="rId3" action="ppaction://hlinksldjump"/>
              </a:rPr>
              <a:t>1- Matemática Básica </a:t>
            </a:r>
            <a:endParaRPr lang="pt-BR" b="0" dirty="0" smtClean="0"/>
          </a:p>
          <a:p>
            <a:pPr eaLnBrk="1" hangingPunct="1"/>
            <a:r>
              <a:rPr lang="pt-BR" b="0" dirty="0" smtClean="0">
                <a:hlinkClick r:id="rId4" action="ppaction://hlinksldjump"/>
              </a:rPr>
              <a:t>2- Raciocínio Lógico e Matemático </a:t>
            </a:r>
            <a:endParaRPr lang="pt-BR" b="0" dirty="0"/>
          </a:p>
          <a:p>
            <a:pPr eaLnBrk="1" hangingPunct="1"/>
            <a:r>
              <a:rPr lang="pt-BR" b="0" dirty="0" smtClean="0">
                <a:hlinkClick r:id="rId5" action="ppaction://hlinksldjump"/>
              </a:rPr>
              <a:t>3- </a:t>
            </a:r>
            <a:r>
              <a:rPr lang="pt-BR" b="0" dirty="0">
                <a:hlinkClick r:id="rId5" action="ppaction://hlinksldjump"/>
              </a:rPr>
              <a:t>Funções 1 </a:t>
            </a:r>
            <a:endParaRPr lang="pt-BR" b="0" dirty="0"/>
          </a:p>
          <a:p>
            <a:pPr eaLnBrk="1" hangingPunct="1"/>
            <a:r>
              <a:rPr lang="pt-BR" b="0" dirty="0" smtClean="0">
                <a:hlinkClick r:id="rId6" action="ppaction://hlinksldjump"/>
              </a:rPr>
              <a:t>4- </a:t>
            </a:r>
            <a:r>
              <a:rPr lang="pt-BR" b="0" dirty="0">
                <a:hlinkClick r:id="rId6" action="ppaction://hlinksldjump"/>
              </a:rPr>
              <a:t>Funções </a:t>
            </a:r>
            <a:r>
              <a:rPr lang="pt-BR" b="0" dirty="0" smtClean="0">
                <a:hlinkClick r:id="rId6" action="ppaction://hlinksldjump"/>
              </a:rPr>
              <a:t>2</a:t>
            </a:r>
            <a:endParaRPr lang="pt-BR" b="0" dirty="0"/>
          </a:p>
        </p:txBody>
      </p:sp>
      <p:sp>
        <p:nvSpPr>
          <p:cNvPr id="9" name="Retângulo 8"/>
          <p:cNvSpPr/>
          <p:nvPr/>
        </p:nvSpPr>
        <p:spPr>
          <a:xfrm>
            <a:off x="500063" y="4071938"/>
            <a:ext cx="1223962" cy="369887"/>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441825"/>
            <a:ext cx="3000375" cy="1416050"/>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5416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54280" name="CaixaDeTexto 14">
            <a:hlinkClick r:id="rId7" action="ppaction://hlinksldjump"/>
          </p:cNvPr>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aixaDeTexto 5"/>
          <p:cNvSpPr txBox="1">
            <a:spLocks noChangeArrowheads="1"/>
          </p:cNvSpPr>
          <p:nvPr/>
        </p:nvSpPr>
        <p:spPr bwMode="auto">
          <a:xfrm>
            <a:off x="857250" y="1214438"/>
            <a:ext cx="6000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Matemática Básica</a:t>
            </a:r>
          </a:p>
        </p:txBody>
      </p:sp>
      <p:sp>
        <p:nvSpPr>
          <p:cNvPr id="55299"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dirty="0"/>
              <a:t>Módulos</a:t>
            </a:r>
          </a:p>
          <a:p>
            <a:pPr eaLnBrk="1" hangingPunct="1"/>
            <a:r>
              <a:rPr lang="pt-BR" dirty="0"/>
              <a:t>1 – </a:t>
            </a:r>
            <a:r>
              <a:rPr lang="pt-BR" u="sng" dirty="0"/>
              <a:t>Operações fundamentais</a:t>
            </a:r>
          </a:p>
        </p:txBody>
      </p:sp>
      <p:sp>
        <p:nvSpPr>
          <p:cNvPr id="55300" name="CaixaDeTexto 10"/>
          <p:cNvSpPr txBox="1">
            <a:spLocks noChangeArrowheads="1"/>
          </p:cNvSpPr>
          <p:nvPr/>
        </p:nvSpPr>
        <p:spPr bwMode="auto">
          <a:xfrm>
            <a:off x="1357313" y="2389188"/>
            <a:ext cx="6786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Operações Fundamentais</a:t>
            </a:r>
          </a:p>
        </p:txBody>
      </p:sp>
      <p:sp>
        <p:nvSpPr>
          <p:cNvPr id="12" name="Retângulo 11"/>
          <p:cNvSpPr>
            <a:spLocks noChangeArrowheads="1"/>
          </p:cNvSpPr>
          <p:nvPr/>
        </p:nvSpPr>
        <p:spPr bwMode="auto">
          <a:xfrm>
            <a:off x="928688" y="2389188"/>
            <a:ext cx="5572125"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Porcentagem e Regra de Três</a:t>
            </a:r>
          </a:p>
          <a:p>
            <a:r>
              <a:rPr lang="pt-BR"/>
              <a:t>3 - Expressões e Equações </a:t>
            </a:r>
          </a:p>
          <a:p>
            <a:endParaRPr lang="pt-BR">
              <a:solidFill>
                <a:srgbClr val="000000"/>
              </a:solidFill>
            </a:endParaRPr>
          </a:p>
        </p:txBody>
      </p:sp>
      <p:sp>
        <p:nvSpPr>
          <p:cNvPr id="55302" name="Rectangle 8"/>
          <p:cNvSpPr>
            <a:spLocks noChangeArrowheads="1"/>
          </p:cNvSpPr>
          <p:nvPr/>
        </p:nvSpPr>
        <p:spPr bwMode="auto">
          <a:xfrm>
            <a:off x="4762500" y="142875"/>
            <a:ext cx="2441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dirty="0">
                <a:solidFill>
                  <a:srgbClr val="FFC000"/>
                </a:solidFill>
              </a:rPr>
              <a:t>Matemática </a:t>
            </a:r>
            <a:r>
              <a:rPr lang="pt-BR" dirty="0" smtClean="0">
                <a:solidFill>
                  <a:srgbClr val="FFC000"/>
                </a:solidFill>
              </a:rPr>
              <a:t>e Lógica</a:t>
            </a:r>
            <a:endParaRPr lang="pt-BR" dirty="0">
              <a:solidFill>
                <a:srgbClr val="FFC000"/>
              </a:solidFill>
              <a:latin typeface="Tahoma" pitchFamily="34" charset="0"/>
            </a:endParaRPr>
          </a:p>
        </p:txBody>
      </p:sp>
      <p:sp>
        <p:nvSpPr>
          <p:cNvPr id="55303"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0 -1.15607E-7 L 0 0.08416 " pathEditMode="relative" rAng="0" ptsTypes="AA">
                                      <p:cBhvr>
                                        <p:cTn id="6" dur="2000" fill="hold"/>
                                        <p:tgtEl>
                                          <p:spTgt spid="12"/>
                                        </p:tgtEl>
                                        <p:attrNameLst>
                                          <p:attrName>ppt_x</p:attrName>
                                          <p:attrName>ppt_y</p:attrName>
                                        </p:attrNameLst>
                                      </p:cBhvr>
                                      <p:rCtr x="0" y="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dirty="0"/>
              <a:t>Unidade 2: </a:t>
            </a:r>
            <a:r>
              <a:rPr lang="pt-BR" dirty="0" smtClean="0"/>
              <a:t>Raciocínio Lógico e Matemático</a:t>
            </a:r>
            <a:endParaRPr lang="pt-BR" dirty="0"/>
          </a:p>
        </p:txBody>
      </p:sp>
      <p:sp>
        <p:nvSpPr>
          <p:cNvPr id="56323" name="CaixaDeTexto 9"/>
          <p:cNvSpPr txBox="1">
            <a:spLocks noChangeArrowheads="1"/>
          </p:cNvSpPr>
          <p:nvPr/>
        </p:nvSpPr>
        <p:spPr bwMode="auto">
          <a:xfrm>
            <a:off x="928688" y="1774776"/>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dirty="0"/>
              <a:t>Módulos</a:t>
            </a:r>
          </a:p>
          <a:p>
            <a:pPr eaLnBrk="1" hangingPunct="1"/>
            <a:r>
              <a:rPr lang="pt-BR" dirty="0"/>
              <a:t>1 – </a:t>
            </a:r>
            <a:r>
              <a:rPr lang="pt-BR" u="sng" dirty="0" smtClean="0"/>
              <a:t>Introduzindo o Raciocínio Lógico</a:t>
            </a:r>
            <a:endParaRPr lang="pt-BR" u="sng" dirty="0"/>
          </a:p>
        </p:txBody>
      </p:sp>
      <p:sp>
        <p:nvSpPr>
          <p:cNvPr id="56324" name="CaixaDeTexto 10"/>
          <p:cNvSpPr txBox="1">
            <a:spLocks noChangeArrowheads="1"/>
          </p:cNvSpPr>
          <p:nvPr/>
        </p:nvSpPr>
        <p:spPr bwMode="auto">
          <a:xfrm>
            <a:off x="1355499" y="2476274"/>
            <a:ext cx="678656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dirty="0" smtClean="0">
                <a:solidFill>
                  <a:srgbClr val="003399"/>
                </a:solidFill>
              </a:rPr>
              <a:t>É lógico</a:t>
            </a:r>
          </a:p>
          <a:p>
            <a:pPr eaLnBrk="1" hangingPunct="1"/>
            <a:r>
              <a:rPr lang="pt-BR" b="0" dirty="0" smtClean="0">
                <a:solidFill>
                  <a:srgbClr val="003399"/>
                </a:solidFill>
              </a:rPr>
              <a:t>Pensando em voz alta</a:t>
            </a:r>
          </a:p>
          <a:p>
            <a:pPr eaLnBrk="1" hangingPunct="1"/>
            <a:r>
              <a:rPr lang="pt-BR" b="0" dirty="0" smtClean="0">
                <a:solidFill>
                  <a:srgbClr val="003399"/>
                </a:solidFill>
              </a:rPr>
              <a:t>Características dos bons solucionadores</a:t>
            </a:r>
          </a:p>
          <a:p>
            <a:pPr eaLnBrk="1" hangingPunct="1"/>
            <a:r>
              <a:rPr lang="pt-BR" b="0" dirty="0" smtClean="0">
                <a:solidFill>
                  <a:srgbClr val="003399"/>
                </a:solidFill>
              </a:rPr>
              <a:t>A importância da leitura</a:t>
            </a:r>
          </a:p>
          <a:p>
            <a:pPr eaLnBrk="1" hangingPunct="1"/>
            <a:r>
              <a:rPr lang="pt-BR" b="0" dirty="0" smtClean="0">
                <a:solidFill>
                  <a:srgbClr val="003399"/>
                </a:solidFill>
              </a:rPr>
              <a:t>Soluções com diagramas de posicionamento</a:t>
            </a:r>
          </a:p>
          <a:p>
            <a:pPr eaLnBrk="1" hangingPunct="1"/>
            <a:r>
              <a:rPr lang="pt-BR" b="0" dirty="0" smtClean="0">
                <a:solidFill>
                  <a:srgbClr val="003399"/>
                </a:solidFill>
              </a:rPr>
              <a:t>Soluções com matriz</a:t>
            </a:r>
          </a:p>
          <a:p>
            <a:pPr eaLnBrk="1" hangingPunct="1"/>
            <a:r>
              <a:rPr lang="pt-BR" b="0" dirty="0" smtClean="0">
                <a:solidFill>
                  <a:srgbClr val="003399"/>
                </a:solidFill>
              </a:rPr>
              <a:t>Comparação complexas</a:t>
            </a:r>
          </a:p>
          <a:p>
            <a:pPr eaLnBrk="1" hangingPunct="1"/>
            <a:r>
              <a:rPr lang="pt-BR" b="0" dirty="0" smtClean="0">
                <a:solidFill>
                  <a:srgbClr val="003399"/>
                </a:solidFill>
              </a:rPr>
              <a:t>Diagrama de </a:t>
            </a:r>
            <a:r>
              <a:rPr lang="pt-BR" b="0" dirty="0" err="1" smtClean="0">
                <a:solidFill>
                  <a:srgbClr val="003399"/>
                </a:solidFill>
              </a:rPr>
              <a:t>Venn</a:t>
            </a:r>
            <a:endParaRPr lang="pt-BR" b="0" dirty="0" smtClean="0">
              <a:solidFill>
                <a:srgbClr val="003399"/>
              </a:solidFill>
            </a:endParaRPr>
          </a:p>
          <a:p>
            <a:pPr eaLnBrk="1" hangingPunct="1"/>
            <a:r>
              <a:rPr lang="pt-BR" b="0" dirty="0" smtClean="0">
                <a:solidFill>
                  <a:srgbClr val="003399"/>
                </a:solidFill>
              </a:rPr>
              <a:t>Usando letras e números</a:t>
            </a:r>
          </a:p>
          <a:p>
            <a:pPr eaLnBrk="1" hangingPunct="1"/>
            <a:r>
              <a:rPr lang="pt-BR" b="0" dirty="0" smtClean="0">
                <a:solidFill>
                  <a:srgbClr val="003399"/>
                </a:solidFill>
              </a:rPr>
              <a:t>Uso dos dias da semana </a:t>
            </a:r>
            <a:endParaRPr lang="pt-BR" b="0" dirty="0">
              <a:solidFill>
                <a:srgbClr val="003399"/>
              </a:solidFill>
            </a:endParaRPr>
          </a:p>
        </p:txBody>
      </p:sp>
      <p:sp>
        <p:nvSpPr>
          <p:cNvPr id="12" name="Retângulo 11"/>
          <p:cNvSpPr>
            <a:spLocks noChangeArrowheads="1"/>
          </p:cNvSpPr>
          <p:nvPr/>
        </p:nvSpPr>
        <p:spPr bwMode="auto">
          <a:xfrm>
            <a:off x="928688" y="2348880"/>
            <a:ext cx="7227887" cy="28623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dirty="0"/>
              <a:t>2 – </a:t>
            </a:r>
            <a:r>
              <a:rPr lang="pt-BR" dirty="0" smtClean="0"/>
              <a:t>Técnicas de Resolução de Problemas</a:t>
            </a:r>
          </a:p>
          <a:p>
            <a:r>
              <a:rPr lang="pt-BR" dirty="0" smtClean="0"/>
              <a:t>3 </a:t>
            </a:r>
            <a:r>
              <a:rPr lang="pt-BR" dirty="0" smtClean="0"/>
              <a:t>– Lógica e Matemática</a:t>
            </a:r>
          </a:p>
          <a:p>
            <a:endParaRPr lang="pt-BR" dirty="0">
              <a:solidFill>
                <a:srgbClr val="000000"/>
              </a:solidFill>
            </a:endParaRPr>
          </a:p>
          <a:p>
            <a:endParaRPr lang="pt-BR" dirty="0" smtClean="0">
              <a:solidFill>
                <a:srgbClr val="000000"/>
              </a:solidFill>
            </a:endParaRPr>
          </a:p>
          <a:p>
            <a:endParaRPr lang="pt-BR" dirty="0">
              <a:solidFill>
                <a:srgbClr val="000000"/>
              </a:solidFill>
            </a:endParaRPr>
          </a:p>
          <a:p>
            <a:endParaRPr lang="pt-BR" dirty="0" smtClean="0">
              <a:solidFill>
                <a:srgbClr val="000000"/>
              </a:solidFill>
            </a:endParaRPr>
          </a:p>
          <a:p>
            <a:endParaRPr lang="pt-BR" dirty="0" smtClean="0">
              <a:solidFill>
                <a:srgbClr val="000000"/>
              </a:solidFill>
            </a:endParaRPr>
          </a:p>
          <a:p>
            <a:endParaRPr lang="pt-BR" dirty="0">
              <a:solidFill>
                <a:srgbClr val="000000"/>
              </a:solidFill>
            </a:endParaRPr>
          </a:p>
          <a:p>
            <a:endParaRPr lang="pt-BR" dirty="0">
              <a:solidFill>
                <a:srgbClr val="000000"/>
              </a:solidFill>
            </a:endParaRPr>
          </a:p>
          <a:p>
            <a:endParaRPr lang="pt-BR" dirty="0">
              <a:solidFill>
                <a:srgbClr val="000000"/>
              </a:solidFill>
            </a:endParaRPr>
          </a:p>
        </p:txBody>
      </p:sp>
      <p:sp>
        <p:nvSpPr>
          <p:cNvPr id="56327"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
        <p:nvSpPr>
          <p:cNvPr id="8" name="Rectangle 8"/>
          <p:cNvSpPr>
            <a:spLocks noChangeArrowheads="1"/>
          </p:cNvSpPr>
          <p:nvPr/>
        </p:nvSpPr>
        <p:spPr bwMode="auto">
          <a:xfrm>
            <a:off x="4762500" y="142875"/>
            <a:ext cx="2441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dirty="0">
                <a:solidFill>
                  <a:srgbClr val="FFC000"/>
                </a:solidFill>
              </a:rPr>
              <a:t>Matemática </a:t>
            </a:r>
            <a:r>
              <a:rPr lang="pt-BR" dirty="0" smtClean="0">
                <a:solidFill>
                  <a:srgbClr val="FFC000"/>
                </a:solidFill>
              </a:rPr>
              <a:t>e Lógica</a:t>
            </a:r>
            <a:endParaRPr lang="pt-BR" dirty="0">
              <a:solidFill>
                <a:srgbClr val="FFC00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38889E-6 -2.31214E-7 L -1.38889E-6 0.42081 " pathEditMode="relative" rAng="0" ptsTypes="AA">
                                      <p:cBhvr>
                                        <p:cTn id="6" dur="2000" fill="hold"/>
                                        <p:tgtEl>
                                          <p:spTgt spid="12"/>
                                        </p:tgtEl>
                                        <p:attrNameLst>
                                          <p:attrName>ppt_x</p:attrName>
                                          <p:attrName>ppt_y</p:attrName>
                                        </p:attrNameLst>
                                      </p:cBhvr>
                                      <p:rCtr x="0" y="210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1"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
        <p:nvSpPr>
          <p:cNvPr id="8"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dirty="0"/>
              <a:t>Unidade </a:t>
            </a:r>
            <a:r>
              <a:rPr lang="pt-BR" dirty="0" smtClean="0"/>
              <a:t>3: </a:t>
            </a:r>
            <a:r>
              <a:rPr lang="pt-BR" dirty="0"/>
              <a:t>Funções 1</a:t>
            </a:r>
          </a:p>
        </p:txBody>
      </p:sp>
      <p:sp>
        <p:nvSpPr>
          <p:cNvPr id="9"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Conceito de Funções</a:t>
            </a:r>
          </a:p>
        </p:txBody>
      </p:sp>
      <p:sp>
        <p:nvSpPr>
          <p:cNvPr id="10" name="Retângulo 9"/>
          <p:cNvSpPr>
            <a:spLocks noChangeArrowheads="1"/>
          </p:cNvSpPr>
          <p:nvPr/>
        </p:nvSpPr>
        <p:spPr bwMode="auto">
          <a:xfrm>
            <a:off x="928688" y="2389188"/>
            <a:ext cx="7227887"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Funções Elementares</a:t>
            </a:r>
          </a:p>
          <a:p>
            <a:r>
              <a:rPr lang="pt-BR"/>
              <a:t>3 - Funções Custo, Receita e Lucro do 1º grau </a:t>
            </a:r>
          </a:p>
          <a:p>
            <a:r>
              <a:rPr lang="pt-BR"/>
              <a:t>4 - Funções de Demanda, Oferta e depreciação do 1º grau </a:t>
            </a:r>
          </a:p>
          <a:p>
            <a:endParaRPr lang="pt-BR">
              <a:solidFill>
                <a:srgbClr val="000000"/>
              </a:solidFill>
            </a:endParaRPr>
          </a:p>
        </p:txBody>
      </p:sp>
      <p:sp>
        <p:nvSpPr>
          <p:cNvPr id="11" name="Rectangle 8"/>
          <p:cNvSpPr>
            <a:spLocks noChangeArrowheads="1"/>
          </p:cNvSpPr>
          <p:nvPr/>
        </p:nvSpPr>
        <p:spPr bwMode="auto">
          <a:xfrm>
            <a:off x="4762500" y="142875"/>
            <a:ext cx="2441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dirty="0">
                <a:solidFill>
                  <a:srgbClr val="FFC000"/>
                </a:solidFill>
              </a:rPr>
              <a:t>Matemática </a:t>
            </a:r>
            <a:r>
              <a:rPr lang="pt-BR" dirty="0" smtClean="0">
                <a:solidFill>
                  <a:srgbClr val="FFC000"/>
                </a:solidFill>
              </a:rPr>
              <a:t>e Lógica</a:t>
            </a:r>
            <a:endParaRPr lang="pt-BR" dirty="0">
              <a:solidFill>
                <a:srgbClr val="FFC00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38889E-6 0.02011 L -1.38889E-6 0.07445 " pathEditMode="relative" rAng="0" ptsTypes="AA">
                                      <p:cBhvr>
                                        <p:cTn id="6" dur="2000" fill="hold"/>
                                        <p:tgtEl>
                                          <p:spTgt spid="10"/>
                                        </p:tgtEl>
                                        <p:attrNameLst>
                                          <p:attrName>ppt_x</p:attrName>
                                          <p:attrName>ppt_y</p:attrName>
                                        </p:attrNameLst>
                                      </p:cBhvr>
                                      <p:rCtr x="0" y="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5"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
        <p:nvSpPr>
          <p:cNvPr id="8"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dirty="0"/>
              <a:t>Unidade </a:t>
            </a:r>
            <a:r>
              <a:rPr lang="pt-BR" dirty="0" smtClean="0"/>
              <a:t>4: </a:t>
            </a:r>
            <a:r>
              <a:rPr lang="pt-BR" dirty="0"/>
              <a:t>Funções 2</a:t>
            </a:r>
          </a:p>
        </p:txBody>
      </p:sp>
      <p:sp>
        <p:nvSpPr>
          <p:cNvPr id="9"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Função Quadrática</a:t>
            </a:r>
          </a:p>
        </p:txBody>
      </p:sp>
      <p:sp>
        <p:nvSpPr>
          <p:cNvPr id="10" name="Retângulo 9"/>
          <p:cNvSpPr>
            <a:spLocks noChangeArrowheads="1"/>
          </p:cNvSpPr>
          <p:nvPr/>
        </p:nvSpPr>
        <p:spPr bwMode="auto">
          <a:xfrm>
            <a:off x="928688" y="2389188"/>
            <a:ext cx="5357812"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Função Racional </a:t>
            </a:r>
          </a:p>
          <a:p>
            <a:r>
              <a:rPr lang="pt-BR"/>
              <a:t>3 - Funções Exponenciais e Logarítmicas </a:t>
            </a:r>
          </a:p>
          <a:p>
            <a:endParaRPr lang="pt-BR">
              <a:solidFill>
                <a:srgbClr val="000000"/>
              </a:solidFill>
            </a:endParaRPr>
          </a:p>
        </p:txBody>
      </p:sp>
      <p:sp>
        <p:nvSpPr>
          <p:cNvPr id="11" name="Rectangle 8"/>
          <p:cNvSpPr>
            <a:spLocks noChangeArrowheads="1"/>
          </p:cNvSpPr>
          <p:nvPr/>
        </p:nvSpPr>
        <p:spPr bwMode="auto">
          <a:xfrm>
            <a:off x="4762500" y="142875"/>
            <a:ext cx="2441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dirty="0">
                <a:solidFill>
                  <a:srgbClr val="FFC000"/>
                </a:solidFill>
              </a:rPr>
              <a:t>Matemática </a:t>
            </a:r>
            <a:r>
              <a:rPr lang="pt-BR" dirty="0" smtClean="0">
                <a:solidFill>
                  <a:srgbClr val="FFC000"/>
                </a:solidFill>
              </a:rPr>
              <a:t>e Lógica</a:t>
            </a:r>
            <a:endParaRPr lang="pt-BR" dirty="0">
              <a:solidFill>
                <a:srgbClr val="FFC00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38889E-6 0.02011 L -1.38889E-6 0.07445 " pathEditMode="relative" rAng="0" ptsTypes="AA">
                                      <p:cBhvr>
                                        <p:cTn id="6" dur="2000" fill="hold"/>
                                        <p:tgtEl>
                                          <p:spTgt spid="10"/>
                                        </p:tgtEl>
                                        <p:attrNameLst>
                                          <p:attrName>ppt_x</p:attrName>
                                          <p:attrName>ppt_y</p:attrName>
                                        </p:attrNameLst>
                                      </p:cBhvr>
                                      <p:rCtr x="0" y="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600325" y="928688"/>
            <a:ext cx="39512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600">
                <a:solidFill>
                  <a:srgbClr val="CC6600"/>
                </a:solidFill>
              </a:rPr>
              <a:t>Gestão Empreendedora</a:t>
            </a:r>
            <a:endParaRPr lang="pt-BR" sz="2600">
              <a:solidFill>
                <a:srgbClr val="CC6600"/>
              </a:solidFill>
              <a:latin typeface="Tahoma" pitchFamily="34" charset="0"/>
            </a:endParaRPr>
          </a:p>
        </p:txBody>
      </p:sp>
      <p:sp>
        <p:nvSpPr>
          <p:cNvPr id="7" name="CaixaDeTexto 6"/>
          <p:cNvSpPr txBox="1">
            <a:spLocks noChangeArrowheads="1"/>
          </p:cNvSpPr>
          <p:nvPr/>
        </p:nvSpPr>
        <p:spPr bwMode="auto">
          <a:xfrm>
            <a:off x="571500" y="1924050"/>
            <a:ext cx="8001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Ao final da disciplina, o aluno deverá ser capaz de identificar: o gerenciamento estratégico e sua importância para a organização; como ocorre o processo empreendedor; a importância do empreendedorismo para o desenvolvimento econômico; como preparar e utilizar um plano de negócios; como gerenciar e fazer a empresa crescer e como identificar fontes e obter financiamento.</a:t>
            </a:r>
          </a:p>
        </p:txBody>
      </p:sp>
      <p:sp>
        <p:nvSpPr>
          <p:cNvPr id="8" name="CaixaDeTexto 7"/>
          <p:cNvSpPr txBox="1">
            <a:spLocks noChangeArrowheads="1"/>
          </p:cNvSpPr>
          <p:nvPr/>
        </p:nvSpPr>
        <p:spPr bwMode="auto">
          <a:xfrm>
            <a:off x="2286000" y="4514850"/>
            <a:ext cx="6286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rId3" action="ppaction://hlinksldjump"/>
              </a:rPr>
              <a:t>1- Introdução ao Empreendedorismo</a:t>
            </a:r>
            <a:r>
              <a:rPr lang="pt-BR" b="0"/>
              <a:t/>
            </a:r>
            <a:br>
              <a:rPr lang="pt-BR" b="0"/>
            </a:br>
            <a:r>
              <a:rPr lang="pt-BR" b="0">
                <a:hlinkClick r:id="rId4" action="ppaction://hlinksldjump"/>
              </a:rPr>
              <a:t>2- Empreendedorismo de "A" a "Z"</a:t>
            </a:r>
            <a:r>
              <a:rPr lang="pt-BR" b="0"/>
              <a:t/>
            </a:r>
            <a:br>
              <a:rPr lang="pt-BR" b="0"/>
            </a:br>
            <a:r>
              <a:rPr lang="pt-BR" b="0">
                <a:hlinkClick r:id="rId5" action="ppaction://hlinksldjump"/>
              </a:rPr>
              <a:t>3- Estruturando o Empreendedorismo</a:t>
            </a:r>
            <a:endParaRPr lang="pt-BR" b="0"/>
          </a:p>
        </p:txBody>
      </p:sp>
      <p:sp>
        <p:nvSpPr>
          <p:cNvPr id="9" name="Retângulo 8"/>
          <p:cNvSpPr/>
          <p:nvPr/>
        </p:nvSpPr>
        <p:spPr>
          <a:xfrm>
            <a:off x="500063" y="4071938"/>
            <a:ext cx="1223962" cy="369887"/>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441825"/>
            <a:ext cx="3000375" cy="1201738"/>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5416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59400" name="CaixaDeTexto 14">
            <a:hlinkClick r:id="rId6" action="ppaction://hlinksldjump"/>
          </p:cNvPr>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Introdução ao Empreendedorismo</a:t>
            </a:r>
          </a:p>
        </p:txBody>
      </p:sp>
      <p:sp>
        <p:nvSpPr>
          <p:cNvPr id="60419"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Empreendedorismo/ Empreendedor </a:t>
            </a:r>
          </a:p>
        </p:txBody>
      </p:sp>
      <p:sp>
        <p:nvSpPr>
          <p:cNvPr id="60420" name="CaixaDeTexto 10"/>
          <p:cNvSpPr txBox="1">
            <a:spLocks noChangeArrowheads="1"/>
          </p:cNvSpPr>
          <p:nvPr/>
        </p:nvSpPr>
        <p:spPr bwMode="auto">
          <a:xfrm>
            <a:off x="1000125" y="2357438"/>
            <a:ext cx="67865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Espírito Empreendedor </a:t>
            </a:r>
            <a:br>
              <a:rPr lang="pt-BR" b="0">
                <a:solidFill>
                  <a:srgbClr val="003399"/>
                </a:solidFill>
              </a:rPr>
            </a:br>
            <a:r>
              <a:rPr lang="pt-BR" b="0">
                <a:solidFill>
                  <a:srgbClr val="003399"/>
                </a:solidFill>
              </a:rPr>
              <a:t>     Significado do Termo Empreendedorismo </a:t>
            </a:r>
            <a:br>
              <a:rPr lang="pt-BR" b="0">
                <a:solidFill>
                  <a:srgbClr val="003399"/>
                </a:solidFill>
              </a:rPr>
            </a:br>
            <a:r>
              <a:rPr lang="pt-BR" b="0">
                <a:solidFill>
                  <a:srgbClr val="003399"/>
                </a:solidFill>
              </a:rPr>
              <a:t>     Por Que o Ensino de Empreendedorismo? </a:t>
            </a:r>
            <a:br>
              <a:rPr lang="pt-BR" b="0">
                <a:solidFill>
                  <a:srgbClr val="003399"/>
                </a:solidFill>
              </a:rPr>
            </a:br>
            <a:r>
              <a:rPr lang="pt-BR" b="0">
                <a:solidFill>
                  <a:srgbClr val="003399"/>
                </a:solidFill>
              </a:rPr>
              <a:t>     O Empreendedor e Seu Campo de Atuação </a:t>
            </a:r>
            <a:br>
              <a:rPr lang="pt-BR" b="0">
                <a:solidFill>
                  <a:srgbClr val="003399"/>
                </a:solidFill>
              </a:rPr>
            </a:br>
            <a:r>
              <a:rPr lang="pt-BR" b="0">
                <a:solidFill>
                  <a:srgbClr val="003399"/>
                </a:solidFill>
              </a:rPr>
              <a:t>     Resumo</a:t>
            </a:r>
          </a:p>
        </p:txBody>
      </p:sp>
      <p:sp>
        <p:nvSpPr>
          <p:cNvPr id="12" name="Retângulo 11"/>
          <p:cNvSpPr>
            <a:spLocks noChangeArrowheads="1"/>
          </p:cNvSpPr>
          <p:nvPr/>
        </p:nvSpPr>
        <p:spPr bwMode="auto">
          <a:xfrm>
            <a:off x="928688" y="2389188"/>
            <a:ext cx="5357812"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O Perfil do Empreendedor</a:t>
            </a:r>
          </a:p>
          <a:p>
            <a:endParaRPr lang="pt-BR"/>
          </a:p>
          <a:p>
            <a:endParaRPr lang="pt-BR"/>
          </a:p>
          <a:p>
            <a:endParaRPr lang="pt-BR"/>
          </a:p>
          <a:p>
            <a:r>
              <a:rPr lang="pt-BR"/>
              <a:t> </a:t>
            </a:r>
            <a:endParaRPr lang="pt-BR">
              <a:solidFill>
                <a:srgbClr val="000000"/>
              </a:solidFill>
            </a:endParaRPr>
          </a:p>
        </p:txBody>
      </p:sp>
      <p:sp>
        <p:nvSpPr>
          <p:cNvPr id="60422" name="Rectangle 8"/>
          <p:cNvSpPr>
            <a:spLocks noChangeArrowheads="1"/>
          </p:cNvSpPr>
          <p:nvPr/>
        </p:nvSpPr>
        <p:spPr bwMode="auto">
          <a:xfrm>
            <a:off x="6356350" y="142875"/>
            <a:ext cx="2787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Gestão Empreendedora</a:t>
            </a:r>
            <a:endParaRPr lang="pt-BR">
              <a:solidFill>
                <a:srgbClr val="FFC000"/>
              </a:solidFill>
              <a:latin typeface="Tahoma" pitchFamily="34" charset="0"/>
            </a:endParaRPr>
          </a:p>
        </p:txBody>
      </p:sp>
      <p:sp>
        <p:nvSpPr>
          <p:cNvPr id="60423"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44444E-6 -1.32948E-6 L -4.44444E-6 0.2326 " pathEditMode="relative" rAng="0" ptsTypes="AA">
                                      <p:cBhvr>
                                        <p:cTn id="6" dur="2000" fill="hold"/>
                                        <p:tgtEl>
                                          <p:spTgt spid="12"/>
                                        </p:tgtEl>
                                        <p:attrNameLst>
                                          <p:attrName>ppt_x</p:attrName>
                                          <p:attrName>ppt_y</p:attrName>
                                        </p:attrNameLst>
                                      </p:cBhvr>
                                      <p:rCtr x="0"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Empreendedorismo de "A" a "Z"</a:t>
            </a:r>
          </a:p>
        </p:txBody>
      </p:sp>
      <p:sp>
        <p:nvSpPr>
          <p:cNvPr id="61443"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Origens do Empreendedorismo </a:t>
            </a:r>
          </a:p>
        </p:txBody>
      </p:sp>
      <p:sp>
        <p:nvSpPr>
          <p:cNvPr id="61444" name="CaixaDeTexto 10"/>
          <p:cNvSpPr txBox="1">
            <a:spLocks noChangeArrowheads="1"/>
          </p:cNvSpPr>
          <p:nvPr/>
        </p:nvSpPr>
        <p:spPr bwMode="auto">
          <a:xfrm>
            <a:off x="1357313" y="2435225"/>
            <a:ext cx="6786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O Processo Empreendedor </a:t>
            </a:r>
            <a:br>
              <a:rPr lang="pt-BR" b="0">
                <a:solidFill>
                  <a:srgbClr val="003399"/>
                </a:solidFill>
              </a:rPr>
            </a:br>
            <a:r>
              <a:rPr lang="pt-BR" b="0">
                <a:solidFill>
                  <a:srgbClr val="003399"/>
                </a:solidFill>
              </a:rPr>
              <a:t>Diferenciando Ideias de Oportunidades </a:t>
            </a:r>
            <a:br>
              <a:rPr lang="pt-BR" b="0">
                <a:solidFill>
                  <a:srgbClr val="003399"/>
                </a:solidFill>
              </a:rPr>
            </a:br>
            <a:r>
              <a:rPr lang="pt-BR" b="0">
                <a:solidFill>
                  <a:srgbClr val="003399"/>
                </a:solidFill>
              </a:rPr>
              <a:t>Gerando Ideias </a:t>
            </a:r>
            <a:br>
              <a:rPr lang="pt-BR" b="0">
                <a:solidFill>
                  <a:srgbClr val="003399"/>
                </a:solidFill>
              </a:rPr>
            </a:br>
            <a:r>
              <a:rPr lang="pt-BR" b="0">
                <a:solidFill>
                  <a:srgbClr val="003399"/>
                </a:solidFill>
              </a:rPr>
              <a:t>Resumo </a:t>
            </a:r>
          </a:p>
        </p:txBody>
      </p:sp>
      <p:sp>
        <p:nvSpPr>
          <p:cNvPr id="12" name="Retângulo 11"/>
          <p:cNvSpPr>
            <a:spLocks noChangeArrowheads="1"/>
          </p:cNvSpPr>
          <p:nvPr/>
        </p:nvSpPr>
        <p:spPr bwMode="auto">
          <a:xfrm>
            <a:off x="928688" y="2389188"/>
            <a:ext cx="5357812"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Buscando Oportunidades </a:t>
            </a:r>
          </a:p>
          <a:p>
            <a:r>
              <a:rPr lang="pt-BR"/>
              <a:t>3 - Fontes de Oportunidades </a:t>
            </a:r>
          </a:p>
          <a:p>
            <a:r>
              <a:rPr lang="pt-BR"/>
              <a:t>4 - Checando as Oportunidades </a:t>
            </a:r>
          </a:p>
          <a:p>
            <a:r>
              <a:rPr lang="pt-BR"/>
              <a:t>5 - Gerenciamento Estratégico </a:t>
            </a:r>
          </a:p>
          <a:p>
            <a:endParaRPr lang="pt-BR"/>
          </a:p>
          <a:p>
            <a:endParaRPr lang="pt-BR"/>
          </a:p>
          <a:p>
            <a:endParaRPr lang="pt-BR"/>
          </a:p>
          <a:p>
            <a:r>
              <a:rPr lang="pt-BR"/>
              <a:t> </a:t>
            </a:r>
            <a:endParaRPr lang="pt-BR">
              <a:solidFill>
                <a:srgbClr val="000000"/>
              </a:solidFill>
            </a:endParaRPr>
          </a:p>
        </p:txBody>
      </p:sp>
      <p:sp>
        <p:nvSpPr>
          <p:cNvPr id="61446" name="Rectangle 8"/>
          <p:cNvSpPr>
            <a:spLocks noChangeArrowheads="1"/>
          </p:cNvSpPr>
          <p:nvPr/>
        </p:nvSpPr>
        <p:spPr bwMode="auto">
          <a:xfrm>
            <a:off x="6356350" y="142875"/>
            <a:ext cx="2787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Gestão Empreendedora</a:t>
            </a:r>
            <a:endParaRPr lang="pt-BR">
              <a:solidFill>
                <a:srgbClr val="FFC000"/>
              </a:solidFill>
              <a:latin typeface="Tahoma" pitchFamily="34" charset="0"/>
            </a:endParaRPr>
          </a:p>
        </p:txBody>
      </p:sp>
      <p:sp>
        <p:nvSpPr>
          <p:cNvPr id="61447"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44444E-6 6.35838E-7 L -4.44444E-6 0.19306 " pathEditMode="relative" rAng="0" ptsTypes="AA">
                                      <p:cBhvr>
                                        <p:cTn id="6" dur="2000" fill="hold"/>
                                        <p:tgtEl>
                                          <p:spTgt spid="12"/>
                                        </p:tgtEl>
                                        <p:attrNameLst>
                                          <p:attrName>ppt_x</p:attrName>
                                          <p:attrName>ppt_y</p:attrName>
                                        </p:attrNameLst>
                                      </p:cBhvr>
                                      <p:rCtr x="0" y="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3: Estruturando o Empreendedorismo</a:t>
            </a:r>
          </a:p>
        </p:txBody>
      </p:sp>
      <p:sp>
        <p:nvSpPr>
          <p:cNvPr id="62467"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Plano de Negócios </a:t>
            </a:r>
          </a:p>
        </p:txBody>
      </p:sp>
      <p:sp>
        <p:nvSpPr>
          <p:cNvPr id="62468" name="CaixaDeTexto 10"/>
          <p:cNvSpPr txBox="1">
            <a:spLocks noChangeArrowheads="1"/>
          </p:cNvSpPr>
          <p:nvPr/>
        </p:nvSpPr>
        <p:spPr bwMode="auto">
          <a:xfrm>
            <a:off x="1143000" y="2435225"/>
            <a:ext cx="6786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A Importância do Plano de Negócios </a:t>
            </a:r>
            <a:br>
              <a:rPr lang="pt-BR" b="0">
                <a:solidFill>
                  <a:srgbClr val="003399"/>
                </a:solidFill>
              </a:rPr>
            </a:br>
            <a:r>
              <a:rPr lang="pt-BR" b="0">
                <a:solidFill>
                  <a:srgbClr val="003399"/>
                </a:solidFill>
              </a:rPr>
              <a:t>     Estrutura do Plano de Negócios </a:t>
            </a:r>
            <a:br>
              <a:rPr lang="pt-BR" b="0">
                <a:solidFill>
                  <a:srgbClr val="003399"/>
                </a:solidFill>
              </a:rPr>
            </a:br>
            <a:r>
              <a:rPr lang="pt-BR" b="0">
                <a:solidFill>
                  <a:srgbClr val="003399"/>
                </a:solidFill>
              </a:rPr>
              <a:t>     Plano de Negócios como Ferramenta de Gerenciamento </a:t>
            </a:r>
            <a:br>
              <a:rPr lang="pt-BR" b="0">
                <a:solidFill>
                  <a:srgbClr val="003399"/>
                </a:solidFill>
              </a:rPr>
            </a:br>
            <a:r>
              <a:rPr lang="pt-BR" b="0">
                <a:solidFill>
                  <a:srgbClr val="003399"/>
                </a:solidFill>
              </a:rPr>
              <a:t>     Resumo</a:t>
            </a:r>
          </a:p>
        </p:txBody>
      </p:sp>
      <p:sp>
        <p:nvSpPr>
          <p:cNvPr id="12" name="Retângulo 11"/>
          <p:cNvSpPr>
            <a:spLocks noChangeArrowheads="1"/>
          </p:cNvSpPr>
          <p:nvPr/>
        </p:nvSpPr>
        <p:spPr bwMode="auto">
          <a:xfrm>
            <a:off x="928688" y="2389188"/>
            <a:ext cx="657225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Organização do Plano de Negócios </a:t>
            </a:r>
          </a:p>
          <a:p>
            <a:r>
              <a:rPr lang="pt-BR"/>
              <a:t>3 - Financiamentos e Capital </a:t>
            </a:r>
          </a:p>
          <a:p>
            <a:r>
              <a:rPr lang="pt-BR"/>
              <a:t>4 - Assessorias para o Negócio </a:t>
            </a:r>
          </a:p>
          <a:p>
            <a:r>
              <a:rPr lang="pt-BR"/>
              <a:t>5 - Franquias como tipo de Negócio </a:t>
            </a:r>
          </a:p>
          <a:p>
            <a:endParaRPr lang="pt-BR"/>
          </a:p>
          <a:p>
            <a:endParaRPr lang="pt-BR"/>
          </a:p>
          <a:p>
            <a:endParaRPr lang="pt-BR"/>
          </a:p>
          <a:p>
            <a:r>
              <a:rPr lang="pt-BR"/>
              <a:t> </a:t>
            </a:r>
            <a:endParaRPr lang="pt-BR">
              <a:solidFill>
                <a:srgbClr val="000000"/>
              </a:solidFill>
            </a:endParaRPr>
          </a:p>
        </p:txBody>
      </p:sp>
      <p:sp>
        <p:nvSpPr>
          <p:cNvPr id="62470" name="Rectangle 8"/>
          <p:cNvSpPr>
            <a:spLocks noChangeArrowheads="1"/>
          </p:cNvSpPr>
          <p:nvPr/>
        </p:nvSpPr>
        <p:spPr bwMode="auto">
          <a:xfrm>
            <a:off x="6356350" y="142875"/>
            <a:ext cx="2787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Gestão Empreendedora</a:t>
            </a:r>
            <a:endParaRPr lang="pt-BR">
              <a:solidFill>
                <a:srgbClr val="FFC000"/>
              </a:solidFill>
              <a:latin typeface="Tahoma" pitchFamily="34" charset="0"/>
            </a:endParaRPr>
          </a:p>
        </p:txBody>
      </p:sp>
      <p:sp>
        <p:nvSpPr>
          <p:cNvPr id="62471"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44444E-6 6.35838E-7 L -4.44444E-6 0.19306 " pathEditMode="relative" rAng="0" ptsTypes="AA">
                                      <p:cBhvr>
                                        <p:cTn id="6" dur="2000" fill="hold"/>
                                        <p:tgtEl>
                                          <p:spTgt spid="12"/>
                                        </p:tgtEl>
                                        <p:attrNameLst>
                                          <p:attrName>ppt_x</p:attrName>
                                          <p:attrName>ppt_y</p:attrName>
                                        </p:attrNameLst>
                                      </p:cBhvr>
                                      <p:rCtr x="0" y="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ixaDeTexto 5"/>
          <p:cNvSpPr txBox="1">
            <a:spLocks noChangeArrowheads="1"/>
          </p:cNvSpPr>
          <p:nvPr/>
        </p:nvSpPr>
        <p:spPr bwMode="auto">
          <a:xfrm>
            <a:off x="857250" y="1222375"/>
            <a:ext cx="7000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Coordenação do Trabalho em Grupo </a:t>
            </a:r>
          </a:p>
        </p:txBody>
      </p:sp>
      <p:sp>
        <p:nvSpPr>
          <p:cNvPr id="8195" name="CaixaDeTexto 9"/>
          <p:cNvSpPr txBox="1">
            <a:spLocks noChangeArrowheads="1"/>
          </p:cNvSpPr>
          <p:nvPr/>
        </p:nvSpPr>
        <p:spPr bwMode="auto">
          <a:xfrm>
            <a:off x="928688" y="1797050"/>
            <a:ext cx="3714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Metodologia de reuniões</a:t>
            </a:r>
          </a:p>
        </p:txBody>
      </p:sp>
      <p:sp>
        <p:nvSpPr>
          <p:cNvPr id="11" name="CaixaDeTexto 10"/>
          <p:cNvSpPr txBox="1"/>
          <p:nvPr/>
        </p:nvSpPr>
        <p:spPr>
          <a:xfrm>
            <a:off x="1357313" y="2443163"/>
            <a:ext cx="4000500" cy="1200150"/>
          </a:xfrm>
          <a:prstGeom prst="rect">
            <a:avLst/>
          </a:prstGeom>
          <a:noFill/>
        </p:spPr>
        <p:txBody>
          <a:bodyPr>
            <a:spAutoFit/>
          </a:bodyPr>
          <a:lstStyle/>
          <a:p>
            <a:pPr>
              <a:defRPr/>
            </a:pPr>
            <a:r>
              <a:rPr lang="pt-BR" b="0" u="sng" dirty="0">
                <a:solidFill>
                  <a:schemeClr val="accent6">
                    <a:lumMod val="75000"/>
                  </a:schemeClr>
                </a:solidFill>
                <a:cs typeface="+mn-cs"/>
              </a:rPr>
              <a:t>Principais Problemas das Reuniões </a:t>
            </a:r>
            <a:br>
              <a:rPr lang="pt-BR" b="0" u="sng" dirty="0">
                <a:solidFill>
                  <a:schemeClr val="accent6">
                    <a:lumMod val="75000"/>
                  </a:schemeClr>
                </a:solidFill>
                <a:cs typeface="+mn-cs"/>
              </a:rPr>
            </a:br>
            <a:r>
              <a:rPr lang="pt-BR" b="0" u="sng" dirty="0">
                <a:solidFill>
                  <a:schemeClr val="accent6">
                    <a:lumMod val="75000"/>
                  </a:schemeClr>
                </a:solidFill>
                <a:cs typeface="+mn-cs"/>
              </a:rPr>
              <a:t>O Lado Humano das Reuniões </a:t>
            </a:r>
            <a:br>
              <a:rPr lang="pt-BR" b="0" u="sng" dirty="0">
                <a:solidFill>
                  <a:schemeClr val="accent6">
                    <a:lumMod val="75000"/>
                  </a:schemeClr>
                </a:solidFill>
                <a:cs typeface="+mn-cs"/>
              </a:rPr>
            </a:br>
            <a:r>
              <a:rPr lang="pt-BR" b="0" u="sng" dirty="0">
                <a:solidFill>
                  <a:schemeClr val="accent6">
                    <a:lumMod val="75000"/>
                  </a:schemeClr>
                </a:solidFill>
                <a:cs typeface="+mn-cs"/>
              </a:rPr>
              <a:t> Reuniões Interativas </a:t>
            </a:r>
            <a:r>
              <a:rPr lang="pt-BR" u="sng" dirty="0">
                <a:cs typeface="+mn-cs"/>
              </a:rPr>
              <a:t/>
            </a:r>
            <a:br>
              <a:rPr lang="pt-BR" u="sng" dirty="0">
                <a:cs typeface="+mn-cs"/>
              </a:rPr>
            </a:br>
            <a:r>
              <a:rPr lang="pt-BR" u="sng" dirty="0">
                <a:cs typeface="+mn-cs"/>
              </a:rPr>
              <a:t> </a:t>
            </a:r>
            <a:r>
              <a:rPr lang="pt-BR" b="0" u="sng" dirty="0">
                <a:solidFill>
                  <a:schemeClr val="accent6">
                    <a:lumMod val="75000"/>
                  </a:schemeClr>
                </a:solidFill>
                <a:cs typeface="+mn-cs"/>
              </a:rPr>
              <a:t>Resumo </a:t>
            </a:r>
            <a:endParaRPr lang="pt-BR" u="sng" dirty="0">
              <a:solidFill>
                <a:schemeClr val="accent6">
                  <a:lumMod val="75000"/>
                </a:schemeClr>
              </a:solidFill>
              <a:cs typeface="+mn-cs"/>
            </a:endParaRPr>
          </a:p>
        </p:txBody>
      </p:sp>
      <p:sp>
        <p:nvSpPr>
          <p:cNvPr id="12" name="Retângulo 11"/>
          <p:cNvSpPr>
            <a:spLocks noChangeArrowheads="1"/>
          </p:cNvSpPr>
          <p:nvPr/>
        </p:nvSpPr>
        <p:spPr bwMode="auto">
          <a:xfrm>
            <a:off x="928688" y="2379663"/>
            <a:ext cx="4298950"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Barreiras a criatividade </a:t>
            </a:r>
          </a:p>
          <a:p>
            <a:r>
              <a:rPr lang="pt-BR"/>
              <a:t>3 - Fases da criatividade </a:t>
            </a:r>
          </a:p>
          <a:p>
            <a:r>
              <a:rPr lang="pt-BR"/>
              <a:t>4 - Geração de ideias criativas</a:t>
            </a:r>
          </a:p>
          <a:p>
            <a:endParaRPr lang="pt-BR"/>
          </a:p>
          <a:p>
            <a:r>
              <a:rPr lang="pt-BR"/>
              <a:t> </a:t>
            </a:r>
          </a:p>
        </p:txBody>
      </p:sp>
      <p:sp>
        <p:nvSpPr>
          <p:cNvPr id="8198" name="Rectangle 8"/>
          <p:cNvSpPr>
            <a:spLocks noChangeArrowheads="1"/>
          </p:cNvSpPr>
          <p:nvPr/>
        </p:nvSpPr>
        <p:spPr bwMode="auto">
          <a:xfrm>
            <a:off x="5227638" y="142875"/>
            <a:ext cx="3916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Processo Decisório e Criatividade</a:t>
            </a:r>
            <a:endParaRPr lang="pt-BR">
              <a:solidFill>
                <a:srgbClr val="FFC000"/>
              </a:solidFill>
              <a:latin typeface="Tahoma" pitchFamily="34" charset="0"/>
            </a:endParaRPr>
          </a:p>
        </p:txBody>
      </p:sp>
      <p:sp>
        <p:nvSpPr>
          <p:cNvPr id="8199" name="CaixaDeTexto 12">
            <a:hlinkClick r:id="rId3" action="ppaction://hlinksldjump"/>
          </p:cNvPr>
          <p:cNvSpPr txBox="1">
            <a:spLocks noChangeArrowheads="1"/>
          </p:cNvSpPr>
          <p:nvPr/>
        </p:nvSpPr>
        <p:spPr bwMode="auto">
          <a:xfrm>
            <a:off x="6751638" y="882650"/>
            <a:ext cx="22145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94444E-6 -3.87283E-6 L -1.94444E-6 0.21318 " pathEditMode="relative" rAng="0" ptsTypes="AA">
                                      <p:cBhvr>
                                        <p:cTn id="6" dur="2000" fill="hold"/>
                                        <p:tgtEl>
                                          <p:spTgt spid="12"/>
                                        </p:tgtEl>
                                        <p:attrNameLst>
                                          <p:attrName>ppt_x</p:attrName>
                                          <p:attrName>ppt_y</p:attrName>
                                        </p:attrNameLst>
                                      </p:cBhvr>
                                      <p:rCtr x="0" y="1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489200" y="928688"/>
            <a:ext cx="41735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600">
                <a:solidFill>
                  <a:srgbClr val="CC6600"/>
                </a:solidFill>
              </a:rPr>
              <a:t>Noções Gerais do Direito</a:t>
            </a:r>
            <a:endParaRPr lang="pt-BR" sz="2600">
              <a:solidFill>
                <a:srgbClr val="CC6600"/>
              </a:solidFill>
              <a:latin typeface="Tahoma" pitchFamily="34" charset="0"/>
            </a:endParaRPr>
          </a:p>
        </p:txBody>
      </p:sp>
      <p:sp>
        <p:nvSpPr>
          <p:cNvPr id="7" name="CaixaDeTexto 6"/>
          <p:cNvSpPr txBox="1">
            <a:spLocks noChangeArrowheads="1"/>
          </p:cNvSpPr>
          <p:nvPr/>
        </p:nvSpPr>
        <p:spPr bwMode="auto">
          <a:xfrm>
            <a:off x="571500" y="2005013"/>
            <a:ext cx="8001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Ao final do estudo da disciplina o aluno estará apto a reconhecer os elementos básicos de Direito Público e Privado que servem de instrumentos orientadores para atuação do administrador na gestão de uma empresa.</a:t>
            </a:r>
          </a:p>
        </p:txBody>
      </p:sp>
      <p:sp>
        <p:nvSpPr>
          <p:cNvPr id="8" name="CaixaDeTexto 7"/>
          <p:cNvSpPr txBox="1">
            <a:spLocks noChangeArrowheads="1"/>
          </p:cNvSpPr>
          <p:nvPr/>
        </p:nvSpPr>
        <p:spPr bwMode="auto">
          <a:xfrm>
            <a:off x="2286000" y="4229100"/>
            <a:ext cx="6286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rId3" action="ppaction://hlinksldjump"/>
              </a:rPr>
              <a:t>1- Introdução ao Estudo do Direito. </a:t>
            </a:r>
            <a:r>
              <a:rPr lang="pt-BR" b="0"/>
              <a:t/>
            </a:r>
            <a:br>
              <a:rPr lang="pt-BR" b="0"/>
            </a:br>
            <a:r>
              <a:rPr lang="pt-BR" b="0">
                <a:hlinkClick r:id="rId4" action="ppaction://hlinksldjump"/>
              </a:rPr>
              <a:t>2- Direito Civil. </a:t>
            </a:r>
            <a:r>
              <a:rPr lang="pt-BR" b="0"/>
              <a:t/>
            </a:r>
            <a:br>
              <a:rPr lang="pt-BR" b="0"/>
            </a:br>
            <a:r>
              <a:rPr lang="pt-BR" b="0">
                <a:hlinkClick r:id="rId5" action="ppaction://hlinksldjump"/>
              </a:rPr>
              <a:t>3- Direito administrativo e Administração pública. </a:t>
            </a:r>
            <a:r>
              <a:rPr lang="pt-BR" b="0"/>
              <a:t/>
            </a:r>
            <a:br>
              <a:rPr lang="pt-BR" b="0"/>
            </a:br>
            <a:r>
              <a:rPr lang="pt-BR" b="0">
                <a:hlinkClick r:id="rId6" action="ppaction://hlinksldjump"/>
              </a:rPr>
              <a:t>4- Direito Empresarial e Tributário.</a:t>
            </a:r>
            <a:endParaRPr lang="pt-BR" b="0"/>
          </a:p>
        </p:txBody>
      </p:sp>
      <p:sp>
        <p:nvSpPr>
          <p:cNvPr id="9" name="Retângulo 8"/>
          <p:cNvSpPr/>
          <p:nvPr/>
        </p:nvSpPr>
        <p:spPr>
          <a:xfrm>
            <a:off x="500063" y="3786188"/>
            <a:ext cx="1223962" cy="369887"/>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156075"/>
            <a:ext cx="3000375" cy="1487488"/>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5416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63496" name="CaixaDeTexto 14">
            <a:hlinkClick r:id="rId7" action="ppaction://hlinksldjump"/>
          </p:cNvPr>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Introdução ao Estudo do Direito</a:t>
            </a:r>
          </a:p>
        </p:txBody>
      </p:sp>
      <p:sp>
        <p:nvSpPr>
          <p:cNvPr id="64515"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Ordenamentos, o Direito e a Moral </a:t>
            </a:r>
          </a:p>
        </p:txBody>
      </p:sp>
      <p:sp>
        <p:nvSpPr>
          <p:cNvPr id="64516" name="CaixaDeTexto 10"/>
          <p:cNvSpPr txBox="1">
            <a:spLocks noChangeArrowheads="1"/>
          </p:cNvSpPr>
          <p:nvPr/>
        </p:nvSpPr>
        <p:spPr bwMode="auto">
          <a:xfrm>
            <a:off x="1000125" y="2389188"/>
            <a:ext cx="6786563"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     Ordenamento Ético </a:t>
            </a:r>
            <a:br>
              <a:rPr lang="pt-BR" b="0">
                <a:solidFill>
                  <a:srgbClr val="003399"/>
                </a:solidFill>
              </a:rPr>
            </a:br>
            <a:r>
              <a:rPr lang="pt-BR" b="0">
                <a:solidFill>
                  <a:srgbClr val="003399"/>
                </a:solidFill>
              </a:rPr>
              <a:t>     Ordenamento Religioso </a:t>
            </a:r>
            <a:br>
              <a:rPr lang="pt-BR" b="0">
                <a:solidFill>
                  <a:srgbClr val="003399"/>
                </a:solidFill>
              </a:rPr>
            </a:br>
            <a:r>
              <a:rPr lang="pt-BR" b="0">
                <a:solidFill>
                  <a:srgbClr val="003399"/>
                </a:solidFill>
              </a:rPr>
              <a:t>     Ordenamento Convencional </a:t>
            </a:r>
            <a:br>
              <a:rPr lang="pt-BR" b="0">
                <a:solidFill>
                  <a:srgbClr val="003399"/>
                </a:solidFill>
              </a:rPr>
            </a:br>
            <a:r>
              <a:rPr lang="pt-BR" b="0">
                <a:solidFill>
                  <a:srgbClr val="003399"/>
                </a:solidFill>
              </a:rPr>
              <a:t>     Ordenamento Moral </a:t>
            </a:r>
            <a:br>
              <a:rPr lang="pt-BR" b="0">
                <a:solidFill>
                  <a:srgbClr val="003399"/>
                </a:solidFill>
              </a:rPr>
            </a:br>
            <a:r>
              <a:rPr lang="pt-BR" b="0">
                <a:solidFill>
                  <a:srgbClr val="003399"/>
                </a:solidFill>
              </a:rPr>
              <a:t>     Ordenamento Jurídico </a:t>
            </a:r>
            <a:br>
              <a:rPr lang="pt-BR" b="0">
                <a:solidFill>
                  <a:srgbClr val="003399"/>
                </a:solidFill>
              </a:rPr>
            </a:br>
            <a:r>
              <a:rPr lang="pt-BR" b="0">
                <a:solidFill>
                  <a:srgbClr val="003399"/>
                </a:solidFill>
              </a:rPr>
              <a:t>     O Direito e a Moral </a:t>
            </a:r>
            <a:br>
              <a:rPr lang="pt-BR" b="0">
                <a:solidFill>
                  <a:srgbClr val="003399"/>
                </a:solidFill>
              </a:rPr>
            </a:br>
            <a:r>
              <a:rPr lang="pt-BR" b="0">
                <a:solidFill>
                  <a:srgbClr val="003399"/>
                </a:solidFill>
              </a:rPr>
              <a:t>     Teoria do Mínimo Ético </a:t>
            </a:r>
            <a:br>
              <a:rPr lang="pt-BR" b="0">
                <a:solidFill>
                  <a:srgbClr val="003399"/>
                </a:solidFill>
              </a:rPr>
            </a:br>
            <a:r>
              <a:rPr lang="pt-BR" b="0">
                <a:solidFill>
                  <a:srgbClr val="003399"/>
                </a:solidFill>
              </a:rPr>
              <a:t>     Semelhanças e distinções </a:t>
            </a:r>
            <a:br>
              <a:rPr lang="pt-BR" b="0">
                <a:solidFill>
                  <a:srgbClr val="003399"/>
                </a:solidFill>
              </a:rPr>
            </a:br>
            <a:r>
              <a:rPr lang="pt-BR" b="0">
                <a:solidFill>
                  <a:srgbClr val="003399"/>
                </a:solidFill>
              </a:rPr>
              <a:t>     Resumo</a:t>
            </a:r>
          </a:p>
        </p:txBody>
      </p:sp>
      <p:sp>
        <p:nvSpPr>
          <p:cNvPr id="12" name="Retângulo 11"/>
          <p:cNvSpPr>
            <a:spLocks noChangeArrowheads="1"/>
          </p:cNvSpPr>
          <p:nvPr/>
        </p:nvSpPr>
        <p:spPr bwMode="auto">
          <a:xfrm>
            <a:off x="928688" y="2389188"/>
            <a:ext cx="6572250" cy="2586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A Lei e suas formalidades </a:t>
            </a:r>
          </a:p>
          <a:p>
            <a:r>
              <a:rPr lang="pt-BR"/>
              <a:t>3 - Ramos e fontes do Direito</a:t>
            </a:r>
          </a:p>
          <a:p>
            <a:endParaRPr lang="pt-BR"/>
          </a:p>
          <a:p>
            <a:endParaRPr lang="pt-BR"/>
          </a:p>
          <a:p>
            <a:r>
              <a:rPr lang="pt-BR"/>
              <a:t> </a:t>
            </a:r>
          </a:p>
          <a:p>
            <a:endParaRPr lang="pt-BR"/>
          </a:p>
          <a:p>
            <a:endParaRPr lang="pt-BR"/>
          </a:p>
          <a:p>
            <a:endParaRPr lang="pt-BR"/>
          </a:p>
          <a:p>
            <a:r>
              <a:rPr lang="pt-BR"/>
              <a:t> </a:t>
            </a:r>
            <a:endParaRPr lang="pt-BR">
              <a:solidFill>
                <a:srgbClr val="000000"/>
              </a:solidFill>
            </a:endParaRPr>
          </a:p>
        </p:txBody>
      </p:sp>
      <p:sp>
        <p:nvSpPr>
          <p:cNvPr id="64518" name="Rectangle 8"/>
          <p:cNvSpPr>
            <a:spLocks noChangeArrowheads="1"/>
          </p:cNvSpPr>
          <p:nvPr/>
        </p:nvSpPr>
        <p:spPr bwMode="auto">
          <a:xfrm>
            <a:off x="6215063" y="142875"/>
            <a:ext cx="2941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Noções Gerais do Direito</a:t>
            </a:r>
            <a:endParaRPr lang="pt-BR">
              <a:solidFill>
                <a:srgbClr val="FFC000"/>
              </a:solidFill>
              <a:latin typeface="Tahoma" pitchFamily="34" charset="0"/>
            </a:endParaRPr>
          </a:p>
        </p:txBody>
      </p:sp>
      <p:sp>
        <p:nvSpPr>
          <p:cNvPr id="64519"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5E-6 -4.9711E-6 L 2.5E-6 0.36185 " pathEditMode="relative" rAng="0" ptsTypes="AA">
                                      <p:cBhvr>
                                        <p:cTn id="6" dur="2000" fill="hold"/>
                                        <p:tgtEl>
                                          <p:spTgt spid="12"/>
                                        </p:tgtEl>
                                        <p:attrNameLst>
                                          <p:attrName>ppt_x</p:attrName>
                                          <p:attrName>ppt_y</p:attrName>
                                        </p:attrNameLst>
                                      </p:cBhvr>
                                      <p:rCtr x="0" y="1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Direito Civil</a:t>
            </a:r>
          </a:p>
        </p:txBody>
      </p:sp>
      <p:sp>
        <p:nvSpPr>
          <p:cNvPr id="65539"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Pessoa Física e Jurídica </a:t>
            </a:r>
          </a:p>
        </p:txBody>
      </p:sp>
      <p:sp>
        <p:nvSpPr>
          <p:cNvPr id="65540" name="CaixaDeTexto 10"/>
          <p:cNvSpPr txBox="1">
            <a:spLocks noChangeArrowheads="1"/>
          </p:cNvSpPr>
          <p:nvPr/>
        </p:nvSpPr>
        <p:spPr bwMode="auto">
          <a:xfrm>
            <a:off x="1000125" y="2357438"/>
            <a:ext cx="67865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Pessoa Física </a:t>
            </a:r>
            <a:br>
              <a:rPr lang="pt-BR" b="0">
                <a:solidFill>
                  <a:srgbClr val="003399"/>
                </a:solidFill>
              </a:rPr>
            </a:br>
            <a:r>
              <a:rPr lang="pt-BR" b="0">
                <a:solidFill>
                  <a:srgbClr val="003399"/>
                </a:solidFill>
              </a:rPr>
              <a:t>     Pessoa Jurídica </a:t>
            </a:r>
            <a:br>
              <a:rPr lang="pt-BR" b="0">
                <a:solidFill>
                  <a:srgbClr val="003399"/>
                </a:solidFill>
              </a:rPr>
            </a:br>
            <a:r>
              <a:rPr lang="pt-BR" b="0">
                <a:solidFill>
                  <a:srgbClr val="003399"/>
                </a:solidFill>
              </a:rPr>
              <a:t>     Atos Lícitos e Ilícitos </a:t>
            </a:r>
            <a:br>
              <a:rPr lang="pt-BR" b="0">
                <a:solidFill>
                  <a:srgbClr val="003399"/>
                </a:solidFill>
              </a:rPr>
            </a:br>
            <a:r>
              <a:rPr lang="pt-BR" b="0">
                <a:solidFill>
                  <a:srgbClr val="003399"/>
                </a:solidFill>
              </a:rPr>
              <a:t>     Responsabilidade Civil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89188"/>
            <a:ext cx="5715000"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Obrigações e Contratos</a:t>
            </a:r>
          </a:p>
          <a:p>
            <a:endParaRPr lang="pt-BR"/>
          </a:p>
          <a:p>
            <a:endParaRPr lang="pt-BR"/>
          </a:p>
          <a:p>
            <a:endParaRPr lang="pt-BR"/>
          </a:p>
          <a:p>
            <a:r>
              <a:rPr lang="pt-BR"/>
              <a:t> </a:t>
            </a:r>
            <a:endParaRPr lang="pt-BR">
              <a:solidFill>
                <a:srgbClr val="000000"/>
              </a:solidFill>
            </a:endParaRPr>
          </a:p>
        </p:txBody>
      </p:sp>
      <p:sp>
        <p:nvSpPr>
          <p:cNvPr id="65542" name="Rectangle 8"/>
          <p:cNvSpPr>
            <a:spLocks noChangeArrowheads="1"/>
          </p:cNvSpPr>
          <p:nvPr/>
        </p:nvSpPr>
        <p:spPr bwMode="auto">
          <a:xfrm>
            <a:off x="6215063" y="142875"/>
            <a:ext cx="2941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Noções Gerais do Direito</a:t>
            </a:r>
            <a:endParaRPr lang="pt-BR">
              <a:solidFill>
                <a:srgbClr val="FFC000"/>
              </a:solidFill>
              <a:latin typeface="Tahoma" pitchFamily="34" charset="0"/>
            </a:endParaRPr>
          </a:p>
        </p:txBody>
      </p:sp>
      <p:sp>
        <p:nvSpPr>
          <p:cNvPr id="65543"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5E-6 -1.32948E-6 L -2.5E-6 0.21179 " pathEditMode="relative" rAng="0" ptsTypes="AA">
                                      <p:cBhvr>
                                        <p:cTn id="6" dur="2000" fill="hold"/>
                                        <p:tgtEl>
                                          <p:spTgt spid="12"/>
                                        </p:tgtEl>
                                        <p:attrNameLst>
                                          <p:attrName>ppt_x</p:attrName>
                                          <p:attrName>ppt_y</p:attrName>
                                        </p:attrNameLst>
                                      </p:cBhvr>
                                      <p:rCtr x="0" y="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3: Direito administrativo e Administração pública</a:t>
            </a:r>
          </a:p>
        </p:txBody>
      </p:sp>
      <p:sp>
        <p:nvSpPr>
          <p:cNvPr id="66563"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Direito Administrativo e Administração Pública </a:t>
            </a:r>
          </a:p>
        </p:txBody>
      </p:sp>
      <p:sp>
        <p:nvSpPr>
          <p:cNvPr id="66564" name="CaixaDeTexto 10"/>
          <p:cNvSpPr txBox="1">
            <a:spLocks noChangeArrowheads="1"/>
          </p:cNvSpPr>
          <p:nvPr/>
        </p:nvSpPr>
        <p:spPr bwMode="auto">
          <a:xfrm>
            <a:off x="1071563" y="2357438"/>
            <a:ext cx="67865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Administração pública direta </a:t>
            </a:r>
            <a:br>
              <a:rPr lang="pt-BR" b="0">
                <a:solidFill>
                  <a:srgbClr val="003399"/>
                </a:solidFill>
              </a:rPr>
            </a:br>
            <a:r>
              <a:rPr lang="pt-BR" b="0">
                <a:solidFill>
                  <a:srgbClr val="003399"/>
                </a:solidFill>
              </a:rPr>
              <a:t>     Administração pública indireta </a:t>
            </a:r>
            <a:br>
              <a:rPr lang="pt-BR" b="0">
                <a:solidFill>
                  <a:srgbClr val="003399"/>
                </a:solidFill>
              </a:rPr>
            </a:br>
            <a:r>
              <a:rPr lang="pt-BR" b="0">
                <a:solidFill>
                  <a:srgbClr val="003399"/>
                </a:solidFill>
              </a:rPr>
              <a:t>     Conceitos de ato administrativo </a:t>
            </a:r>
            <a:br>
              <a:rPr lang="pt-BR" b="0">
                <a:solidFill>
                  <a:srgbClr val="003399"/>
                </a:solidFill>
              </a:rPr>
            </a:br>
            <a:r>
              <a:rPr lang="pt-BR" b="0">
                <a:solidFill>
                  <a:srgbClr val="003399"/>
                </a:solidFill>
              </a:rPr>
              <a:t>     Elementos do ato administrativo </a:t>
            </a:r>
            <a:br>
              <a:rPr lang="pt-BR" b="0">
                <a:solidFill>
                  <a:srgbClr val="003399"/>
                </a:solidFill>
              </a:rPr>
            </a:br>
            <a:r>
              <a:rPr lang="pt-BR" b="0">
                <a:solidFill>
                  <a:srgbClr val="003399"/>
                </a:solidFill>
              </a:rPr>
              <a:t>     Pressupostos do ato administrativo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89188"/>
            <a:ext cx="5929312"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Princípios da administração pública Princípios</a:t>
            </a:r>
          </a:p>
          <a:p>
            <a:endParaRPr lang="pt-BR"/>
          </a:p>
          <a:p>
            <a:endParaRPr lang="pt-BR"/>
          </a:p>
          <a:p>
            <a:endParaRPr lang="pt-BR"/>
          </a:p>
          <a:p>
            <a:endParaRPr lang="pt-BR"/>
          </a:p>
          <a:p>
            <a:r>
              <a:rPr lang="pt-BR"/>
              <a:t> </a:t>
            </a:r>
            <a:endParaRPr lang="pt-BR">
              <a:solidFill>
                <a:srgbClr val="000000"/>
              </a:solidFill>
            </a:endParaRPr>
          </a:p>
        </p:txBody>
      </p:sp>
      <p:sp>
        <p:nvSpPr>
          <p:cNvPr id="66566" name="Rectangle 8"/>
          <p:cNvSpPr>
            <a:spLocks noChangeArrowheads="1"/>
          </p:cNvSpPr>
          <p:nvPr/>
        </p:nvSpPr>
        <p:spPr bwMode="auto">
          <a:xfrm>
            <a:off x="6215063" y="142875"/>
            <a:ext cx="2941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Noções Gerais do Direito</a:t>
            </a:r>
            <a:endParaRPr lang="pt-BR">
              <a:solidFill>
                <a:srgbClr val="FFC000"/>
              </a:solidFill>
              <a:latin typeface="Tahoma" pitchFamily="34" charset="0"/>
            </a:endParaRPr>
          </a:p>
        </p:txBody>
      </p:sp>
      <p:sp>
        <p:nvSpPr>
          <p:cNvPr id="66567"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44444E-6 3.06358E-6 L -4.44444E-6 0.2756 " pathEditMode="relative" rAng="0" ptsTypes="AA">
                                      <p:cBhvr>
                                        <p:cTn id="6" dur="2000" fill="hold"/>
                                        <p:tgtEl>
                                          <p:spTgt spid="12"/>
                                        </p:tgtEl>
                                        <p:attrNameLst>
                                          <p:attrName>ppt_x</p:attrName>
                                          <p:attrName>ppt_y</p:attrName>
                                        </p:attrNameLst>
                                      </p:cBhvr>
                                      <p:rCtr x="0" y="1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4: Direito Empresarial e Tributário</a:t>
            </a:r>
          </a:p>
        </p:txBody>
      </p:sp>
      <p:sp>
        <p:nvSpPr>
          <p:cNvPr id="67587" name="CaixaDeTexto 9"/>
          <p:cNvSpPr txBox="1">
            <a:spLocks noChangeArrowheads="1"/>
          </p:cNvSpPr>
          <p:nvPr/>
        </p:nvSpPr>
        <p:spPr bwMode="auto">
          <a:xfrm>
            <a:off x="928688" y="1789113"/>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Direito Empresarial: aspectos introdutórios </a:t>
            </a:r>
          </a:p>
        </p:txBody>
      </p:sp>
      <p:sp>
        <p:nvSpPr>
          <p:cNvPr id="67588" name="CaixaDeTexto 10"/>
          <p:cNvSpPr txBox="1">
            <a:spLocks noChangeArrowheads="1"/>
          </p:cNvSpPr>
          <p:nvPr/>
        </p:nvSpPr>
        <p:spPr bwMode="auto">
          <a:xfrm>
            <a:off x="1000125" y="2357438"/>
            <a:ext cx="65008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Noções básicas de Direito Empresarial </a:t>
            </a:r>
            <a:br>
              <a:rPr lang="pt-BR" b="0">
                <a:solidFill>
                  <a:srgbClr val="003399"/>
                </a:solidFill>
              </a:rPr>
            </a:br>
            <a:r>
              <a:rPr lang="pt-BR" b="0">
                <a:solidFill>
                  <a:srgbClr val="003399"/>
                </a:solidFill>
              </a:rPr>
              <a:t>     Registros de relevância para a empresa </a:t>
            </a:r>
            <a:br>
              <a:rPr lang="pt-BR" b="0">
                <a:solidFill>
                  <a:srgbClr val="003399"/>
                </a:solidFill>
              </a:rPr>
            </a:br>
            <a:r>
              <a:rPr lang="pt-BR" b="0">
                <a:solidFill>
                  <a:srgbClr val="003399"/>
                </a:solidFill>
              </a:rPr>
              <a:t>     Exercício da atividade de empresário </a:t>
            </a:r>
            <a:br>
              <a:rPr lang="pt-BR" b="0">
                <a:solidFill>
                  <a:srgbClr val="003399"/>
                </a:solidFill>
              </a:rPr>
            </a:br>
            <a:r>
              <a:rPr lang="pt-BR" b="0">
                <a:solidFill>
                  <a:srgbClr val="003399"/>
                </a:solidFill>
              </a:rPr>
              <a:t>     Obrigações do empresário </a:t>
            </a:r>
            <a:br>
              <a:rPr lang="pt-BR" b="0">
                <a:solidFill>
                  <a:srgbClr val="003399"/>
                </a:solidFill>
              </a:rPr>
            </a:br>
            <a:r>
              <a:rPr lang="pt-BR" b="0">
                <a:solidFill>
                  <a:srgbClr val="003399"/>
                </a:solidFill>
              </a:rPr>
              <a:t>     Livros empresariais </a:t>
            </a:r>
            <a:br>
              <a:rPr lang="pt-BR" b="0">
                <a:solidFill>
                  <a:srgbClr val="003399"/>
                </a:solidFill>
              </a:rPr>
            </a:br>
            <a:r>
              <a:rPr lang="pt-BR" b="0">
                <a:solidFill>
                  <a:srgbClr val="003399"/>
                </a:solidFill>
              </a:rPr>
              <a:t>     Estabelecimento empresarial: conceito e formação </a:t>
            </a:r>
            <a:br>
              <a:rPr lang="pt-BR" b="0">
                <a:solidFill>
                  <a:srgbClr val="003399"/>
                </a:solidFill>
              </a:rPr>
            </a:br>
            <a:r>
              <a:rPr lang="pt-BR" b="0">
                <a:solidFill>
                  <a:srgbClr val="003399"/>
                </a:solidFill>
              </a:rPr>
              <a:t>     Mudança de titularidade do estabelecimento empresarial </a:t>
            </a:r>
            <a:br>
              <a:rPr lang="pt-BR" b="0">
                <a:solidFill>
                  <a:srgbClr val="003399"/>
                </a:solidFill>
              </a:rPr>
            </a:br>
            <a:r>
              <a:rPr lang="pt-BR" b="0">
                <a:solidFill>
                  <a:srgbClr val="003399"/>
                </a:solidFill>
              </a:rPr>
              <a:t>     Resumo</a:t>
            </a:r>
          </a:p>
        </p:txBody>
      </p:sp>
      <p:sp>
        <p:nvSpPr>
          <p:cNvPr id="12" name="Retângulo 11"/>
          <p:cNvSpPr>
            <a:spLocks noChangeArrowheads="1"/>
          </p:cNvSpPr>
          <p:nvPr/>
        </p:nvSpPr>
        <p:spPr bwMode="auto">
          <a:xfrm>
            <a:off x="928688" y="2389188"/>
            <a:ext cx="6357937"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Sociedades Empresariais </a:t>
            </a:r>
          </a:p>
          <a:p>
            <a:r>
              <a:rPr lang="pt-BR"/>
              <a:t>3 - Direito Tributário </a:t>
            </a:r>
          </a:p>
          <a:p>
            <a:endParaRPr lang="pt-BR"/>
          </a:p>
          <a:p>
            <a:endParaRPr lang="pt-BR"/>
          </a:p>
          <a:p>
            <a:endParaRPr lang="pt-BR"/>
          </a:p>
          <a:p>
            <a:endParaRPr lang="pt-BR"/>
          </a:p>
          <a:p>
            <a:endParaRPr lang="pt-BR"/>
          </a:p>
          <a:p>
            <a:r>
              <a:rPr lang="pt-BR"/>
              <a:t> </a:t>
            </a:r>
            <a:endParaRPr lang="pt-BR">
              <a:solidFill>
                <a:srgbClr val="000000"/>
              </a:solidFill>
            </a:endParaRPr>
          </a:p>
        </p:txBody>
      </p:sp>
      <p:sp>
        <p:nvSpPr>
          <p:cNvPr id="67590" name="Rectangle 8"/>
          <p:cNvSpPr>
            <a:spLocks noChangeArrowheads="1"/>
          </p:cNvSpPr>
          <p:nvPr/>
        </p:nvSpPr>
        <p:spPr bwMode="auto">
          <a:xfrm>
            <a:off x="6215063" y="142875"/>
            <a:ext cx="2941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Noções Gerais do Direito</a:t>
            </a:r>
            <a:endParaRPr lang="pt-BR">
              <a:solidFill>
                <a:srgbClr val="FFC000"/>
              </a:solidFill>
              <a:latin typeface="Tahoma" pitchFamily="34" charset="0"/>
            </a:endParaRPr>
          </a:p>
        </p:txBody>
      </p:sp>
      <p:sp>
        <p:nvSpPr>
          <p:cNvPr id="67591"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94444E-6 6.35838E-7 L -1.94444E-6 0.32948 " pathEditMode="relative" rAng="0" ptsTypes="AA">
                                      <p:cBhvr>
                                        <p:cTn id="6" dur="2000" fill="hold"/>
                                        <p:tgtEl>
                                          <p:spTgt spid="12"/>
                                        </p:tgtEl>
                                        <p:attrNameLst>
                                          <p:attrName>ppt_x</p:attrName>
                                          <p:attrName>ppt_y</p:attrName>
                                        </p:attrNameLst>
                                      </p:cBhvr>
                                      <p:rCtr x="0" y="1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359025" y="928688"/>
            <a:ext cx="44338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600">
                <a:solidFill>
                  <a:srgbClr val="CC6600"/>
                </a:solidFill>
              </a:rPr>
              <a:t>Administração de Pessoas</a:t>
            </a:r>
            <a:endParaRPr lang="pt-BR" sz="2600">
              <a:solidFill>
                <a:srgbClr val="CC6600"/>
              </a:solidFill>
              <a:latin typeface="Tahoma" pitchFamily="34" charset="0"/>
            </a:endParaRPr>
          </a:p>
        </p:txBody>
      </p:sp>
      <p:sp>
        <p:nvSpPr>
          <p:cNvPr id="7" name="CaixaDeTexto 6"/>
          <p:cNvSpPr txBox="1">
            <a:spLocks noChangeArrowheads="1"/>
          </p:cNvSpPr>
          <p:nvPr/>
        </p:nvSpPr>
        <p:spPr bwMode="auto">
          <a:xfrm>
            <a:off x="571500" y="2005013"/>
            <a:ext cx="8001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Ao final dessa disciplina o aluno será capaz de contextualizar a administração de pessoas nas empresas; apresentar e discutir as principais técnicas administrativas disponíveis no campo da Administração de Pessoas, enfatizando sua aplicação. Estará apto a indicar os novos rumos da administração de pessoas considerando o potencial humano como fator primordial da organização.</a:t>
            </a:r>
          </a:p>
        </p:txBody>
      </p:sp>
      <p:sp>
        <p:nvSpPr>
          <p:cNvPr id="8" name="CaixaDeTexto 7"/>
          <p:cNvSpPr txBox="1">
            <a:spLocks noChangeArrowheads="1"/>
          </p:cNvSpPr>
          <p:nvPr/>
        </p:nvSpPr>
        <p:spPr bwMode="auto">
          <a:xfrm>
            <a:off x="2286000" y="4443413"/>
            <a:ext cx="62865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rId3" action="ppaction://hlinksldjump"/>
              </a:rPr>
              <a:t>1- Administração de Pessoas: Campo de Trabalho e Disciplina Específica </a:t>
            </a:r>
            <a:r>
              <a:rPr lang="pt-BR" b="0"/>
              <a:t/>
            </a:r>
            <a:br>
              <a:rPr lang="pt-BR" b="0"/>
            </a:br>
            <a:r>
              <a:rPr lang="pt-BR" b="0">
                <a:hlinkClick r:id="rId4" action="ppaction://hlinksldjump"/>
              </a:rPr>
              <a:t>2- Sistema de Administração de Pessoas</a:t>
            </a:r>
            <a:endParaRPr lang="pt-BR" b="0"/>
          </a:p>
          <a:p>
            <a:pPr eaLnBrk="1" hangingPunct="1"/>
            <a:r>
              <a:rPr lang="pt-BR" b="0">
                <a:hlinkClick r:id="rId5" action="ppaction://hlinksldjump"/>
              </a:rPr>
              <a:t>3- Capital Humano: Uma dimensão Estratégica </a:t>
            </a:r>
            <a:r>
              <a:rPr lang="pt-BR" b="0"/>
              <a:t/>
            </a:r>
            <a:br>
              <a:rPr lang="pt-BR" b="0"/>
            </a:br>
            <a:r>
              <a:rPr lang="pt-BR" b="0">
                <a:hlinkClick r:id="rId6" action="ppaction://hlinksldjump"/>
              </a:rPr>
              <a:t>4- Futuro da área de gestão de pessoas</a:t>
            </a:r>
            <a:endParaRPr lang="pt-BR" b="0"/>
          </a:p>
        </p:txBody>
      </p:sp>
      <p:sp>
        <p:nvSpPr>
          <p:cNvPr id="9" name="Retângulo 8"/>
          <p:cNvSpPr/>
          <p:nvPr/>
        </p:nvSpPr>
        <p:spPr>
          <a:xfrm>
            <a:off x="500063" y="4000500"/>
            <a:ext cx="1223962" cy="369888"/>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370388"/>
            <a:ext cx="3000375" cy="1701800"/>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5416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68616" name="CaixaDeTexto 14">
            <a:hlinkClick r:id="rId7" action="ppaction://hlinksldjump"/>
          </p:cNvPr>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aixaDeTexto 5"/>
          <p:cNvSpPr txBox="1">
            <a:spLocks noChangeArrowheads="1"/>
          </p:cNvSpPr>
          <p:nvPr/>
        </p:nvSpPr>
        <p:spPr bwMode="auto">
          <a:xfrm>
            <a:off x="857250" y="1214438"/>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Administração de Pessoas: Campo de Trabalho e Disciplina</a:t>
            </a:r>
          </a:p>
          <a:p>
            <a:pPr eaLnBrk="1" hangingPunct="1"/>
            <a:r>
              <a:rPr lang="pt-BR"/>
              <a:t>                   Específica</a:t>
            </a:r>
          </a:p>
        </p:txBody>
      </p:sp>
      <p:sp>
        <p:nvSpPr>
          <p:cNvPr id="69635"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sz="1700" u="sng"/>
              <a:t>Histórico e Desenvolvimento da Função da Administração de Pessoas </a:t>
            </a:r>
          </a:p>
        </p:txBody>
      </p:sp>
      <p:sp>
        <p:nvSpPr>
          <p:cNvPr id="69636" name="CaixaDeTexto 10"/>
          <p:cNvSpPr txBox="1">
            <a:spLocks noChangeArrowheads="1"/>
          </p:cNvSpPr>
          <p:nvPr/>
        </p:nvSpPr>
        <p:spPr bwMode="auto">
          <a:xfrm>
            <a:off x="928688" y="2357438"/>
            <a:ext cx="792956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Da Antiguidade à Revolução Industrial </a:t>
            </a:r>
            <a:br>
              <a:rPr lang="pt-BR" b="0">
                <a:solidFill>
                  <a:srgbClr val="003399"/>
                </a:solidFill>
              </a:rPr>
            </a:br>
            <a:r>
              <a:rPr lang="pt-BR" b="0">
                <a:solidFill>
                  <a:srgbClr val="003399"/>
                </a:solidFill>
              </a:rPr>
              <a:t>     O fator humano no trabalho e o aparecimento do setor de administração de pessoas </a:t>
            </a:r>
            <a:br>
              <a:rPr lang="pt-BR" b="0">
                <a:solidFill>
                  <a:srgbClr val="003399"/>
                </a:solidFill>
              </a:rPr>
            </a:br>
            <a:r>
              <a:rPr lang="pt-BR" b="0">
                <a:solidFill>
                  <a:srgbClr val="003399"/>
                </a:solidFill>
              </a:rPr>
              <a:t>     A administração de pessoas no Brasil </a:t>
            </a:r>
            <a:br>
              <a:rPr lang="pt-BR" b="0">
                <a:solidFill>
                  <a:srgbClr val="003399"/>
                </a:solidFill>
              </a:rPr>
            </a:br>
            <a:r>
              <a:rPr lang="pt-BR" b="0">
                <a:solidFill>
                  <a:srgbClr val="003399"/>
                </a:solidFill>
              </a:rPr>
              <a:t>     O sistema e a função de administração de pessoas </a:t>
            </a:r>
            <a:br>
              <a:rPr lang="pt-BR" b="0">
                <a:solidFill>
                  <a:srgbClr val="003399"/>
                </a:solidFill>
              </a:rPr>
            </a:br>
            <a:r>
              <a:rPr lang="pt-BR" b="0">
                <a:solidFill>
                  <a:srgbClr val="003399"/>
                </a:solidFill>
              </a:rPr>
              <a:t>     Posicionamento e estrutura do órgão de administração de pessoas </a:t>
            </a:r>
            <a:br>
              <a:rPr lang="pt-BR" b="0">
                <a:solidFill>
                  <a:srgbClr val="003399"/>
                </a:solidFill>
              </a:rPr>
            </a:br>
            <a:r>
              <a:rPr lang="pt-BR" b="0">
                <a:solidFill>
                  <a:srgbClr val="003399"/>
                </a:solidFill>
              </a:rPr>
              <a:t>     Desenvolvimento de pessoas como agente de mudança </a:t>
            </a:r>
            <a:br>
              <a:rPr lang="pt-BR" b="0">
                <a:solidFill>
                  <a:srgbClr val="003399"/>
                </a:solidFill>
              </a:rPr>
            </a:br>
            <a:r>
              <a:rPr lang="pt-BR" b="0">
                <a:solidFill>
                  <a:srgbClr val="003399"/>
                </a:solidFill>
              </a:rPr>
              <a:t>     Características e dificuldades da administração de pessoas </a:t>
            </a:r>
            <a:br>
              <a:rPr lang="pt-BR" b="0">
                <a:solidFill>
                  <a:srgbClr val="003399"/>
                </a:solidFill>
              </a:rPr>
            </a:br>
            <a:r>
              <a:rPr lang="pt-BR" b="0">
                <a:solidFill>
                  <a:srgbClr val="003399"/>
                </a:solidFill>
              </a:rPr>
              <a:t>     Caráter da Administração de pessoas </a:t>
            </a:r>
            <a:br>
              <a:rPr lang="pt-BR" b="0">
                <a:solidFill>
                  <a:srgbClr val="003399"/>
                </a:solidFill>
              </a:rPr>
            </a:br>
            <a:r>
              <a:rPr lang="pt-BR" b="0">
                <a:solidFill>
                  <a:srgbClr val="003399"/>
                </a:solidFill>
              </a:rPr>
              <a:t>     Resumo</a:t>
            </a:r>
          </a:p>
        </p:txBody>
      </p:sp>
      <p:sp>
        <p:nvSpPr>
          <p:cNvPr id="12" name="Retângulo 11"/>
          <p:cNvSpPr>
            <a:spLocks noChangeArrowheads="1"/>
          </p:cNvSpPr>
          <p:nvPr/>
        </p:nvSpPr>
        <p:spPr bwMode="auto">
          <a:xfrm>
            <a:off x="928688" y="2389188"/>
            <a:ext cx="7929562" cy="2862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O papel da administração de pessoas</a:t>
            </a:r>
            <a:br>
              <a:rPr lang="pt-BR"/>
            </a:br>
            <a:r>
              <a:rPr lang="pt-BR"/>
              <a:t>3 - Um mundo novo para a administração de pessoas </a:t>
            </a:r>
            <a:br>
              <a:rPr lang="pt-BR"/>
            </a:br>
            <a:r>
              <a:rPr lang="pt-BR"/>
              <a:t>4 - A Visão da Administração de Pessoas</a:t>
            </a:r>
          </a:p>
          <a:p>
            <a:endParaRPr lang="pt-BR"/>
          </a:p>
          <a:p>
            <a:endParaRPr lang="pt-BR"/>
          </a:p>
          <a:p>
            <a:endParaRPr lang="pt-BR"/>
          </a:p>
          <a:p>
            <a:r>
              <a:rPr lang="pt-BR"/>
              <a:t> </a:t>
            </a:r>
          </a:p>
          <a:p>
            <a:endParaRPr lang="pt-BR"/>
          </a:p>
          <a:p>
            <a:endParaRPr lang="pt-BR"/>
          </a:p>
          <a:p>
            <a:r>
              <a:rPr lang="pt-BR"/>
              <a:t> </a:t>
            </a:r>
            <a:endParaRPr lang="pt-BR">
              <a:solidFill>
                <a:srgbClr val="000000"/>
              </a:solidFill>
            </a:endParaRPr>
          </a:p>
        </p:txBody>
      </p:sp>
      <p:sp>
        <p:nvSpPr>
          <p:cNvPr id="69638" name="Rectangle 8"/>
          <p:cNvSpPr>
            <a:spLocks noChangeArrowheads="1"/>
          </p:cNvSpPr>
          <p:nvPr/>
        </p:nvSpPr>
        <p:spPr bwMode="auto">
          <a:xfrm>
            <a:off x="6000750" y="142875"/>
            <a:ext cx="3121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Administração de Pessoas</a:t>
            </a:r>
            <a:endParaRPr lang="pt-BR">
              <a:solidFill>
                <a:srgbClr val="FFC000"/>
              </a:solidFill>
              <a:latin typeface="Tahoma" pitchFamily="34" charset="0"/>
            </a:endParaRPr>
          </a:p>
        </p:txBody>
      </p:sp>
      <p:sp>
        <p:nvSpPr>
          <p:cNvPr id="69639"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55556E-7 -5.78035E-7 L 5.55556E-7 0.39399 " pathEditMode="relative" rAng="0" ptsTypes="AA">
                                      <p:cBhvr>
                                        <p:cTn id="6" dur="2000" fill="hold"/>
                                        <p:tgtEl>
                                          <p:spTgt spid="12"/>
                                        </p:tgtEl>
                                        <p:attrNameLst>
                                          <p:attrName>ppt_x</p:attrName>
                                          <p:attrName>ppt_y</p:attrName>
                                        </p:attrNameLst>
                                      </p:cBhvr>
                                      <p:rCtr x="0" y="1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Sistema de Administração de Pessoas</a:t>
            </a:r>
          </a:p>
        </p:txBody>
      </p:sp>
      <p:sp>
        <p:nvSpPr>
          <p:cNvPr id="70659"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Subsistema de Provisão de Pessoas </a:t>
            </a:r>
          </a:p>
        </p:txBody>
      </p:sp>
      <p:sp>
        <p:nvSpPr>
          <p:cNvPr id="70660" name="CaixaDeTexto 10"/>
          <p:cNvSpPr txBox="1">
            <a:spLocks noChangeArrowheads="1"/>
          </p:cNvSpPr>
          <p:nvPr/>
        </p:nvSpPr>
        <p:spPr bwMode="auto">
          <a:xfrm>
            <a:off x="1357313" y="2357438"/>
            <a:ext cx="6665912"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O Ambiente Organizacional </a:t>
            </a:r>
            <a:br>
              <a:rPr lang="pt-BR" b="0">
                <a:solidFill>
                  <a:srgbClr val="003399"/>
                </a:solidFill>
              </a:rPr>
            </a:br>
            <a:r>
              <a:rPr lang="pt-BR" b="0">
                <a:solidFill>
                  <a:srgbClr val="003399"/>
                </a:solidFill>
              </a:rPr>
              <a:t>Mercado de pessoas e Mercado de Trabalho </a:t>
            </a:r>
            <a:br>
              <a:rPr lang="pt-BR" b="0">
                <a:solidFill>
                  <a:srgbClr val="003399"/>
                </a:solidFill>
              </a:rPr>
            </a:br>
            <a:r>
              <a:rPr lang="pt-BR" b="0">
                <a:solidFill>
                  <a:srgbClr val="003399"/>
                </a:solidFill>
              </a:rPr>
              <a:t>Modelos de planejamento de recursos humanos </a:t>
            </a:r>
            <a:br>
              <a:rPr lang="pt-BR" b="0">
                <a:solidFill>
                  <a:srgbClr val="003399"/>
                </a:solidFill>
              </a:rPr>
            </a:br>
            <a:r>
              <a:rPr lang="pt-BR" b="0">
                <a:solidFill>
                  <a:srgbClr val="003399"/>
                </a:solidFill>
              </a:rPr>
              <a:t>Rotatividade </a:t>
            </a:r>
            <a:br>
              <a:rPr lang="pt-BR" b="0">
                <a:solidFill>
                  <a:srgbClr val="003399"/>
                </a:solidFill>
              </a:rPr>
            </a:br>
            <a:r>
              <a:rPr lang="pt-BR" b="0">
                <a:solidFill>
                  <a:srgbClr val="003399"/>
                </a:solidFill>
              </a:rPr>
              <a:t>Absenteísmo </a:t>
            </a:r>
            <a:br>
              <a:rPr lang="pt-BR" b="0">
                <a:solidFill>
                  <a:srgbClr val="003399"/>
                </a:solidFill>
              </a:rPr>
            </a:br>
            <a:r>
              <a:rPr lang="pt-BR" b="0">
                <a:solidFill>
                  <a:srgbClr val="003399"/>
                </a:solidFill>
              </a:rPr>
              <a:t>Recrutamento de Pessoal </a:t>
            </a:r>
            <a:br>
              <a:rPr lang="pt-BR" b="0">
                <a:solidFill>
                  <a:srgbClr val="003399"/>
                </a:solidFill>
              </a:rPr>
            </a:br>
            <a:r>
              <a:rPr lang="pt-BR" b="0">
                <a:solidFill>
                  <a:srgbClr val="003399"/>
                </a:solidFill>
              </a:rPr>
              <a:t>Seleção de Pessoal </a:t>
            </a:r>
            <a:br>
              <a:rPr lang="pt-BR" b="0">
                <a:solidFill>
                  <a:srgbClr val="003399"/>
                </a:solidFill>
              </a:rPr>
            </a:br>
            <a:r>
              <a:rPr lang="pt-BR" b="0">
                <a:solidFill>
                  <a:srgbClr val="003399"/>
                </a:solidFill>
              </a:rPr>
              <a:t>Técnicas de seleção </a:t>
            </a:r>
            <a:br>
              <a:rPr lang="pt-BR" b="0">
                <a:solidFill>
                  <a:srgbClr val="003399"/>
                </a:solidFill>
              </a:rPr>
            </a:br>
            <a:r>
              <a:rPr lang="pt-BR" b="0">
                <a:solidFill>
                  <a:srgbClr val="003399"/>
                </a:solidFill>
              </a:rPr>
              <a:t>Resumo</a:t>
            </a:r>
          </a:p>
        </p:txBody>
      </p:sp>
      <p:sp>
        <p:nvSpPr>
          <p:cNvPr id="12" name="Retângulo 11"/>
          <p:cNvSpPr>
            <a:spLocks noChangeArrowheads="1"/>
          </p:cNvSpPr>
          <p:nvPr/>
        </p:nvSpPr>
        <p:spPr bwMode="auto">
          <a:xfrm>
            <a:off x="928688" y="2389188"/>
            <a:ext cx="7929562" cy="2586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Subsistema de Aplicação de Pessoas</a:t>
            </a:r>
            <a:br>
              <a:rPr lang="pt-BR"/>
            </a:br>
            <a:r>
              <a:rPr lang="pt-BR"/>
              <a:t>3 - Subsistema de Manutenção Pessoas</a:t>
            </a:r>
            <a:br>
              <a:rPr lang="pt-BR"/>
            </a:br>
            <a:r>
              <a:rPr lang="pt-BR"/>
              <a:t>4 - Subsistema de Desenvolvimento de Pessoas </a:t>
            </a:r>
            <a:br>
              <a:rPr lang="pt-BR"/>
            </a:br>
            <a:r>
              <a:rPr lang="pt-BR"/>
              <a:t>5 - Subsistema de Controle de Pessoas</a:t>
            </a:r>
          </a:p>
          <a:p>
            <a:endParaRPr lang="pt-BR"/>
          </a:p>
          <a:p>
            <a:endParaRPr lang="pt-BR"/>
          </a:p>
          <a:p>
            <a:endParaRPr lang="pt-BR"/>
          </a:p>
          <a:p>
            <a:endParaRPr lang="pt-BR"/>
          </a:p>
          <a:p>
            <a:r>
              <a:rPr lang="pt-BR"/>
              <a:t> </a:t>
            </a:r>
            <a:endParaRPr lang="pt-BR">
              <a:solidFill>
                <a:srgbClr val="000000"/>
              </a:solidFill>
            </a:endParaRPr>
          </a:p>
        </p:txBody>
      </p:sp>
      <p:sp>
        <p:nvSpPr>
          <p:cNvPr id="70662" name="Rectangle 8"/>
          <p:cNvSpPr>
            <a:spLocks noChangeArrowheads="1"/>
          </p:cNvSpPr>
          <p:nvPr/>
        </p:nvSpPr>
        <p:spPr bwMode="auto">
          <a:xfrm>
            <a:off x="6000750" y="142875"/>
            <a:ext cx="3121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Administração de Pessoas</a:t>
            </a:r>
            <a:endParaRPr lang="pt-BR">
              <a:solidFill>
                <a:srgbClr val="FFC000"/>
              </a:solidFill>
              <a:latin typeface="Tahoma" pitchFamily="34" charset="0"/>
            </a:endParaRPr>
          </a:p>
        </p:txBody>
      </p:sp>
      <p:sp>
        <p:nvSpPr>
          <p:cNvPr id="70663"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55556E-7 -4.9711E-6 L 5.55556E-7 0.36185 " pathEditMode="relative" rAng="0" ptsTypes="AA">
                                      <p:cBhvr>
                                        <p:cTn id="6" dur="2000" fill="hold"/>
                                        <p:tgtEl>
                                          <p:spTgt spid="12"/>
                                        </p:tgtEl>
                                        <p:attrNameLst>
                                          <p:attrName>ppt_x</p:attrName>
                                          <p:attrName>ppt_y</p:attrName>
                                        </p:attrNameLst>
                                      </p:cBhvr>
                                      <p:rCtr x="0" y="1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3: Capital Humano: Uma dimensão Estratégica</a:t>
            </a:r>
          </a:p>
        </p:txBody>
      </p:sp>
      <p:sp>
        <p:nvSpPr>
          <p:cNvPr id="71683"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Reestruturação produtiva e impactos na Administração de pessoas </a:t>
            </a:r>
          </a:p>
        </p:txBody>
      </p:sp>
      <p:sp>
        <p:nvSpPr>
          <p:cNvPr id="71684" name="CaixaDeTexto 10"/>
          <p:cNvSpPr txBox="1">
            <a:spLocks noChangeArrowheads="1"/>
          </p:cNvSpPr>
          <p:nvPr/>
        </p:nvSpPr>
        <p:spPr bwMode="auto">
          <a:xfrm>
            <a:off x="1285875" y="2357438"/>
            <a:ext cx="66659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Globalização: o novo cenário mundial </a:t>
            </a:r>
            <a:br>
              <a:rPr lang="pt-BR" b="0">
                <a:solidFill>
                  <a:srgbClr val="003399"/>
                </a:solidFill>
              </a:rPr>
            </a:br>
            <a:r>
              <a:rPr lang="pt-BR" b="0">
                <a:solidFill>
                  <a:srgbClr val="003399"/>
                </a:solidFill>
              </a:rPr>
              <a:t>Reestruturação do setor produtivo </a:t>
            </a:r>
            <a:br>
              <a:rPr lang="pt-BR" b="0">
                <a:solidFill>
                  <a:srgbClr val="003399"/>
                </a:solidFill>
              </a:rPr>
            </a:br>
            <a:r>
              <a:rPr lang="pt-BR" b="0">
                <a:solidFill>
                  <a:srgbClr val="003399"/>
                </a:solidFill>
              </a:rPr>
              <a:t>A gestão de pessoas diante do novo cenário </a:t>
            </a:r>
            <a:br>
              <a:rPr lang="pt-BR" b="0">
                <a:solidFill>
                  <a:srgbClr val="003399"/>
                </a:solidFill>
              </a:rPr>
            </a:br>
            <a:r>
              <a:rPr lang="pt-BR" b="0">
                <a:solidFill>
                  <a:srgbClr val="003399"/>
                </a:solidFill>
              </a:rPr>
              <a:t>O novo trabalhador </a:t>
            </a:r>
            <a:br>
              <a:rPr lang="pt-BR" b="0">
                <a:solidFill>
                  <a:srgbClr val="003399"/>
                </a:solidFill>
              </a:rPr>
            </a:br>
            <a:r>
              <a:rPr lang="pt-BR" b="0">
                <a:solidFill>
                  <a:srgbClr val="003399"/>
                </a:solidFill>
              </a:rPr>
              <a:t>A empresa moderna e o processo de gestão de pessoas </a:t>
            </a:r>
            <a:br>
              <a:rPr lang="pt-BR" b="0">
                <a:solidFill>
                  <a:srgbClr val="003399"/>
                </a:solidFill>
              </a:rPr>
            </a:br>
            <a:r>
              <a:rPr lang="pt-BR" b="0">
                <a:solidFill>
                  <a:srgbClr val="003399"/>
                </a:solidFill>
              </a:rPr>
              <a:t>As novas relações organizacionais </a:t>
            </a:r>
            <a:br>
              <a:rPr lang="pt-BR" b="0">
                <a:solidFill>
                  <a:srgbClr val="003399"/>
                </a:solidFill>
              </a:rPr>
            </a:br>
            <a:r>
              <a:rPr lang="pt-BR" b="0">
                <a:solidFill>
                  <a:srgbClr val="003399"/>
                </a:solidFill>
              </a:rPr>
              <a:t>Resumo</a:t>
            </a:r>
          </a:p>
        </p:txBody>
      </p:sp>
      <p:sp>
        <p:nvSpPr>
          <p:cNvPr id="12" name="Retângulo 11"/>
          <p:cNvSpPr>
            <a:spLocks noChangeArrowheads="1"/>
          </p:cNvSpPr>
          <p:nvPr/>
        </p:nvSpPr>
        <p:spPr bwMode="auto">
          <a:xfrm>
            <a:off x="928688" y="2389188"/>
            <a:ext cx="7929562"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Transformações do mundo do trabalho</a:t>
            </a:r>
            <a:br>
              <a:rPr lang="pt-BR"/>
            </a:br>
            <a:r>
              <a:rPr lang="pt-BR"/>
              <a:t>3 - O novo trabalhador e a nova gestão de pessoas</a:t>
            </a:r>
            <a:br>
              <a:rPr lang="pt-BR"/>
            </a:br>
            <a:r>
              <a:rPr lang="pt-BR"/>
              <a:t>4 - A estratégia da gestão na nova ordem das empresas </a:t>
            </a:r>
          </a:p>
          <a:p>
            <a:r>
              <a:rPr lang="pt-BR"/>
              <a:t>5 - Novas tecnologias organizacionais e a gestão de pessoas</a:t>
            </a:r>
          </a:p>
          <a:p>
            <a:endParaRPr lang="pt-BR"/>
          </a:p>
          <a:p>
            <a:endParaRPr lang="pt-BR"/>
          </a:p>
          <a:p>
            <a:r>
              <a:rPr lang="pt-BR"/>
              <a:t> </a:t>
            </a:r>
            <a:endParaRPr lang="pt-BR">
              <a:solidFill>
                <a:srgbClr val="000000"/>
              </a:solidFill>
            </a:endParaRPr>
          </a:p>
        </p:txBody>
      </p:sp>
      <p:sp>
        <p:nvSpPr>
          <p:cNvPr id="71686" name="Rectangle 8"/>
          <p:cNvSpPr>
            <a:spLocks noChangeArrowheads="1"/>
          </p:cNvSpPr>
          <p:nvPr/>
        </p:nvSpPr>
        <p:spPr bwMode="auto">
          <a:xfrm>
            <a:off x="6000750" y="142875"/>
            <a:ext cx="3121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Administração de Pessoas</a:t>
            </a:r>
            <a:endParaRPr lang="pt-BR">
              <a:solidFill>
                <a:srgbClr val="FFC000"/>
              </a:solidFill>
              <a:latin typeface="Tahoma" pitchFamily="34" charset="0"/>
            </a:endParaRPr>
          </a:p>
        </p:txBody>
      </p:sp>
      <p:sp>
        <p:nvSpPr>
          <p:cNvPr id="71687"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55556E-7 -3.75723E-6 L 5.55556E-7 0.28671 " pathEditMode="relative" rAng="0" ptsTypes="AA">
                                      <p:cBhvr>
                                        <p:cTn id="6" dur="2000" fill="hold"/>
                                        <p:tgtEl>
                                          <p:spTgt spid="12"/>
                                        </p:tgtEl>
                                        <p:attrNameLst>
                                          <p:attrName>ppt_x</p:attrName>
                                          <p:attrName>ppt_y</p:attrName>
                                        </p:attrNameLst>
                                      </p:cBhvr>
                                      <p:rCtr x="0" y="1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4: Futuro da área de gestão de pessoas</a:t>
            </a:r>
          </a:p>
        </p:txBody>
      </p:sp>
      <p:sp>
        <p:nvSpPr>
          <p:cNvPr id="72707"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Organizações e profissionais do futuro </a:t>
            </a:r>
          </a:p>
        </p:txBody>
      </p:sp>
      <p:sp>
        <p:nvSpPr>
          <p:cNvPr id="72708" name="CaixaDeTexto 10"/>
          <p:cNvSpPr txBox="1">
            <a:spLocks noChangeArrowheads="1"/>
          </p:cNvSpPr>
          <p:nvPr/>
        </p:nvSpPr>
        <p:spPr bwMode="auto">
          <a:xfrm>
            <a:off x="1357313" y="2389188"/>
            <a:ext cx="66659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Cenário futuro do ambiente empresarial </a:t>
            </a:r>
            <a:br>
              <a:rPr lang="pt-BR" b="0">
                <a:solidFill>
                  <a:srgbClr val="003399"/>
                </a:solidFill>
              </a:rPr>
            </a:br>
            <a:r>
              <a:rPr lang="pt-BR" b="0">
                <a:solidFill>
                  <a:srgbClr val="003399"/>
                </a:solidFill>
              </a:rPr>
              <a:t>Competitividade e empregabilidade </a:t>
            </a:r>
            <a:br>
              <a:rPr lang="pt-BR" b="0">
                <a:solidFill>
                  <a:srgbClr val="003399"/>
                </a:solidFill>
              </a:rPr>
            </a:br>
            <a:r>
              <a:rPr lang="pt-BR" b="0">
                <a:solidFill>
                  <a:srgbClr val="003399"/>
                </a:solidFill>
              </a:rPr>
              <a:t>Contribuições a serem exigidas da função de Pessoal </a:t>
            </a:r>
            <a:br>
              <a:rPr lang="pt-BR" b="0">
                <a:solidFill>
                  <a:srgbClr val="003399"/>
                </a:solidFill>
              </a:rPr>
            </a:br>
            <a:r>
              <a:rPr lang="pt-BR" b="0">
                <a:solidFill>
                  <a:srgbClr val="003399"/>
                </a:solidFill>
              </a:rPr>
              <a:t>Competências e posturas exigidas dos profissionais de Pessoal </a:t>
            </a:r>
            <a:br>
              <a:rPr lang="pt-BR" b="0">
                <a:solidFill>
                  <a:srgbClr val="003399"/>
                </a:solidFill>
              </a:rPr>
            </a:br>
            <a:r>
              <a:rPr lang="pt-BR" b="0">
                <a:solidFill>
                  <a:srgbClr val="003399"/>
                </a:solidFill>
              </a:rPr>
              <a:t>Resumo</a:t>
            </a:r>
          </a:p>
        </p:txBody>
      </p:sp>
      <p:sp>
        <p:nvSpPr>
          <p:cNvPr id="12" name="Retângulo 11"/>
          <p:cNvSpPr>
            <a:spLocks noChangeArrowheads="1"/>
          </p:cNvSpPr>
          <p:nvPr/>
        </p:nvSpPr>
        <p:spPr bwMode="auto">
          <a:xfrm>
            <a:off x="928688" y="2389188"/>
            <a:ext cx="7929562"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Remuneração por competência </a:t>
            </a:r>
            <a:br>
              <a:rPr lang="pt-BR"/>
            </a:br>
            <a:r>
              <a:rPr lang="pt-BR"/>
              <a:t>3 - Sociedade do Conhecimento </a:t>
            </a:r>
          </a:p>
          <a:p>
            <a:r>
              <a:rPr lang="pt-BR"/>
              <a:t>4 - Novas tendências organizacionais</a:t>
            </a:r>
          </a:p>
          <a:p>
            <a:endParaRPr lang="pt-BR"/>
          </a:p>
          <a:p>
            <a:r>
              <a:rPr lang="pt-BR"/>
              <a:t> </a:t>
            </a:r>
            <a:endParaRPr lang="pt-BR">
              <a:solidFill>
                <a:srgbClr val="000000"/>
              </a:solidFill>
            </a:endParaRPr>
          </a:p>
        </p:txBody>
      </p:sp>
      <p:sp>
        <p:nvSpPr>
          <p:cNvPr id="72710" name="Rectangle 8"/>
          <p:cNvSpPr>
            <a:spLocks noChangeArrowheads="1"/>
          </p:cNvSpPr>
          <p:nvPr/>
        </p:nvSpPr>
        <p:spPr bwMode="auto">
          <a:xfrm>
            <a:off x="6000750" y="142875"/>
            <a:ext cx="3121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Administração de Pessoas</a:t>
            </a:r>
            <a:endParaRPr lang="pt-BR">
              <a:solidFill>
                <a:srgbClr val="FFC000"/>
              </a:solidFill>
              <a:latin typeface="Tahoma" pitchFamily="34" charset="0"/>
            </a:endParaRPr>
          </a:p>
        </p:txBody>
      </p:sp>
      <p:sp>
        <p:nvSpPr>
          <p:cNvPr id="72711"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55556E-7 -1.32948E-6 L 5.55556E-7 0.2222 " pathEditMode="relative" rAng="0" ptsTypes="AA">
                                      <p:cBhvr>
                                        <p:cTn id="6" dur="2000" fill="hold"/>
                                        <p:tgtEl>
                                          <p:spTgt spid="12"/>
                                        </p:tgtEl>
                                        <p:attrNameLst>
                                          <p:attrName>ppt_x</p:attrName>
                                          <p:attrName>ppt_y</p:attrName>
                                        </p:attrNameLst>
                                      </p:cBhvr>
                                      <p:rCtr x="0" y="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aixaDeTexto 5"/>
          <p:cNvSpPr txBox="1">
            <a:spLocks noChangeArrowheads="1"/>
          </p:cNvSpPr>
          <p:nvPr/>
        </p:nvSpPr>
        <p:spPr bwMode="auto">
          <a:xfrm>
            <a:off x="857250" y="1222375"/>
            <a:ext cx="7000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3: Ênfase no Cliente </a:t>
            </a:r>
          </a:p>
        </p:txBody>
      </p:sp>
      <p:sp>
        <p:nvSpPr>
          <p:cNvPr id="9219" name="CaixaDeTexto 9"/>
          <p:cNvSpPr txBox="1">
            <a:spLocks noChangeArrowheads="1"/>
          </p:cNvSpPr>
          <p:nvPr/>
        </p:nvSpPr>
        <p:spPr bwMode="auto">
          <a:xfrm>
            <a:off x="928688" y="1797050"/>
            <a:ext cx="3714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Pacote de valor</a:t>
            </a:r>
          </a:p>
        </p:txBody>
      </p:sp>
      <p:sp>
        <p:nvSpPr>
          <p:cNvPr id="11" name="CaixaDeTexto 10"/>
          <p:cNvSpPr txBox="1"/>
          <p:nvPr/>
        </p:nvSpPr>
        <p:spPr>
          <a:xfrm>
            <a:off x="1357313" y="2443163"/>
            <a:ext cx="3214687" cy="1200150"/>
          </a:xfrm>
          <a:prstGeom prst="rect">
            <a:avLst/>
          </a:prstGeom>
          <a:noFill/>
        </p:spPr>
        <p:txBody>
          <a:bodyPr>
            <a:spAutoFit/>
          </a:bodyPr>
          <a:lstStyle/>
          <a:p>
            <a:pPr>
              <a:defRPr/>
            </a:pPr>
            <a:r>
              <a:rPr lang="pt-BR" b="0" u="sng" dirty="0">
                <a:solidFill>
                  <a:schemeClr val="accent6">
                    <a:lumMod val="75000"/>
                  </a:schemeClr>
                </a:solidFill>
                <a:cs typeface="+mn-cs"/>
              </a:rPr>
              <a:t>Valor para o Cliente</a:t>
            </a:r>
          </a:p>
          <a:p>
            <a:pPr>
              <a:defRPr/>
            </a:pPr>
            <a:r>
              <a:rPr lang="pt-BR" b="0" u="sng" dirty="0">
                <a:solidFill>
                  <a:schemeClr val="accent6">
                    <a:lumMod val="75000"/>
                  </a:schemeClr>
                </a:solidFill>
                <a:cs typeface="+mn-cs"/>
              </a:rPr>
              <a:t>Ênfase nas Pessoas</a:t>
            </a:r>
          </a:p>
          <a:p>
            <a:pPr>
              <a:defRPr/>
            </a:pPr>
            <a:r>
              <a:rPr lang="pt-BR" b="0" u="sng" dirty="0">
                <a:solidFill>
                  <a:schemeClr val="accent6">
                    <a:lumMod val="75000"/>
                  </a:schemeClr>
                </a:solidFill>
                <a:cs typeface="+mn-cs"/>
              </a:rPr>
              <a:t>Nova Mentalidade</a:t>
            </a:r>
            <a:r>
              <a:rPr lang="pt-BR" dirty="0">
                <a:cs typeface="+mn-cs"/>
              </a:rPr>
              <a:t/>
            </a:r>
            <a:br>
              <a:rPr lang="pt-BR" dirty="0">
                <a:cs typeface="+mn-cs"/>
              </a:rPr>
            </a:br>
            <a:r>
              <a:rPr lang="pt-BR" dirty="0">
                <a:cs typeface="+mn-cs"/>
              </a:rPr>
              <a:t> </a:t>
            </a:r>
            <a:r>
              <a:rPr lang="pt-BR" b="0" u="sng" dirty="0">
                <a:solidFill>
                  <a:schemeClr val="accent6">
                    <a:lumMod val="75000"/>
                  </a:schemeClr>
                </a:solidFill>
                <a:cs typeface="+mn-cs"/>
              </a:rPr>
              <a:t>Resumo </a:t>
            </a:r>
            <a:endParaRPr lang="pt-BR" u="sng" dirty="0">
              <a:solidFill>
                <a:schemeClr val="accent6">
                  <a:lumMod val="75000"/>
                </a:schemeClr>
              </a:solidFill>
              <a:cs typeface="+mn-cs"/>
            </a:endParaRPr>
          </a:p>
        </p:txBody>
      </p:sp>
      <p:sp>
        <p:nvSpPr>
          <p:cNvPr id="12" name="Retângulo 11"/>
          <p:cNvSpPr>
            <a:spLocks noChangeArrowheads="1"/>
          </p:cNvSpPr>
          <p:nvPr/>
        </p:nvSpPr>
        <p:spPr bwMode="auto">
          <a:xfrm>
            <a:off x="928688" y="2386013"/>
            <a:ext cx="3214687"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Avaliação dos serviços</a:t>
            </a:r>
          </a:p>
          <a:p>
            <a:r>
              <a:rPr lang="pt-BR"/>
              <a:t>3 – Componentes de valor</a:t>
            </a:r>
          </a:p>
          <a:p>
            <a:r>
              <a:rPr lang="pt-BR"/>
              <a:t>4 – Bloqueios culturais</a:t>
            </a:r>
          </a:p>
          <a:p>
            <a:r>
              <a:rPr lang="pt-BR"/>
              <a:t>5- A experiência japonesa</a:t>
            </a:r>
          </a:p>
          <a:p>
            <a:r>
              <a:rPr lang="pt-BR"/>
              <a:t>6- Critérios de avaliação</a:t>
            </a:r>
          </a:p>
          <a:p>
            <a:r>
              <a:rPr lang="pt-BR"/>
              <a:t>7- Atividades empresariais</a:t>
            </a:r>
          </a:p>
          <a:p>
            <a:endParaRPr lang="pt-BR"/>
          </a:p>
          <a:p>
            <a:r>
              <a:rPr lang="pt-BR"/>
              <a:t> </a:t>
            </a:r>
          </a:p>
        </p:txBody>
      </p:sp>
      <p:sp>
        <p:nvSpPr>
          <p:cNvPr id="9222" name="Rectangle 8"/>
          <p:cNvSpPr>
            <a:spLocks noChangeArrowheads="1"/>
          </p:cNvSpPr>
          <p:nvPr/>
        </p:nvSpPr>
        <p:spPr bwMode="auto">
          <a:xfrm>
            <a:off x="5227638" y="142875"/>
            <a:ext cx="3916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Processo Decisório e Criatividade</a:t>
            </a:r>
            <a:endParaRPr lang="pt-BR">
              <a:solidFill>
                <a:srgbClr val="FFC000"/>
              </a:solidFill>
              <a:latin typeface="Tahoma" pitchFamily="34" charset="0"/>
            </a:endParaRPr>
          </a:p>
        </p:txBody>
      </p:sp>
      <p:sp>
        <p:nvSpPr>
          <p:cNvPr id="9223" name="CaixaDeTexto 8">
            <a:hlinkClick r:id="rId3" action="ppaction://hlinksldjump"/>
          </p:cNvPr>
          <p:cNvSpPr txBox="1">
            <a:spLocks noChangeArrowheads="1"/>
          </p:cNvSpPr>
          <p:nvPr/>
        </p:nvSpPr>
        <p:spPr bwMode="auto">
          <a:xfrm>
            <a:off x="6751638" y="882650"/>
            <a:ext cx="22145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94444E-6 -3.87283E-6 L -1.94444E-6 0.21318 " pathEditMode="relative" rAng="0" ptsTypes="AA">
                                      <p:cBhvr>
                                        <p:cTn id="6" dur="2000" fill="hold"/>
                                        <p:tgtEl>
                                          <p:spTgt spid="12"/>
                                        </p:tgtEl>
                                        <p:attrNameLst>
                                          <p:attrName>ppt_x</p:attrName>
                                          <p:attrName>ppt_y</p:attrName>
                                        </p:attrNameLst>
                                      </p:cBhvr>
                                      <p:rCtr x="0" y="1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1573213" y="928688"/>
            <a:ext cx="6005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600">
                <a:solidFill>
                  <a:srgbClr val="CC6600"/>
                </a:solidFill>
              </a:rPr>
              <a:t>Estatística Aplicada à Administração</a:t>
            </a:r>
            <a:endParaRPr lang="pt-BR" sz="2600">
              <a:solidFill>
                <a:srgbClr val="CC6600"/>
              </a:solidFill>
              <a:latin typeface="Tahoma" pitchFamily="34" charset="0"/>
            </a:endParaRPr>
          </a:p>
        </p:txBody>
      </p:sp>
      <p:sp>
        <p:nvSpPr>
          <p:cNvPr id="7" name="CaixaDeTexto 6"/>
          <p:cNvSpPr txBox="1">
            <a:spLocks noChangeArrowheads="1"/>
          </p:cNvSpPr>
          <p:nvPr/>
        </p:nvSpPr>
        <p:spPr bwMode="auto">
          <a:xfrm>
            <a:off x="571500" y="2005013"/>
            <a:ext cx="8001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Promover o conhecimento e atividades práticas por meio de conceitos e ferramentas estatísticas básicas e necessárias ao desenvolvimento do raciocínio estatístico, de forma contextualizada, bem como, capacitar e qualificar os alunos para a análise crítica de conjuntos de dados (com ênfase no subsídio para o processo de tomada de decisão) e para a continuidade de sua formação em disciplinas mais avançadas do curso de Administração, nas áreas de mercado, marketing, finanças, recursos humanos e controle de processos.</a:t>
            </a:r>
          </a:p>
        </p:txBody>
      </p:sp>
      <p:sp>
        <p:nvSpPr>
          <p:cNvPr id="8" name="CaixaDeTexto 7"/>
          <p:cNvSpPr txBox="1">
            <a:spLocks noChangeArrowheads="1"/>
          </p:cNvSpPr>
          <p:nvPr/>
        </p:nvSpPr>
        <p:spPr bwMode="auto">
          <a:xfrm>
            <a:off x="2286000" y="4729163"/>
            <a:ext cx="6286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rId3" action="ppaction://hlinksldjump"/>
              </a:rPr>
              <a:t>1- Definições Básicas e Análise Descritiva</a:t>
            </a:r>
            <a:endParaRPr lang="pt-BR" b="0"/>
          </a:p>
          <a:p>
            <a:pPr eaLnBrk="1" hangingPunct="1"/>
            <a:r>
              <a:rPr lang="pt-BR" b="0">
                <a:hlinkClick r:id="rId4" action="ppaction://hlinksldjump"/>
              </a:rPr>
              <a:t>2- Análise de Dados e Outras Técnicas</a:t>
            </a:r>
            <a:endParaRPr lang="pt-BR" b="0"/>
          </a:p>
          <a:p>
            <a:pPr eaLnBrk="1" hangingPunct="1"/>
            <a:r>
              <a:rPr lang="pt-BR" b="0">
                <a:hlinkClick r:id="rId5" action="ppaction://hlinksldjump"/>
              </a:rPr>
              <a:t>3- Probabilidade</a:t>
            </a:r>
            <a:endParaRPr lang="pt-BR" b="0"/>
          </a:p>
        </p:txBody>
      </p:sp>
      <p:sp>
        <p:nvSpPr>
          <p:cNvPr id="9" name="Retângulo 8"/>
          <p:cNvSpPr/>
          <p:nvPr/>
        </p:nvSpPr>
        <p:spPr>
          <a:xfrm>
            <a:off x="500063" y="4286250"/>
            <a:ext cx="1223962" cy="369888"/>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656138"/>
            <a:ext cx="3000375" cy="1273175"/>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5416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73736" name="CaixaDeTexto 14">
            <a:hlinkClick r:id="rId6" action="ppaction://hlinksldjump"/>
          </p:cNvPr>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Definições Básicas e Análise Descritiva</a:t>
            </a:r>
          </a:p>
        </p:txBody>
      </p:sp>
      <p:sp>
        <p:nvSpPr>
          <p:cNvPr id="74755"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Contextualização e Definições Básicas </a:t>
            </a:r>
          </a:p>
        </p:txBody>
      </p:sp>
      <p:sp>
        <p:nvSpPr>
          <p:cNvPr id="74756" name="CaixaDeTexto 10"/>
          <p:cNvSpPr txBox="1">
            <a:spLocks noChangeArrowheads="1"/>
          </p:cNvSpPr>
          <p:nvPr/>
        </p:nvSpPr>
        <p:spPr bwMode="auto">
          <a:xfrm>
            <a:off x="1357313" y="2389188"/>
            <a:ext cx="66659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Utilizando a Estatística </a:t>
            </a:r>
            <a:br>
              <a:rPr lang="pt-BR" b="0">
                <a:solidFill>
                  <a:srgbClr val="003399"/>
                </a:solidFill>
              </a:rPr>
            </a:br>
            <a:r>
              <a:rPr lang="pt-BR" b="0">
                <a:solidFill>
                  <a:srgbClr val="003399"/>
                </a:solidFill>
              </a:rPr>
              <a:t>Voltando no Tempo </a:t>
            </a:r>
            <a:br>
              <a:rPr lang="pt-BR" b="0">
                <a:solidFill>
                  <a:srgbClr val="003399"/>
                </a:solidFill>
              </a:rPr>
            </a:br>
            <a:r>
              <a:rPr lang="pt-BR" b="0">
                <a:solidFill>
                  <a:srgbClr val="003399"/>
                </a:solidFill>
              </a:rPr>
              <a:t>E a Estatística? </a:t>
            </a:r>
            <a:br>
              <a:rPr lang="pt-BR" b="0">
                <a:solidFill>
                  <a:srgbClr val="003399"/>
                </a:solidFill>
              </a:rPr>
            </a:br>
            <a:r>
              <a:rPr lang="pt-BR" b="0">
                <a:solidFill>
                  <a:srgbClr val="003399"/>
                </a:solidFill>
              </a:rPr>
              <a:t>Coletando Dados </a:t>
            </a:r>
            <a:br>
              <a:rPr lang="pt-BR" b="0">
                <a:solidFill>
                  <a:srgbClr val="003399"/>
                </a:solidFill>
              </a:rPr>
            </a:br>
            <a:r>
              <a:rPr lang="pt-BR" b="0">
                <a:solidFill>
                  <a:srgbClr val="003399"/>
                </a:solidFill>
              </a:rPr>
              <a:t>O Mau Uso da Estatística </a:t>
            </a:r>
            <a:br>
              <a:rPr lang="pt-BR" b="0">
                <a:solidFill>
                  <a:srgbClr val="003399"/>
                </a:solidFill>
              </a:rPr>
            </a:br>
            <a:r>
              <a:rPr lang="pt-BR" b="0">
                <a:solidFill>
                  <a:srgbClr val="003399"/>
                </a:solidFill>
              </a:rPr>
              <a:t>Resumo </a:t>
            </a:r>
          </a:p>
        </p:txBody>
      </p:sp>
      <p:sp>
        <p:nvSpPr>
          <p:cNvPr id="12" name="Retângulo 11"/>
          <p:cNvSpPr>
            <a:spLocks noChangeArrowheads="1"/>
          </p:cNvSpPr>
          <p:nvPr/>
        </p:nvSpPr>
        <p:spPr bwMode="auto">
          <a:xfrm>
            <a:off x="928688" y="2389188"/>
            <a:ext cx="6357937"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Análise Descritiva - Dados Não Agrupados </a:t>
            </a:r>
          </a:p>
          <a:p>
            <a:r>
              <a:rPr lang="pt-BR"/>
              <a:t>3 - Análise descritiva com Excel - Dados Não Agrupados </a:t>
            </a:r>
          </a:p>
          <a:p>
            <a:r>
              <a:rPr lang="pt-BR"/>
              <a:t>4 - Análise Descritiva - Dados Agrupados </a:t>
            </a:r>
          </a:p>
          <a:p>
            <a:r>
              <a:rPr lang="pt-BR"/>
              <a:t>5 - Análise Descritiva com Excel - Dados Agrupados </a:t>
            </a:r>
          </a:p>
          <a:p>
            <a:r>
              <a:rPr lang="pt-BR"/>
              <a:t>6 - Descrição Gráfica de Dados Agrupados </a:t>
            </a:r>
          </a:p>
          <a:p>
            <a:endParaRPr lang="pt-BR"/>
          </a:p>
          <a:p>
            <a:r>
              <a:rPr lang="pt-BR"/>
              <a:t> </a:t>
            </a:r>
            <a:endParaRPr lang="pt-BR">
              <a:solidFill>
                <a:srgbClr val="000000"/>
              </a:solidFill>
            </a:endParaRPr>
          </a:p>
        </p:txBody>
      </p:sp>
      <p:sp>
        <p:nvSpPr>
          <p:cNvPr id="74758" name="Rectangle 8"/>
          <p:cNvSpPr>
            <a:spLocks noChangeArrowheads="1"/>
          </p:cNvSpPr>
          <p:nvPr/>
        </p:nvSpPr>
        <p:spPr bwMode="auto">
          <a:xfrm>
            <a:off x="5000625" y="142875"/>
            <a:ext cx="4206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Estatística Aplicada à Administração</a:t>
            </a:r>
            <a:endParaRPr lang="pt-BR">
              <a:solidFill>
                <a:srgbClr val="FFC000"/>
              </a:solidFill>
              <a:latin typeface="Tahoma" pitchFamily="34" charset="0"/>
            </a:endParaRPr>
          </a:p>
        </p:txBody>
      </p:sp>
      <p:sp>
        <p:nvSpPr>
          <p:cNvPr id="74759"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94444E-6 -3.75723E-6 L -1.94444E-6 0.25526 " pathEditMode="relative" rAng="0" ptsTypes="AA">
                                      <p:cBhvr>
                                        <p:cTn id="6" dur="2000" fill="hold"/>
                                        <p:tgtEl>
                                          <p:spTgt spid="12"/>
                                        </p:tgtEl>
                                        <p:attrNameLst>
                                          <p:attrName>ppt_x</p:attrName>
                                          <p:attrName>ppt_y</p:attrName>
                                        </p:attrNameLst>
                                      </p:cBhvr>
                                      <p:rCtr x="0" y="1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Análise de Dados e Outras Técnicas</a:t>
            </a:r>
          </a:p>
        </p:txBody>
      </p:sp>
      <p:sp>
        <p:nvSpPr>
          <p:cNvPr id="75779"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A Curva Normal </a:t>
            </a:r>
          </a:p>
        </p:txBody>
      </p:sp>
      <p:sp>
        <p:nvSpPr>
          <p:cNvPr id="75780" name="CaixaDeTexto 10"/>
          <p:cNvSpPr txBox="1">
            <a:spLocks noChangeArrowheads="1"/>
          </p:cNvSpPr>
          <p:nvPr/>
        </p:nvSpPr>
        <p:spPr bwMode="auto">
          <a:xfrm>
            <a:off x="928688" y="2357438"/>
            <a:ext cx="6665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Distribuição Normal - Gauss </a:t>
            </a:r>
            <a:br>
              <a:rPr lang="pt-BR" b="0">
                <a:solidFill>
                  <a:srgbClr val="003399"/>
                </a:solidFill>
              </a:rPr>
            </a:br>
            <a:r>
              <a:rPr lang="pt-BR" b="0">
                <a:solidFill>
                  <a:srgbClr val="003399"/>
                </a:solidFill>
              </a:rPr>
              <a:t>     Padronização da Distribuição </a:t>
            </a:r>
            <a:br>
              <a:rPr lang="pt-BR" b="0">
                <a:solidFill>
                  <a:srgbClr val="003399"/>
                </a:solidFill>
              </a:rPr>
            </a:br>
            <a:r>
              <a:rPr lang="pt-BR" b="0">
                <a:solidFill>
                  <a:srgbClr val="003399"/>
                </a:solidFill>
              </a:rPr>
              <a:t>     Usando o Excel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89188"/>
            <a:ext cx="6357937"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Análise Bidimensional </a:t>
            </a:r>
          </a:p>
          <a:p>
            <a:r>
              <a:rPr lang="pt-BR"/>
              <a:t>3 - Análise de Regressão </a:t>
            </a:r>
          </a:p>
          <a:p>
            <a:endParaRPr lang="pt-BR"/>
          </a:p>
          <a:p>
            <a:r>
              <a:rPr lang="pt-BR"/>
              <a:t> </a:t>
            </a:r>
            <a:endParaRPr lang="pt-BR">
              <a:solidFill>
                <a:srgbClr val="000000"/>
              </a:solidFill>
            </a:endParaRPr>
          </a:p>
        </p:txBody>
      </p:sp>
      <p:sp>
        <p:nvSpPr>
          <p:cNvPr id="75782" name="Rectangle 8"/>
          <p:cNvSpPr>
            <a:spLocks noChangeArrowheads="1"/>
          </p:cNvSpPr>
          <p:nvPr/>
        </p:nvSpPr>
        <p:spPr bwMode="auto">
          <a:xfrm>
            <a:off x="5000625" y="142875"/>
            <a:ext cx="4206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Estatística Aplicada à Administração</a:t>
            </a:r>
            <a:endParaRPr lang="pt-BR">
              <a:solidFill>
                <a:srgbClr val="FFC000"/>
              </a:solidFill>
              <a:latin typeface="Tahoma" pitchFamily="34" charset="0"/>
            </a:endParaRPr>
          </a:p>
        </p:txBody>
      </p:sp>
      <p:sp>
        <p:nvSpPr>
          <p:cNvPr id="75783"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94444E-6 4.27746E-6 L -1.94444E-6 0.18982 " pathEditMode="relative" rAng="0" ptsTypes="AA">
                                      <p:cBhvr>
                                        <p:cTn id="6" dur="2000" fill="hold"/>
                                        <p:tgtEl>
                                          <p:spTgt spid="12"/>
                                        </p:tgtEl>
                                        <p:attrNameLst>
                                          <p:attrName>ppt_x</p:attrName>
                                          <p:attrName>ppt_y</p:attrName>
                                        </p:attrNameLst>
                                      </p:cBhvr>
                                      <p:rCtr x="0" y="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3: Probabilidade</a:t>
            </a:r>
          </a:p>
        </p:txBody>
      </p:sp>
      <p:sp>
        <p:nvSpPr>
          <p:cNvPr id="76803"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Noções Básicas</a:t>
            </a:r>
          </a:p>
        </p:txBody>
      </p:sp>
      <p:sp>
        <p:nvSpPr>
          <p:cNvPr id="76804" name="CaixaDeTexto 10"/>
          <p:cNvSpPr txBox="1">
            <a:spLocks noChangeArrowheads="1"/>
          </p:cNvSpPr>
          <p:nvPr/>
        </p:nvSpPr>
        <p:spPr bwMode="auto">
          <a:xfrm>
            <a:off x="928688" y="2357438"/>
            <a:ext cx="66659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Primeiras Ideias </a:t>
            </a:r>
            <a:br>
              <a:rPr lang="pt-BR" b="0">
                <a:solidFill>
                  <a:srgbClr val="003399"/>
                </a:solidFill>
              </a:rPr>
            </a:br>
            <a:r>
              <a:rPr lang="pt-BR" b="0">
                <a:solidFill>
                  <a:srgbClr val="003399"/>
                </a:solidFill>
              </a:rPr>
              <a:t>     Possíveis Abordagens </a:t>
            </a:r>
            <a:br>
              <a:rPr lang="pt-BR" b="0">
                <a:solidFill>
                  <a:srgbClr val="003399"/>
                </a:solidFill>
              </a:rPr>
            </a:br>
            <a:r>
              <a:rPr lang="pt-BR" b="0">
                <a:solidFill>
                  <a:srgbClr val="003399"/>
                </a:solidFill>
              </a:rPr>
              <a:t>     Probabilidade de Mais de um Evento </a:t>
            </a:r>
            <a:br>
              <a:rPr lang="pt-BR" b="0">
                <a:solidFill>
                  <a:srgbClr val="003399"/>
                </a:solidFill>
              </a:rPr>
            </a:br>
            <a:r>
              <a:rPr lang="pt-BR" b="0">
                <a:solidFill>
                  <a:srgbClr val="003399"/>
                </a:solidFill>
              </a:rPr>
              <a:t>     Valor Esperado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89188"/>
            <a:ext cx="6357937"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Distribuição Binomial</a:t>
            </a:r>
          </a:p>
          <a:p>
            <a:endParaRPr lang="pt-BR"/>
          </a:p>
          <a:p>
            <a:r>
              <a:rPr lang="pt-BR"/>
              <a:t> </a:t>
            </a:r>
          </a:p>
          <a:p>
            <a:endParaRPr lang="pt-BR"/>
          </a:p>
          <a:p>
            <a:r>
              <a:rPr lang="pt-BR"/>
              <a:t> </a:t>
            </a:r>
            <a:endParaRPr lang="pt-BR">
              <a:solidFill>
                <a:srgbClr val="000000"/>
              </a:solidFill>
            </a:endParaRPr>
          </a:p>
        </p:txBody>
      </p:sp>
      <p:sp>
        <p:nvSpPr>
          <p:cNvPr id="76806" name="Rectangle 8"/>
          <p:cNvSpPr>
            <a:spLocks noChangeArrowheads="1"/>
          </p:cNvSpPr>
          <p:nvPr/>
        </p:nvSpPr>
        <p:spPr bwMode="auto">
          <a:xfrm>
            <a:off x="5000625" y="142875"/>
            <a:ext cx="4206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Estatística Aplicada à Administração</a:t>
            </a:r>
            <a:endParaRPr lang="pt-BR">
              <a:solidFill>
                <a:srgbClr val="FFC000"/>
              </a:solidFill>
              <a:latin typeface="Tahoma" pitchFamily="34" charset="0"/>
            </a:endParaRPr>
          </a:p>
        </p:txBody>
      </p:sp>
      <p:sp>
        <p:nvSpPr>
          <p:cNvPr id="76807"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94444E-6 -1.32948E-6 L -1.94444E-6 0.2222 " pathEditMode="relative" rAng="0" ptsTypes="AA">
                                      <p:cBhvr>
                                        <p:cTn id="6" dur="2000" fill="hold"/>
                                        <p:tgtEl>
                                          <p:spTgt spid="12"/>
                                        </p:tgtEl>
                                        <p:attrNameLst>
                                          <p:attrName>ppt_x</p:attrName>
                                          <p:attrName>ppt_y</p:attrName>
                                        </p:attrNameLst>
                                      </p:cBhvr>
                                      <p:rCtr x="0" y="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1071563" y="928688"/>
            <a:ext cx="6846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600">
                <a:solidFill>
                  <a:srgbClr val="CC6600"/>
                </a:solidFill>
              </a:rPr>
              <a:t>Pesquisa Mercadológica e Organizacional</a:t>
            </a:r>
            <a:endParaRPr lang="pt-BR" sz="2600">
              <a:solidFill>
                <a:srgbClr val="CC6600"/>
              </a:solidFill>
              <a:latin typeface="Tahoma" pitchFamily="34" charset="0"/>
            </a:endParaRPr>
          </a:p>
        </p:txBody>
      </p:sp>
      <p:sp>
        <p:nvSpPr>
          <p:cNvPr id="7" name="CaixaDeTexto 6"/>
          <p:cNvSpPr txBox="1">
            <a:spLocks noChangeArrowheads="1"/>
          </p:cNvSpPr>
          <p:nvPr/>
        </p:nvSpPr>
        <p:spPr bwMode="auto">
          <a:xfrm>
            <a:off x="571500" y="2085975"/>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Ao final do curso, os alunos deverão ser capazes de planejar, coordenar, elaborar e analisar pesquisas mercadológicas; utilizar a metodologia e os instrumentos de coleta de dados que mais se adéquam a cada tipo pesquisa.</a:t>
            </a:r>
          </a:p>
        </p:txBody>
      </p:sp>
      <p:sp>
        <p:nvSpPr>
          <p:cNvPr id="8" name="CaixaDeTexto 7"/>
          <p:cNvSpPr txBox="1">
            <a:spLocks noChangeArrowheads="1"/>
          </p:cNvSpPr>
          <p:nvPr/>
        </p:nvSpPr>
        <p:spPr bwMode="auto">
          <a:xfrm>
            <a:off x="2286000" y="4514850"/>
            <a:ext cx="6286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rId3" action="ppaction://hlinksldjump"/>
              </a:rPr>
              <a:t>1- Pesquisa Mercadológica</a:t>
            </a:r>
            <a:br>
              <a:rPr lang="pt-BR" b="0">
                <a:hlinkClick r:id="rId3" action="ppaction://hlinksldjump"/>
              </a:rPr>
            </a:br>
            <a:r>
              <a:rPr lang="pt-BR" b="0">
                <a:hlinkClick r:id="rId4" action="ppaction://hlinksldjump"/>
              </a:rPr>
              <a:t>2- Metodologia de Pesquisa</a:t>
            </a:r>
            <a:br>
              <a:rPr lang="pt-BR" b="0">
                <a:hlinkClick r:id="rId4" action="ppaction://hlinksldjump"/>
              </a:rPr>
            </a:br>
            <a:r>
              <a:rPr lang="pt-BR" b="0">
                <a:hlinkClick r:id="rId5" action="ppaction://hlinksldjump"/>
              </a:rPr>
              <a:t>3- Pesquisa Quantitativa</a:t>
            </a:r>
            <a:r>
              <a:rPr lang="pt-BR" b="0"/>
              <a:t/>
            </a:r>
            <a:br>
              <a:rPr lang="pt-BR" b="0"/>
            </a:br>
            <a:r>
              <a:rPr lang="pt-BR" b="0">
                <a:hlinkClick r:id="rId6" action="ppaction://hlinksldjump"/>
              </a:rPr>
              <a:t>4- Pesquisa Qualitativa</a:t>
            </a:r>
            <a:endParaRPr lang="pt-BR" b="0"/>
          </a:p>
        </p:txBody>
      </p:sp>
      <p:sp>
        <p:nvSpPr>
          <p:cNvPr id="9" name="Retângulo 8"/>
          <p:cNvSpPr/>
          <p:nvPr/>
        </p:nvSpPr>
        <p:spPr>
          <a:xfrm>
            <a:off x="500063" y="4071938"/>
            <a:ext cx="1223962" cy="369887"/>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441825"/>
            <a:ext cx="3000375" cy="1487488"/>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5416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77832" name="CaixaDeTexto 14">
            <a:hlinkClick r:id="rId7" action="ppaction://hlinksldjump"/>
          </p:cNvPr>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Pesquisa Mercadológica</a:t>
            </a:r>
          </a:p>
        </p:txBody>
      </p:sp>
      <p:sp>
        <p:nvSpPr>
          <p:cNvPr id="78851"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sz="1600" u="sng"/>
              <a:t>Definição, conceito, classificação e importância da Pesquisa Mercadológica</a:t>
            </a:r>
            <a:r>
              <a:rPr lang="pt-BR">
                <a:hlinkClick r:id="rId3"/>
              </a:rPr>
              <a:t> </a:t>
            </a:r>
            <a:endParaRPr lang="pt-BR" u="sng"/>
          </a:p>
        </p:txBody>
      </p:sp>
      <p:sp>
        <p:nvSpPr>
          <p:cNvPr id="78852" name="CaixaDeTexto 10"/>
          <p:cNvSpPr txBox="1">
            <a:spLocks noChangeArrowheads="1"/>
          </p:cNvSpPr>
          <p:nvPr/>
        </p:nvSpPr>
        <p:spPr bwMode="auto">
          <a:xfrm>
            <a:off x="977900" y="2357438"/>
            <a:ext cx="6665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Conceitos de Pesquisa de Marketing </a:t>
            </a:r>
            <a:br>
              <a:rPr lang="pt-BR" b="0">
                <a:solidFill>
                  <a:srgbClr val="003399"/>
                </a:solidFill>
              </a:rPr>
            </a:br>
            <a:r>
              <a:rPr lang="pt-BR" b="0">
                <a:solidFill>
                  <a:srgbClr val="003399"/>
                </a:solidFill>
              </a:rPr>
              <a:t>     Classificação das pesquisas mercadológicas </a:t>
            </a:r>
            <a:br>
              <a:rPr lang="pt-BR" b="0">
                <a:solidFill>
                  <a:srgbClr val="003399"/>
                </a:solidFill>
              </a:rPr>
            </a:br>
            <a:r>
              <a:rPr lang="pt-BR" b="0">
                <a:solidFill>
                  <a:srgbClr val="003399"/>
                </a:solidFill>
              </a:rPr>
              <a:t>     A importância da pesquisa mercadológica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89188"/>
            <a:ext cx="8143875"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Mensuração de Demanda de Mercado </a:t>
            </a:r>
          </a:p>
          <a:p>
            <a:r>
              <a:rPr lang="pt-BR"/>
              <a:t>3 - Análise da Concorrência </a:t>
            </a:r>
          </a:p>
          <a:p>
            <a:r>
              <a:rPr lang="pt-BR"/>
              <a:t>4 - </a:t>
            </a:r>
            <a:r>
              <a:rPr lang="pt-BR" sz="1600"/>
              <a:t>Definição, conceito, classificação e importância da pesquisa organizacional </a:t>
            </a:r>
          </a:p>
          <a:p>
            <a:r>
              <a:rPr lang="pt-BR"/>
              <a:t>5 - Planejamento de Pesquisa  </a:t>
            </a:r>
            <a:endParaRPr lang="pt-BR">
              <a:solidFill>
                <a:srgbClr val="000000"/>
              </a:solidFill>
            </a:endParaRPr>
          </a:p>
        </p:txBody>
      </p:sp>
      <p:sp>
        <p:nvSpPr>
          <p:cNvPr id="78854" name="Rectangle 8"/>
          <p:cNvSpPr>
            <a:spLocks noChangeArrowheads="1"/>
          </p:cNvSpPr>
          <p:nvPr/>
        </p:nvSpPr>
        <p:spPr bwMode="auto">
          <a:xfrm>
            <a:off x="4357688" y="142875"/>
            <a:ext cx="4787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Pesquisa Mercadológica e Organizacional</a:t>
            </a:r>
            <a:endParaRPr lang="pt-BR">
              <a:solidFill>
                <a:srgbClr val="FFC000"/>
              </a:solidFill>
              <a:latin typeface="Tahoma" pitchFamily="34" charset="0"/>
            </a:endParaRPr>
          </a:p>
        </p:txBody>
      </p:sp>
      <p:sp>
        <p:nvSpPr>
          <p:cNvPr id="78855" name="CaixaDeTexto 14">
            <a:hlinkClick r:id="rId4"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E-6 4.27746E-6 L 5E-6 0.16901 " pathEditMode="relative" rAng="0" ptsTypes="AA">
                                      <p:cBhvr>
                                        <p:cTn id="6" dur="2000" fill="hold"/>
                                        <p:tgtEl>
                                          <p:spTgt spid="12"/>
                                        </p:tgtEl>
                                        <p:attrNameLst>
                                          <p:attrName>ppt_x</p:attrName>
                                          <p:attrName>ppt_y</p:attrName>
                                        </p:attrNameLst>
                                      </p:cBhvr>
                                      <p:rCtr x="0" y="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Metodologia de Pesquisa</a:t>
            </a:r>
          </a:p>
        </p:txBody>
      </p:sp>
      <p:sp>
        <p:nvSpPr>
          <p:cNvPr id="79875"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Fontes e formas de coleta de dados </a:t>
            </a:r>
          </a:p>
        </p:txBody>
      </p:sp>
      <p:sp>
        <p:nvSpPr>
          <p:cNvPr id="79876" name="CaixaDeTexto 10"/>
          <p:cNvSpPr txBox="1">
            <a:spLocks noChangeArrowheads="1"/>
          </p:cNvSpPr>
          <p:nvPr/>
        </p:nvSpPr>
        <p:spPr bwMode="auto">
          <a:xfrm>
            <a:off x="928688" y="2357438"/>
            <a:ext cx="6665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Fontes de coleta de dados </a:t>
            </a:r>
            <a:br>
              <a:rPr lang="pt-BR" b="0">
                <a:solidFill>
                  <a:srgbClr val="003399"/>
                </a:solidFill>
              </a:rPr>
            </a:br>
            <a:r>
              <a:rPr lang="pt-BR" b="0">
                <a:solidFill>
                  <a:srgbClr val="003399"/>
                </a:solidFill>
              </a:rPr>
              <a:t>     Formas de coleta de dados </a:t>
            </a:r>
            <a:br>
              <a:rPr lang="pt-BR" b="0">
                <a:solidFill>
                  <a:srgbClr val="003399"/>
                </a:solidFill>
              </a:rPr>
            </a:br>
            <a:r>
              <a:rPr lang="pt-BR" b="0">
                <a:solidFill>
                  <a:srgbClr val="003399"/>
                </a:solidFill>
              </a:rPr>
              <a:t>     Coleta por telefone, correio, WEB e pessoalmente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89188"/>
            <a:ext cx="8143875"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Perguntas: tipos e usos </a:t>
            </a:r>
          </a:p>
          <a:p>
            <a:r>
              <a:rPr lang="pt-BR"/>
              <a:t>3 - Classificação socioeconômica </a:t>
            </a:r>
          </a:p>
          <a:p>
            <a:r>
              <a:rPr lang="pt-BR"/>
              <a:t>4 - Pesquisa qualitativa X Pesquisa quantitativa</a:t>
            </a:r>
          </a:p>
          <a:p>
            <a:r>
              <a:rPr lang="pt-BR"/>
              <a:t> </a:t>
            </a:r>
          </a:p>
        </p:txBody>
      </p:sp>
      <p:sp>
        <p:nvSpPr>
          <p:cNvPr id="79878" name="Rectangle 8"/>
          <p:cNvSpPr>
            <a:spLocks noChangeArrowheads="1"/>
          </p:cNvSpPr>
          <p:nvPr/>
        </p:nvSpPr>
        <p:spPr bwMode="auto">
          <a:xfrm>
            <a:off x="4357688" y="142875"/>
            <a:ext cx="4787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Pesquisa Mercadológica e Organizacional</a:t>
            </a:r>
            <a:endParaRPr lang="pt-BR">
              <a:solidFill>
                <a:srgbClr val="FFC000"/>
              </a:solidFill>
              <a:latin typeface="Tahoma" pitchFamily="34" charset="0"/>
            </a:endParaRPr>
          </a:p>
        </p:txBody>
      </p:sp>
      <p:sp>
        <p:nvSpPr>
          <p:cNvPr id="79879"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E-6 4.27746E-6 L 5E-6 0.16901 " pathEditMode="relative" rAng="0" ptsTypes="AA">
                                      <p:cBhvr>
                                        <p:cTn id="6" dur="2000" fill="hold"/>
                                        <p:tgtEl>
                                          <p:spTgt spid="12"/>
                                        </p:tgtEl>
                                        <p:attrNameLst>
                                          <p:attrName>ppt_x</p:attrName>
                                          <p:attrName>ppt_y</p:attrName>
                                        </p:attrNameLst>
                                      </p:cBhvr>
                                      <p:rCtr x="0" y="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3: Pesquisa Quantitativa</a:t>
            </a:r>
          </a:p>
        </p:txBody>
      </p:sp>
      <p:sp>
        <p:nvSpPr>
          <p:cNvPr id="80899"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População, amostragem e seleção de amostra </a:t>
            </a:r>
          </a:p>
        </p:txBody>
      </p:sp>
      <p:sp>
        <p:nvSpPr>
          <p:cNvPr id="80900" name="CaixaDeTexto 10"/>
          <p:cNvSpPr txBox="1">
            <a:spLocks noChangeArrowheads="1"/>
          </p:cNvSpPr>
          <p:nvPr/>
        </p:nvSpPr>
        <p:spPr bwMode="auto">
          <a:xfrm>
            <a:off x="1000125" y="2357438"/>
            <a:ext cx="6665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Conceitos de população e amostragem </a:t>
            </a:r>
            <a:br>
              <a:rPr lang="pt-BR" b="0">
                <a:solidFill>
                  <a:srgbClr val="003399"/>
                </a:solidFill>
              </a:rPr>
            </a:br>
            <a:r>
              <a:rPr lang="pt-BR" b="0">
                <a:solidFill>
                  <a:srgbClr val="003399"/>
                </a:solidFill>
              </a:rPr>
              <a:t>     Etapas de seleção da amostra </a:t>
            </a:r>
            <a:br>
              <a:rPr lang="pt-BR" b="0">
                <a:solidFill>
                  <a:srgbClr val="003399"/>
                </a:solidFill>
              </a:rPr>
            </a:br>
            <a:r>
              <a:rPr lang="pt-BR" b="0">
                <a:solidFill>
                  <a:srgbClr val="003399"/>
                </a:solidFill>
              </a:rPr>
              <a:t>     Cálculo da amostra e do erro amostral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89188"/>
            <a:ext cx="7643812"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Amostragem probabilística e não probabilística </a:t>
            </a:r>
          </a:p>
          <a:p>
            <a:r>
              <a:rPr lang="pt-BR"/>
              <a:t>3 - Questionário: Vantagens, Desvantagens e Regras de Elaboração </a:t>
            </a:r>
          </a:p>
          <a:p>
            <a:r>
              <a:rPr lang="pt-BR"/>
              <a:t>4 - Codificação, Tabulação e Análise de Dados Quantitativos</a:t>
            </a:r>
          </a:p>
          <a:p>
            <a:r>
              <a:rPr lang="pt-BR"/>
              <a:t> </a:t>
            </a:r>
          </a:p>
        </p:txBody>
      </p:sp>
      <p:sp>
        <p:nvSpPr>
          <p:cNvPr id="80902" name="Rectangle 8"/>
          <p:cNvSpPr>
            <a:spLocks noChangeArrowheads="1"/>
          </p:cNvSpPr>
          <p:nvPr/>
        </p:nvSpPr>
        <p:spPr bwMode="auto">
          <a:xfrm>
            <a:off x="4357688" y="142875"/>
            <a:ext cx="4787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Pesquisa Mercadológica e Organizacional</a:t>
            </a:r>
            <a:endParaRPr lang="pt-BR">
              <a:solidFill>
                <a:srgbClr val="FFC000"/>
              </a:solidFill>
              <a:latin typeface="Tahoma" pitchFamily="34" charset="0"/>
            </a:endParaRPr>
          </a:p>
        </p:txBody>
      </p:sp>
      <p:sp>
        <p:nvSpPr>
          <p:cNvPr id="80903"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E-6 4.27746E-6 L 5E-6 0.16901 " pathEditMode="relative" rAng="0" ptsTypes="AA">
                                      <p:cBhvr>
                                        <p:cTn id="6" dur="2000" fill="hold"/>
                                        <p:tgtEl>
                                          <p:spTgt spid="12"/>
                                        </p:tgtEl>
                                        <p:attrNameLst>
                                          <p:attrName>ppt_x</p:attrName>
                                          <p:attrName>ppt_y</p:attrName>
                                        </p:attrNameLst>
                                      </p:cBhvr>
                                      <p:rCtr x="0" y="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4: Pesquisa Quantitativa</a:t>
            </a:r>
          </a:p>
        </p:txBody>
      </p:sp>
      <p:sp>
        <p:nvSpPr>
          <p:cNvPr id="81923"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Entrevista em Profundidade e Grupo de Discussão </a:t>
            </a:r>
          </a:p>
        </p:txBody>
      </p:sp>
      <p:sp>
        <p:nvSpPr>
          <p:cNvPr id="81924" name="CaixaDeTexto 10"/>
          <p:cNvSpPr txBox="1">
            <a:spLocks noChangeArrowheads="1"/>
          </p:cNvSpPr>
          <p:nvPr/>
        </p:nvSpPr>
        <p:spPr bwMode="auto">
          <a:xfrm>
            <a:off x="1000125" y="2357438"/>
            <a:ext cx="6665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A Pesquisa Qualitativa </a:t>
            </a:r>
            <a:br>
              <a:rPr lang="pt-BR" b="0">
                <a:solidFill>
                  <a:srgbClr val="003399"/>
                </a:solidFill>
              </a:rPr>
            </a:br>
            <a:r>
              <a:rPr lang="pt-BR" b="0">
                <a:solidFill>
                  <a:srgbClr val="003399"/>
                </a:solidFill>
              </a:rPr>
              <a:t>     Entrevista em profundidade </a:t>
            </a:r>
            <a:br>
              <a:rPr lang="pt-BR" b="0">
                <a:solidFill>
                  <a:srgbClr val="003399"/>
                </a:solidFill>
              </a:rPr>
            </a:br>
            <a:r>
              <a:rPr lang="pt-BR" b="0">
                <a:solidFill>
                  <a:srgbClr val="003399"/>
                </a:solidFill>
              </a:rPr>
              <a:t>     Grupo de discussão </a:t>
            </a:r>
            <a:br>
              <a:rPr lang="pt-BR" b="0">
                <a:solidFill>
                  <a:srgbClr val="003399"/>
                </a:solidFill>
              </a:rPr>
            </a:br>
            <a:r>
              <a:rPr lang="pt-BR" b="0">
                <a:solidFill>
                  <a:srgbClr val="003399"/>
                </a:solidFill>
              </a:rPr>
              <a:t>     Resumo</a:t>
            </a:r>
          </a:p>
        </p:txBody>
      </p:sp>
      <p:sp>
        <p:nvSpPr>
          <p:cNvPr id="12" name="Retângulo 11"/>
          <p:cNvSpPr>
            <a:spLocks noChangeArrowheads="1"/>
          </p:cNvSpPr>
          <p:nvPr/>
        </p:nvSpPr>
        <p:spPr bwMode="auto">
          <a:xfrm>
            <a:off x="928688" y="2389188"/>
            <a:ext cx="542925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Técnicas de Pesquisa </a:t>
            </a:r>
          </a:p>
          <a:p>
            <a:r>
              <a:rPr lang="pt-BR"/>
              <a:t>3 - Estudo de Caso e Estudo Comparativo</a:t>
            </a:r>
          </a:p>
          <a:p>
            <a:endParaRPr lang="pt-BR"/>
          </a:p>
          <a:p>
            <a:r>
              <a:rPr lang="pt-BR"/>
              <a:t> </a:t>
            </a:r>
          </a:p>
        </p:txBody>
      </p:sp>
      <p:sp>
        <p:nvSpPr>
          <p:cNvPr id="81926" name="Rectangle 8"/>
          <p:cNvSpPr>
            <a:spLocks noChangeArrowheads="1"/>
          </p:cNvSpPr>
          <p:nvPr/>
        </p:nvSpPr>
        <p:spPr bwMode="auto">
          <a:xfrm>
            <a:off x="4357688" y="142875"/>
            <a:ext cx="4787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Pesquisa Mercadológica e Organizacional</a:t>
            </a:r>
            <a:endParaRPr lang="pt-BR">
              <a:solidFill>
                <a:srgbClr val="FFC000"/>
              </a:solidFill>
              <a:latin typeface="Tahoma" pitchFamily="34" charset="0"/>
            </a:endParaRPr>
          </a:p>
        </p:txBody>
      </p:sp>
      <p:sp>
        <p:nvSpPr>
          <p:cNvPr id="81927"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E-6 4.27746E-6 L 5E-6 0.16901 " pathEditMode="relative" rAng="0" ptsTypes="AA">
                                      <p:cBhvr>
                                        <p:cTn id="6" dur="2000" fill="hold"/>
                                        <p:tgtEl>
                                          <p:spTgt spid="12"/>
                                        </p:tgtEl>
                                        <p:attrNameLst>
                                          <p:attrName>ppt_x</p:attrName>
                                          <p:attrName>ppt_y</p:attrName>
                                        </p:attrNameLst>
                                      </p:cBhvr>
                                      <p:rCtr x="0" y="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1201738" y="928688"/>
            <a:ext cx="65865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600">
                <a:solidFill>
                  <a:srgbClr val="CC6600"/>
                </a:solidFill>
              </a:rPr>
              <a:t>Análise das Demonstrações Financeiras</a:t>
            </a:r>
            <a:endParaRPr lang="pt-BR" sz="2600">
              <a:solidFill>
                <a:srgbClr val="CC6600"/>
              </a:solidFill>
              <a:latin typeface="Tahoma" pitchFamily="34" charset="0"/>
            </a:endParaRPr>
          </a:p>
        </p:txBody>
      </p:sp>
      <p:sp>
        <p:nvSpPr>
          <p:cNvPr id="7" name="CaixaDeTexto 6"/>
          <p:cNvSpPr txBox="1">
            <a:spLocks noChangeArrowheads="1"/>
          </p:cNvSpPr>
          <p:nvPr/>
        </p:nvSpPr>
        <p:spPr bwMode="auto">
          <a:xfrm>
            <a:off x="571500" y="2085975"/>
            <a:ext cx="8001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Utilizar instrumentos de análise das demonstrações financeiras sendo capaz de compreender a situação financeira da organização e auxiliar no processo de tomada de decisão.</a:t>
            </a:r>
          </a:p>
        </p:txBody>
      </p:sp>
      <p:sp>
        <p:nvSpPr>
          <p:cNvPr id="8" name="CaixaDeTexto 7"/>
          <p:cNvSpPr txBox="1">
            <a:spLocks noChangeArrowheads="1"/>
          </p:cNvSpPr>
          <p:nvPr/>
        </p:nvSpPr>
        <p:spPr bwMode="auto">
          <a:xfrm>
            <a:off x="2286000" y="4514850"/>
            <a:ext cx="6286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rId3" action="ppaction://hlinksldjump"/>
              </a:rPr>
              <a:t>1- Estrutura e conteúdo das Demonstrações Financeiras</a:t>
            </a:r>
            <a:br>
              <a:rPr lang="pt-BR" b="0">
                <a:hlinkClick r:id="rId3" action="ppaction://hlinksldjump"/>
              </a:rPr>
            </a:br>
            <a:r>
              <a:rPr lang="pt-BR" b="0">
                <a:hlinkClick r:id="rId4" action="ppaction://hlinksldjump"/>
              </a:rPr>
              <a:t>2- Procedimentos, Métodos e técnicas de análise</a:t>
            </a:r>
            <a:r>
              <a:rPr lang="pt-BR" b="0"/>
              <a:t/>
            </a:r>
            <a:br>
              <a:rPr lang="pt-BR" b="0"/>
            </a:br>
            <a:r>
              <a:rPr lang="pt-BR" b="0">
                <a:hlinkClick r:id="rId5" action="ppaction://hlinksldjump"/>
              </a:rPr>
              <a:t>3- Avaliação da situação e do desempenho Empresarial</a:t>
            </a:r>
            <a:endParaRPr lang="pt-BR" b="0"/>
          </a:p>
        </p:txBody>
      </p:sp>
      <p:sp>
        <p:nvSpPr>
          <p:cNvPr id="9" name="Retângulo 8"/>
          <p:cNvSpPr/>
          <p:nvPr/>
        </p:nvSpPr>
        <p:spPr>
          <a:xfrm>
            <a:off x="500063" y="4071938"/>
            <a:ext cx="1223962" cy="369887"/>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441825"/>
            <a:ext cx="3000375" cy="1201738"/>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5416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82952" name="CaixaDeTexto 14"/>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193925" y="928688"/>
            <a:ext cx="43783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sz="2600">
                <a:solidFill>
                  <a:srgbClr val="CC6600"/>
                </a:solidFill>
              </a:rPr>
              <a:t>Comunicação Empresarial</a:t>
            </a:r>
            <a:endParaRPr lang="pt-BR" sz="2600">
              <a:solidFill>
                <a:srgbClr val="CC6600"/>
              </a:solidFill>
              <a:latin typeface="Tahoma" pitchFamily="34" charset="0"/>
            </a:endParaRPr>
          </a:p>
        </p:txBody>
      </p:sp>
      <p:sp>
        <p:nvSpPr>
          <p:cNvPr id="7" name="CaixaDeTexto 6"/>
          <p:cNvSpPr txBox="1">
            <a:spLocks noChangeArrowheads="1"/>
          </p:cNvSpPr>
          <p:nvPr/>
        </p:nvSpPr>
        <p:spPr bwMode="auto">
          <a:xfrm>
            <a:off x="500063" y="1924050"/>
            <a:ext cx="835818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O objetivo da disciplina Comunicação Empresarial é possibilitar conhecimentos e habilidades no campo da comunicação, especialmente na expressão escrita.</a:t>
            </a:r>
          </a:p>
          <a:p>
            <a:pPr eaLnBrk="1" hangingPunct="1"/>
            <a:r>
              <a:rPr lang="pt-BR" b="0"/>
              <a:t>Você terá a oportunidade de analisar o processo de comunicação e suas particularidades, incluindo o processo de leitura exploratória, seletiva e interpretativa. Terá também oportunidade de elaborar textos, aperfeiçoando sua habilidade de redação e gramática. Conhecerá os fundamentos e utilizará as formas de redação técnica, oficial e acadêmica, melhorando seu desempenho na captura e expressão do conhecimento, ao tempo em que poderá se desenvolver nos temas da moderna administração, que o acompanharão por todo o curso de Administração.</a:t>
            </a:r>
          </a:p>
        </p:txBody>
      </p:sp>
      <p:sp>
        <p:nvSpPr>
          <p:cNvPr id="8" name="CaixaDeTexto 7"/>
          <p:cNvSpPr txBox="1">
            <a:spLocks noChangeArrowheads="1"/>
          </p:cNvSpPr>
          <p:nvPr/>
        </p:nvSpPr>
        <p:spPr bwMode="auto">
          <a:xfrm>
            <a:off x="2286000" y="5219700"/>
            <a:ext cx="5072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rId3" action="ppaction://hlinksldjump"/>
              </a:rPr>
              <a:t>1- Comunicação Humana</a:t>
            </a:r>
            <a:endParaRPr lang="pt-BR" b="0"/>
          </a:p>
          <a:p>
            <a:pPr eaLnBrk="1" hangingPunct="1"/>
            <a:r>
              <a:rPr lang="pt-BR" b="0">
                <a:hlinkClick r:id="rId4" action="ppaction://hlinksldjump"/>
              </a:rPr>
              <a:t>2- Formas de Expressão Escrita</a:t>
            </a:r>
            <a:endParaRPr lang="pt-BR" b="0"/>
          </a:p>
          <a:p>
            <a:pPr eaLnBrk="1" hangingPunct="1"/>
            <a:r>
              <a:rPr lang="pt-BR" b="0">
                <a:hlinkClick r:id="rId5" action="ppaction://hlinksldjump"/>
              </a:rPr>
              <a:t>3- A Comunicação Empresarial </a:t>
            </a:r>
            <a:endParaRPr lang="pt-BR" b="0"/>
          </a:p>
        </p:txBody>
      </p:sp>
      <p:sp>
        <p:nvSpPr>
          <p:cNvPr id="9" name="Retângulo 8"/>
          <p:cNvSpPr/>
          <p:nvPr/>
        </p:nvSpPr>
        <p:spPr>
          <a:xfrm>
            <a:off x="500063" y="4857750"/>
            <a:ext cx="1223962" cy="369888"/>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5227638"/>
            <a:ext cx="3000375" cy="1130300"/>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5416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0248" name="CaixaDeTexto 14">
            <a:hlinkClick r:id="rId6" action="ppaction://hlinksldjump"/>
          </p:cNvPr>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Estrutura e conteúdo das Demonstrações Financeiras</a:t>
            </a:r>
          </a:p>
        </p:txBody>
      </p:sp>
      <p:sp>
        <p:nvSpPr>
          <p:cNvPr id="83971"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Significado das Demonstrações Financeiras </a:t>
            </a:r>
          </a:p>
        </p:txBody>
      </p:sp>
      <p:sp>
        <p:nvSpPr>
          <p:cNvPr id="83972" name="CaixaDeTexto 10"/>
          <p:cNvSpPr txBox="1">
            <a:spLocks noChangeArrowheads="1"/>
          </p:cNvSpPr>
          <p:nvPr/>
        </p:nvSpPr>
        <p:spPr bwMode="auto">
          <a:xfrm>
            <a:off x="928688" y="2357438"/>
            <a:ext cx="66659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Conceito e finalidade das demonstrações financeiras </a:t>
            </a:r>
            <a:br>
              <a:rPr lang="pt-BR" b="0">
                <a:solidFill>
                  <a:srgbClr val="003399"/>
                </a:solidFill>
              </a:rPr>
            </a:br>
            <a:r>
              <a:rPr lang="pt-BR" b="0">
                <a:solidFill>
                  <a:srgbClr val="003399"/>
                </a:solidFill>
              </a:rPr>
              <a:t>     Importância das demonstrações financeiras </a:t>
            </a:r>
            <a:br>
              <a:rPr lang="pt-BR" b="0">
                <a:solidFill>
                  <a:srgbClr val="003399"/>
                </a:solidFill>
              </a:rPr>
            </a:br>
            <a:r>
              <a:rPr lang="pt-BR" b="0">
                <a:solidFill>
                  <a:srgbClr val="003399"/>
                </a:solidFill>
              </a:rPr>
              <a:t>     Partes interessadas </a:t>
            </a:r>
            <a:br>
              <a:rPr lang="pt-BR" b="0">
                <a:solidFill>
                  <a:srgbClr val="003399"/>
                </a:solidFill>
              </a:rPr>
            </a:br>
            <a:r>
              <a:rPr lang="pt-BR" b="0">
                <a:solidFill>
                  <a:srgbClr val="003399"/>
                </a:solidFill>
              </a:rPr>
              <a:t>     Principais demonstrações financeiras </a:t>
            </a:r>
            <a:br>
              <a:rPr lang="pt-BR" b="0">
                <a:solidFill>
                  <a:srgbClr val="003399"/>
                </a:solidFill>
              </a:rPr>
            </a:br>
            <a:r>
              <a:rPr lang="pt-BR" b="0">
                <a:solidFill>
                  <a:srgbClr val="003399"/>
                </a:solidFill>
              </a:rPr>
              <a:t>     Demonstrações financeiras e contabilidade </a:t>
            </a:r>
            <a:br>
              <a:rPr lang="pt-BR" b="0">
                <a:solidFill>
                  <a:srgbClr val="003399"/>
                </a:solidFill>
              </a:rPr>
            </a:br>
            <a:r>
              <a:rPr lang="pt-BR" b="0">
                <a:solidFill>
                  <a:srgbClr val="003399"/>
                </a:solidFill>
              </a:rPr>
              <a:t>     Resumo</a:t>
            </a:r>
          </a:p>
        </p:txBody>
      </p:sp>
      <p:sp>
        <p:nvSpPr>
          <p:cNvPr id="12" name="Retângulo 11"/>
          <p:cNvSpPr>
            <a:spLocks noChangeArrowheads="1"/>
          </p:cNvSpPr>
          <p:nvPr/>
        </p:nvSpPr>
        <p:spPr bwMode="auto">
          <a:xfrm>
            <a:off x="928688" y="2389188"/>
            <a:ext cx="7358062"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O Balanço Patrimonial – Ativo </a:t>
            </a:r>
          </a:p>
          <a:p>
            <a:r>
              <a:rPr lang="pt-BR"/>
              <a:t>3 - O Balanço Patrimonial - Passivo </a:t>
            </a:r>
          </a:p>
          <a:p>
            <a:r>
              <a:rPr lang="pt-BR"/>
              <a:t>4 - A Demonstração do Resultado do Exercício </a:t>
            </a:r>
          </a:p>
          <a:p>
            <a:r>
              <a:rPr lang="pt-BR"/>
              <a:t>5 - A Demonstração de Lucros ou Prejuízos Acumulados </a:t>
            </a:r>
          </a:p>
          <a:p>
            <a:r>
              <a:rPr lang="pt-BR"/>
              <a:t>6 - A Demonstração das Origens e Aplicações de Recursos</a:t>
            </a:r>
          </a:p>
          <a:p>
            <a:r>
              <a:rPr lang="pt-BR"/>
              <a:t> </a:t>
            </a:r>
          </a:p>
        </p:txBody>
      </p:sp>
      <p:sp>
        <p:nvSpPr>
          <p:cNvPr id="83974" name="Rectangle 8"/>
          <p:cNvSpPr>
            <a:spLocks noChangeArrowheads="1"/>
          </p:cNvSpPr>
          <p:nvPr/>
        </p:nvSpPr>
        <p:spPr bwMode="auto">
          <a:xfrm>
            <a:off x="4448175" y="142875"/>
            <a:ext cx="4608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Análise das Demonstrações Financeiras</a:t>
            </a:r>
            <a:endParaRPr lang="pt-BR">
              <a:solidFill>
                <a:srgbClr val="FFC000"/>
              </a:solidFill>
              <a:latin typeface="Tahoma" pitchFamily="34" charset="0"/>
            </a:endParaRPr>
          </a:p>
        </p:txBody>
      </p:sp>
      <p:sp>
        <p:nvSpPr>
          <p:cNvPr id="83975"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55556E-7 3.06358E-6 L 5.55556E-7 0.25456 " pathEditMode="relative" rAng="0" ptsTypes="AA">
                                      <p:cBhvr>
                                        <p:cTn id="6" dur="2000" fill="hold"/>
                                        <p:tgtEl>
                                          <p:spTgt spid="12"/>
                                        </p:tgtEl>
                                        <p:attrNameLst>
                                          <p:attrName>ppt_x</p:attrName>
                                          <p:attrName>ppt_y</p:attrName>
                                        </p:attrNameLst>
                                      </p:cBhvr>
                                      <p:rCtr x="0" y="1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Procedimentos, Métodos e técnicas de análise </a:t>
            </a:r>
          </a:p>
        </p:txBody>
      </p:sp>
      <p:sp>
        <p:nvSpPr>
          <p:cNvPr id="84995"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Padronização e Ajustes Preliminares </a:t>
            </a:r>
          </a:p>
        </p:txBody>
      </p:sp>
      <p:sp>
        <p:nvSpPr>
          <p:cNvPr id="84996" name="CaixaDeTexto 10"/>
          <p:cNvSpPr txBox="1">
            <a:spLocks noChangeArrowheads="1"/>
          </p:cNvSpPr>
          <p:nvPr/>
        </p:nvSpPr>
        <p:spPr bwMode="auto">
          <a:xfrm>
            <a:off x="857250" y="2357438"/>
            <a:ext cx="666591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Simplificação e padronização das Demonstrações </a:t>
            </a:r>
            <a:br>
              <a:rPr lang="pt-BR" b="0">
                <a:solidFill>
                  <a:srgbClr val="003399"/>
                </a:solidFill>
              </a:rPr>
            </a:br>
            <a:r>
              <a:rPr lang="pt-BR" b="0">
                <a:solidFill>
                  <a:srgbClr val="003399"/>
                </a:solidFill>
              </a:rPr>
              <a:t>     Financeiras </a:t>
            </a:r>
            <a:br>
              <a:rPr lang="pt-BR" b="0">
                <a:solidFill>
                  <a:srgbClr val="003399"/>
                </a:solidFill>
              </a:rPr>
            </a:br>
            <a:r>
              <a:rPr lang="pt-BR" b="0">
                <a:solidFill>
                  <a:srgbClr val="003399"/>
                </a:solidFill>
              </a:rPr>
              <a:t>     Reclassificação de contas </a:t>
            </a:r>
            <a:br>
              <a:rPr lang="pt-BR" b="0">
                <a:solidFill>
                  <a:srgbClr val="003399"/>
                </a:solidFill>
              </a:rPr>
            </a:br>
            <a:r>
              <a:rPr lang="pt-BR" b="0">
                <a:solidFill>
                  <a:srgbClr val="003399"/>
                </a:solidFill>
              </a:rPr>
              <a:t>     Correção dos efeitos da inflação </a:t>
            </a:r>
            <a:br>
              <a:rPr lang="pt-BR" b="0">
                <a:solidFill>
                  <a:srgbClr val="003399"/>
                </a:solidFill>
              </a:rPr>
            </a:br>
            <a:r>
              <a:rPr lang="pt-BR" b="0">
                <a:solidFill>
                  <a:srgbClr val="003399"/>
                </a:solidFill>
              </a:rPr>
              <a:t>     Resumo</a:t>
            </a:r>
          </a:p>
        </p:txBody>
      </p:sp>
      <p:sp>
        <p:nvSpPr>
          <p:cNvPr id="12" name="Retângulo 11"/>
          <p:cNvSpPr>
            <a:spLocks noChangeArrowheads="1"/>
          </p:cNvSpPr>
          <p:nvPr/>
        </p:nvSpPr>
        <p:spPr bwMode="auto">
          <a:xfrm>
            <a:off x="928688" y="2389188"/>
            <a:ext cx="6665912"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O Balanço Patrimonial – Ativo </a:t>
            </a:r>
          </a:p>
          <a:p>
            <a:r>
              <a:rPr lang="pt-BR"/>
              <a:t>3 - O Balanço Patrimonial - Passivo </a:t>
            </a:r>
          </a:p>
          <a:p>
            <a:r>
              <a:rPr lang="pt-BR"/>
              <a:t>4 - A Demonstração do Resultado do Exercício </a:t>
            </a:r>
          </a:p>
          <a:p>
            <a:r>
              <a:rPr lang="pt-BR"/>
              <a:t>5 - A Demonstração de Lucros ou Prejuízos Acumulados </a:t>
            </a:r>
          </a:p>
          <a:p>
            <a:r>
              <a:rPr lang="pt-BR"/>
              <a:t>6 - A Demonstração das Origens e Aplicações de Recursos </a:t>
            </a:r>
          </a:p>
        </p:txBody>
      </p:sp>
      <p:sp>
        <p:nvSpPr>
          <p:cNvPr id="84998" name="Rectangle 8"/>
          <p:cNvSpPr>
            <a:spLocks noChangeArrowheads="1"/>
          </p:cNvSpPr>
          <p:nvPr/>
        </p:nvSpPr>
        <p:spPr bwMode="auto">
          <a:xfrm>
            <a:off x="4448175" y="142875"/>
            <a:ext cx="4608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Análise das Demonstrações Financeiras</a:t>
            </a:r>
            <a:endParaRPr lang="pt-BR">
              <a:solidFill>
                <a:srgbClr val="FFC000"/>
              </a:solidFill>
              <a:latin typeface="Tahoma" pitchFamily="34" charset="0"/>
            </a:endParaRPr>
          </a:p>
        </p:txBody>
      </p:sp>
      <p:sp>
        <p:nvSpPr>
          <p:cNvPr id="84999"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22222E-6 -1.32948E-6 L -2.22222E-6 0.2222 " pathEditMode="relative" rAng="0" ptsTypes="AA">
                                      <p:cBhvr>
                                        <p:cTn id="6" dur="2000" fill="hold"/>
                                        <p:tgtEl>
                                          <p:spTgt spid="12"/>
                                        </p:tgtEl>
                                        <p:attrNameLst>
                                          <p:attrName>ppt_x</p:attrName>
                                          <p:attrName>ppt_y</p:attrName>
                                        </p:attrNameLst>
                                      </p:cBhvr>
                                      <p:rCtr x="0" y="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3: Avaliação da situação e do desempenho Empresarial</a:t>
            </a:r>
          </a:p>
        </p:txBody>
      </p:sp>
      <p:sp>
        <p:nvSpPr>
          <p:cNvPr id="86019"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Análise da Liquidez e do Endividamento </a:t>
            </a:r>
          </a:p>
        </p:txBody>
      </p:sp>
      <p:sp>
        <p:nvSpPr>
          <p:cNvPr id="86020" name="CaixaDeTexto 10"/>
          <p:cNvSpPr txBox="1">
            <a:spLocks noChangeArrowheads="1"/>
          </p:cNvSpPr>
          <p:nvPr/>
        </p:nvSpPr>
        <p:spPr bwMode="auto">
          <a:xfrm>
            <a:off x="1000125" y="2371725"/>
            <a:ext cx="7143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Índices de liquidez </a:t>
            </a:r>
            <a:br>
              <a:rPr lang="pt-BR" b="0">
                <a:solidFill>
                  <a:srgbClr val="003399"/>
                </a:solidFill>
              </a:rPr>
            </a:br>
            <a:r>
              <a:rPr lang="pt-BR" b="0">
                <a:solidFill>
                  <a:srgbClr val="003399"/>
                </a:solidFill>
              </a:rPr>
              <a:t>     Índices de endividamento </a:t>
            </a:r>
            <a:br>
              <a:rPr lang="pt-BR" b="0">
                <a:solidFill>
                  <a:srgbClr val="003399"/>
                </a:solidFill>
              </a:rPr>
            </a:br>
            <a:r>
              <a:rPr lang="pt-BR" b="0">
                <a:solidFill>
                  <a:srgbClr val="003399"/>
                </a:solidFill>
              </a:rPr>
              <a:t>     Avaliação preliminar dos índices de liquidez e endividamento </a:t>
            </a:r>
            <a:br>
              <a:rPr lang="pt-BR" b="0">
                <a:solidFill>
                  <a:srgbClr val="003399"/>
                </a:solidFill>
              </a:rPr>
            </a:br>
            <a:r>
              <a:rPr lang="pt-BR" b="0">
                <a:solidFill>
                  <a:srgbClr val="003399"/>
                </a:solidFill>
              </a:rPr>
              <a:t>     Resumo</a:t>
            </a:r>
          </a:p>
        </p:txBody>
      </p:sp>
      <p:sp>
        <p:nvSpPr>
          <p:cNvPr id="12" name="Retângulo 11"/>
          <p:cNvSpPr>
            <a:spLocks noChangeArrowheads="1"/>
          </p:cNvSpPr>
          <p:nvPr/>
        </p:nvSpPr>
        <p:spPr bwMode="auto">
          <a:xfrm>
            <a:off x="928688" y="2379663"/>
            <a:ext cx="6715125"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Análise da Atividade </a:t>
            </a:r>
          </a:p>
          <a:p>
            <a:r>
              <a:rPr lang="pt-BR"/>
              <a:t>3 - Análise dos Fluxos de Caixa </a:t>
            </a:r>
          </a:p>
          <a:p>
            <a:r>
              <a:rPr lang="pt-BR"/>
              <a:t>4 - Análise da Rentabilidade </a:t>
            </a:r>
          </a:p>
          <a:p>
            <a:r>
              <a:rPr lang="pt-BR"/>
              <a:t>5 - Análise da Alavancagem </a:t>
            </a:r>
          </a:p>
          <a:p>
            <a:r>
              <a:rPr lang="pt-BR"/>
              <a:t>6 - Análise Comparativa </a:t>
            </a:r>
          </a:p>
        </p:txBody>
      </p:sp>
      <p:sp>
        <p:nvSpPr>
          <p:cNvPr id="86022" name="Rectangle 8"/>
          <p:cNvSpPr>
            <a:spLocks noChangeArrowheads="1"/>
          </p:cNvSpPr>
          <p:nvPr/>
        </p:nvSpPr>
        <p:spPr bwMode="auto">
          <a:xfrm>
            <a:off x="4448175" y="142875"/>
            <a:ext cx="4608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Análise das Demonstrações Financeiras</a:t>
            </a:r>
            <a:endParaRPr lang="pt-BR">
              <a:solidFill>
                <a:srgbClr val="FFC000"/>
              </a:solidFill>
              <a:latin typeface="Tahoma" pitchFamily="34" charset="0"/>
            </a:endParaRPr>
          </a:p>
        </p:txBody>
      </p:sp>
      <p:sp>
        <p:nvSpPr>
          <p:cNvPr id="86023"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0 -4.04624E-6 L 0 0.18174 " pathEditMode="relative" rAng="0" ptsTypes="AA">
                                      <p:cBhvr>
                                        <p:cTn id="6" dur="2000" fill="hold"/>
                                        <p:tgtEl>
                                          <p:spTgt spid="12"/>
                                        </p:tgtEl>
                                        <p:attrNameLst>
                                          <p:attrName>ppt_x</p:attrName>
                                          <p:attrName>ppt_y</p:attrName>
                                        </p:attrNameLst>
                                      </p:cBhvr>
                                      <p:rCtr x="0" y="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1489075" y="928688"/>
            <a:ext cx="60118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600">
                <a:solidFill>
                  <a:srgbClr val="CC6600"/>
                </a:solidFill>
              </a:rPr>
              <a:t>Sistemas de Informações Gerenciais</a:t>
            </a:r>
            <a:endParaRPr lang="pt-BR" sz="2600">
              <a:solidFill>
                <a:srgbClr val="CC6600"/>
              </a:solidFill>
              <a:latin typeface="Tahoma" pitchFamily="34" charset="0"/>
            </a:endParaRPr>
          </a:p>
        </p:txBody>
      </p:sp>
      <p:sp>
        <p:nvSpPr>
          <p:cNvPr id="7" name="CaixaDeTexto 6"/>
          <p:cNvSpPr txBox="1">
            <a:spLocks noChangeArrowheads="1"/>
          </p:cNvSpPr>
          <p:nvPr/>
        </p:nvSpPr>
        <p:spPr bwMode="auto">
          <a:xfrm>
            <a:off x="571500" y="2085975"/>
            <a:ext cx="82867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Ao final desta disciplina o aluno estará apto a descrever os conceitos e os componentes básicos dos sistemas de informação e caracterizar os principais tipos. Será capaz de identificar as principais tecnologias de informação relacionadas ao contexto empresarial; reconhecer as principais metodologias para desenvolvimento, as implicações para qualidade de desenvolvimento, utilização e segurança dos sistemas.</a:t>
            </a:r>
          </a:p>
        </p:txBody>
      </p:sp>
      <p:sp>
        <p:nvSpPr>
          <p:cNvPr id="8" name="CaixaDeTexto 7"/>
          <p:cNvSpPr txBox="1">
            <a:spLocks noChangeArrowheads="1"/>
          </p:cNvSpPr>
          <p:nvPr/>
        </p:nvSpPr>
        <p:spPr bwMode="auto">
          <a:xfrm>
            <a:off x="2286000" y="4514850"/>
            <a:ext cx="65722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rId3" action="ppaction://hlinksldjump"/>
              </a:rPr>
              <a:t>1- Introdução aos Sistemas de Informação.</a:t>
            </a:r>
            <a:r>
              <a:rPr lang="pt-BR" b="0"/>
              <a:t/>
            </a:r>
            <a:br>
              <a:rPr lang="pt-BR" b="0"/>
            </a:br>
            <a:r>
              <a:rPr lang="pt-BR" b="0">
                <a:hlinkClick r:id="rId4" action="ppaction://hlinksldjump"/>
              </a:rPr>
              <a:t>2- Infraestrutura dos Sistemas de Informação.</a:t>
            </a:r>
            <a:r>
              <a:rPr lang="pt-BR" b="0"/>
              <a:t/>
            </a:r>
            <a:br>
              <a:rPr lang="pt-BR" b="0"/>
            </a:br>
            <a:r>
              <a:rPr lang="pt-BR" b="0">
                <a:hlinkClick r:id="rId5" action="ppaction://hlinksldjump"/>
              </a:rPr>
              <a:t>3- A Gestão do conhecimento – capturando, criando, mantendo e disseminando o conhecimento da empresa digital.</a:t>
            </a:r>
            <a:br>
              <a:rPr lang="pt-BR" b="0">
                <a:hlinkClick r:id="rId5" action="ppaction://hlinksldjump"/>
              </a:rPr>
            </a:br>
            <a:r>
              <a:rPr lang="pt-BR" b="0">
                <a:hlinkClick r:id="rId6" action="ppaction://hlinksldjump"/>
              </a:rPr>
              <a:t>4- Visão geral do desenvolvimento de sistemas.</a:t>
            </a:r>
            <a:endParaRPr lang="pt-BR" b="0"/>
          </a:p>
        </p:txBody>
      </p:sp>
      <p:sp>
        <p:nvSpPr>
          <p:cNvPr id="9" name="Retângulo 8"/>
          <p:cNvSpPr/>
          <p:nvPr/>
        </p:nvSpPr>
        <p:spPr>
          <a:xfrm>
            <a:off x="500063" y="4071938"/>
            <a:ext cx="1223962" cy="369887"/>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441825"/>
            <a:ext cx="3000375" cy="1773238"/>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5416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87048" name="CaixaDeTexto 14">
            <a:hlinkClick r:id="rId7" action="ppaction://hlinksldjump"/>
          </p:cNvPr>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Introdução aos Sistemas de Informação</a:t>
            </a:r>
          </a:p>
        </p:txBody>
      </p:sp>
      <p:sp>
        <p:nvSpPr>
          <p:cNvPr id="88067"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Administração na era digital </a:t>
            </a:r>
          </a:p>
        </p:txBody>
      </p:sp>
      <p:sp>
        <p:nvSpPr>
          <p:cNvPr id="88068" name="CaixaDeTexto 10"/>
          <p:cNvSpPr txBox="1">
            <a:spLocks noChangeArrowheads="1"/>
          </p:cNvSpPr>
          <p:nvPr/>
        </p:nvSpPr>
        <p:spPr bwMode="auto">
          <a:xfrm>
            <a:off x="1000125" y="2357438"/>
            <a:ext cx="71437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Administração na era digital </a:t>
            </a:r>
            <a:br>
              <a:rPr lang="pt-BR" b="0">
                <a:solidFill>
                  <a:srgbClr val="003399"/>
                </a:solidFill>
              </a:rPr>
            </a:br>
            <a:r>
              <a:rPr lang="pt-BR" b="0">
                <a:solidFill>
                  <a:srgbClr val="003399"/>
                </a:solidFill>
              </a:rPr>
              <a:t>     Dados x Informações </a:t>
            </a:r>
            <a:br>
              <a:rPr lang="pt-BR" b="0">
                <a:solidFill>
                  <a:srgbClr val="003399"/>
                </a:solidFill>
              </a:rPr>
            </a:br>
            <a:r>
              <a:rPr lang="pt-BR" b="0">
                <a:solidFill>
                  <a:srgbClr val="003399"/>
                </a:solidFill>
              </a:rPr>
              <a:t>     Transformando informações em conhecimento </a:t>
            </a:r>
            <a:br>
              <a:rPr lang="pt-BR" b="0">
                <a:solidFill>
                  <a:srgbClr val="003399"/>
                </a:solidFill>
              </a:rPr>
            </a:br>
            <a:r>
              <a:rPr lang="pt-BR" b="0">
                <a:solidFill>
                  <a:srgbClr val="003399"/>
                </a:solidFill>
              </a:rPr>
              <a:t>     Gerando informações </a:t>
            </a:r>
            <a:br>
              <a:rPr lang="pt-BR" b="0">
                <a:solidFill>
                  <a:srgbClr val="003399"/>
                </a:solidFill>
              </a:rPr>
            </a:br>
            <a:r>
              <a:rPr lang="pt-BR" b="0">
                <a:solidFill>
                  <a:srgbClr val="003399"/>
                </a:solidFill>
              </a:rPr>
              <a:t>     Resumo</a:t>
            </a:r>
          </a:p>
        </p:txBody>
      </p:sp>
      <p:sp>
        <p:nvSpPr>
          <p:cNvPr id="12" name="Retângulo 11"/>
          <p:cNvSpPr>
            <a:spLocks noChangeArrowheads="1"/>
          </p:cNvSpPr>
          <p:nvPr/>
        </p:nvSpPr>
        <p:spPr bwMode="auto">
          <a:xfrm>
            <a:off x="928688" y="2379663"/>
            <a:ext cx="6715125"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Sistemas </a:t>
            </a:r>
          </a:p>
          <a:p>
            <a:r>
              <a:rPr lang="pt-BR"/>
              <a:t>3 - Sistemas de Informação nas empresas </a:t>
            </a:r>
          </a:p>
          <a:p>
            <a:r>
              <a:rPr lang="pt-BR"/>
              <a:t>4 - Gestão do conhecimento da empresa</a:t>
            </a:r>
          </a:p>
          <a:p>
            <a:endParaRPr lang="pt-BR"/>
          </a:p>
          <a:p>
            <a:r>
              <a:rPr lang="pt-BR"/>
              <a:t> </a:t>
            </a:r>
          </a:p>
        </p:txBody>
      </p:sp>
      <p:sp>
        <p:nvSpPr>
          <p:cNvPr id="88070" name="Rectangle 8"/>
          <p:cNvSpPr>
            <a:spLocks noChangeArrowheads="1"/>
          </p:cNvSpPr>
          <p:nvPr/>
        </p:nvSpPr>
        <p:spPr bwMode="auto">
          <a:xfrm>
            <a:off x="4789488" y="142875"/>
            <a:ext cx="4211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Sistemas de Informações Gerenciais</a:t>
            </a:r>
            <a:endParaRPr lang="pt-BR">
              <a:solidFill>
                <a:srgbClr val="FFC000"/>
              </a:solidFill>
              <a:latin typeface="Tahoma" pitchFamily="34" charset="0"/>
            </a:endParaRPr>
          </a:p>
        </p:txBody>
      </p:sp>
      <p:sp>
        <p:nvSpPr>
          <p:cNvPr id="88071"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0 -4.04624E-6 L 0 0.22359 " pathEditMode="relative" rAng="0" ptsTypes="AA">
                                      <p:cBhvr>
                                        <p:cTn id="6" dur="2000" fill="hold"/>
                                        <p:tgtEl>
                                          <p:spTgt spid="12"/>
                                        </p:tgtEl>
                                        <p:attrNameLst>
                                          <p:attrName>ppt_x</p:attrName>
                                          <p:attrName>ppt_y</p:attrName>
                                        </p:attrNameLst>
                                      </p:cBhvr>
                                      <p:rCtr x="0" y="1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Infraestrutura dos Sistemas de Informação</a:t>
            </a:r>
          </a:p>
        </p:txBody>
      </p:sp>
      <p:sp>
        <p:nvSpPr>
          <p:cNvPr id="89091"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Hardware </a:t>
            </a:r>
          </a:p>
        </p:txBody>
      </p:sp>
      <p:sp>
        <p:nvSpPr>
          <p:cNvPr id="89092" name="CaixaDeTexto 10"/>
          <p:cNvSpPr txBox="1">
            <a:spLocks noChangeArrowheads="1"/>
          </p:cNvSpPr>
          <p:nvPr/>
        </p:nvSpPr>
        <p:spPr bwMode="auto">
          <a:xfrm>
            <a:off x="928688" y="2357438"/>
            <a:ext cx="7143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UCP </a:t>
            </a:r>
            <a:br>
              <a:rPr lang="pt-BR" b="0">
                <a:solidFill>
                  <a:srgbClr val="003399"/>
                </a:solidFill>
              </a:rPr>
            </a:br>
            <a:r>
              <a:rPr lang="pt-BR" b="0">
                <a:solidFill>
                  <a:srgbClr val="003399"/>
                </a:solidFill>
              </a:rPr>
              <a:t>     Memória </a:t>
            </a:r>
            <a:br>
              <a:rPr lang="pt-BR" b="0">
                <a:solidFill>
                  <a:srgbClr val="003399"/>
                </a:solidFill>
              </a:rPr>
            </a:br>
            <a:r>
              <a:rPr lang="pt-BR" b="0">
                <a:solidFill>
                  <a:srgbClr val="003399"/>
                </a:solidFill>
              </a:rPr>
              <a:t>     Periféricos </a:t>
            </a:r>
            <a:br>
              <a:rPr lang="pt-BR" b="0">
                <a:solidFill>
                  <a:srgbClr val="003399"/>
                </a:solidFill>
              </a:rPr>
            </a:br>
            <a:r>
              <a:rPr lang="pt-BR" b="0">
                <a:solidFill>
                  <a:srgbClr val="003399"/>
                </a:solidFill>
              </a:rPr>
              <a:t>     Resumo</a:t>
            </a:r>
          </a:p>
        </p:txBody>
      </p:sp>
      <p:sp>
        <p:nvSpPr>
          <p:cNvPr id="12" name="Retângulo 11"/>
          <p:cNvSpPr>
            <a:spLocks noChangeArrowheads="1"/>
          </p:cNvSpPr>
          <p:nvPr/>
        </p:nvSpPr>
        <p:spPr bwMode="auto">
          <a:xfrm>
            <a:off x="928688" y="2379663"/>
            <a:ext cx="6715125"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Programação, Sistemas e Softwares Aplicativos </a:t>
            </a:r>
          </a:p>
          <a:p>
            <a:r>
              <a:rPr lang="pt-BR"/>
              <a:t>3 - Criando e utilizando Bancos de dados </a:t>
            </a:r>
          </a:p>
          <a:p>
            <a:r>
              <a:rPr lang="pt-BR"/>
              <a:t>4 - Recursos de Telecomunicações e Redes </a:t>
            </a:r>
          </a:p>
          <a:p>
            <a:endParaRPr lang="pt-BR"/>
          </a:p>
          <a:p>
            <a:r>
              <a:rPr lang="pt-BR"/>
              <a:t> </a:t>
            </a:r>
          </a:p>
        </p:txBody>
      </p:sp>
      <p:sp>
        <p:nvSpPr>
          <p:cNvPr id="89094" name="Rectangle 8"/>
          <p:cNvSpPr>
            <a:spLocks noChangeArrowheads="1"/>
          </p:cNvSpPr>
          <p:nvPr/>
        </p:nvSpPr>
        <p:spPr bwMode="auto">
          <a:xfrm>
            <a:off x="4789488" y="142875"/>
            <a:ext cx="4211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Sistemas de Informações Gerenciais</a:t>
            </a:r>
            <a:endParaRPr lang="pt-BR">
              <a:solidFill>
                <a:srgbClr val="FFC000"/>
              </a:solidFill>
              <a:latin typeface="Tahoma" pitchFamily="34" charset="0"/>
            </a:endParaRPr>
          </a:p>
        </p:txBody>
      </p:sp>
      <p:sp>
        <p:nvSpPr>
          <p:cNvPr id="89095"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0 -4.04624E-6 L 0 0.1711 " pathEditMode="relative" rAng="0" ptsTypes="AA">
                                      <p:cBhvr>
                                        <p:cTn id="6" dur="2000" fill="hold"/>
                                        <p:tgtEl>
                                          <p:spTgt spid="12"/>
                                        </p:tgtEl>
                                        <p:attrNameLst>
                                          <p:attrName>ppt_x</p:attrName>
                                          <p:attrName>ppt_y</p:attrName>
                                        </p:attrNameLst>
                                      </p:cBhvr>
                                      <p:rCtr x="0" y="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aixaDeTexto 5"/>
          <p:cNvSpPr txBox="1">
            <a:spLocks noChangeArrowheads="1"/>
          </p:cNvSpPr>
          <p:nvPr/>
        </p:nvSpPr>
        <p:spPr bwMode="auto">
          <a:xfrm>
            <a:off x="857250" y="1214438"/>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3: A Gestão do conhecimento – capturando, criando, mantendo </a:t>
            </a:r>
          </a:p>
          <a:p>
            <a:pPr eaLnBrk="1" hangingPunct="1"/>
            <a:r>
              <a:rPr lang="pt-BR"/>
              <a:t>	     e disseminando o conhecimento da empresa digital</a:t>
            </a:r>
          </a:p>
        </p:txBody>
      </p:sp>
      <p:sp>
        <p:nvSpPr>
          <p:cNvPr id="90115"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Gestão Estratégica do conhecimento na empresa digital </a:t>
            </a:r>
          </a:p>
        </p:txBody>
      </p:sp>
      <p:sp>
        <p:nvSpPr>
          <p:cNvPr id="90116" name="CaixaDeTexto 10"/>
          <p:cNvSpPr txBox="1">
            <a:spLocks noChangeArrowheads="1"/>
          </p:cNvSpPr>
          <p:nvPr/>
        </p:nvSpPr>
        <p:spPr bwMode="auto">
          <a:xfrm>
            <a:off x="1000125" y="2357438"/>
            <a:ext cx="7143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Gestão do conhecimento </a:t>
            </a:r>
            <a:br>
              <a:rPr lang="pt-BR" b="0">
                <a:solidFill>
                  <a:srgbClr val="003399"/>
                </a:solidFill>
              </a:rPr>
            </a:br>
            <a:r>
              <a:rPr lang="pt-BR" b="0">
                <a:solidFill>
                  <a:srgbClr val="003399"/>
                </a:solidFill>
              </a:rPr>
              <a:t>     Componentes dos sistemas especialistas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79663"/>
            <a:ext cx="6715125"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Sistemas de apoio à decisão </a:t>
            </a:r>
          </a:p>
          <a:p>
            <a:r>
              <a:rPr lang="pt-BR"/>
              <a:t>3 - Comércio eletrônico e Internet </a:t>
            </a:r>
          </a:p>
          <a:p>
            <a:r>
              <a:rPr lang="pt-BR"/>
              <a:t>4 - Segurança </a:t>
            </a:r>
          </a:p>
          <a:p>
            <a:endParaRPr lang="pt-BR"/>
          </a:p>
          <a:p>
            <a:r>
              <a:rPr lang="pt-BR"/>
              <a:t> </a:t>
            </a:r>
          </a:p>
        </p:txBody>
      </p:sp>
      <p:sp>
        <p:nvSpPr>
          <p:cNvPr id="90118" name="Rectangle 8"/>
          <p:cNvSpPr>
            <a:spLocks noChangeArrowheads="1"/>
          </p:cNvSpPr>
          <p:nvPr/>
        </p:nvSpPr>
        <p:spPr bwMode="auto">
          <a:xfrm>
            <a:off x="4789488" y="142875"/>
            <a:ext cx="4211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Sistemas de Informações Gerenciais</a:t>
            </a:r>
            <a:endParaRPr lang="pt-BR">
              <a:solidFill>
                <a:srgbClr val="FFC000"/>
              </a:solidFill>
              <a:latin typeface="Tahoma" pitchFamily="34" charset="0"/>
            </a:endParaRPr>
          </a:p>
        </p:txBody>
      </p:sp>
      <p:sp>
        <p:nvSpPr>
          <p:cNvPr id="90119"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0 -4.04624E-6 L 0 0.1711 " pathEditMode="relative" rAng="0" ptsTypes="AA">
                                      <p:cBhvr>
                                        <p:cTn id="6" dur="2000" fill="hold"/>
                                        <p:tgtEl>
                                          <p:spTgt spid="12"/>
                                        </p:tgtEl>
                                        <p:attrNameLst>
                                          <p:attrName>ppt_x</p:attrName>
                                          <p:attrName>ppt_y</p:attrName>
                                        </p:attrNameLst>
                                      </p:cBhvr>
                                      <p:rCtr x="0" y="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4: Visão geral do desenvolvimento de sistemas</a:t>
            </a:r>
          </a:p>
        </p:txBody>
      </p:sp>
      <p:sp>
        <p:nvSpPr>
          <p:cNvPr id="91139"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Planejando sistemas de informação </a:t>
            </a:r>
          </a:p>
        </p:txBody>
      </p:sp>
      <p:sp>
        <p:nvSpPr>
          <p:cNvPr id="91140" name="CaixaDeTexto 10"/>
          <p:cNvSpPr txBox="1">
            <a:spLocks noChangeArrowheads="1"/>
          </p:cNvSpPr>
          <p:nvPr/>
        </p:nvSpPr>
        <p:spPr bwMode="auto">
          <a:xfrm>
            <a:off x="1000125" y="2357438"/>
            <a:ext cx="71437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Visão geral </a:t>
            </a:r>
            <a:br>
              <a:rPr lang="pt-BR" b="0">
                <a:solidFill>
                  <a:srgbClr val="003399"/>
                </a:solidFill>
              </a:rPr>
            </a:br>
            <a:r>
              <a:rPr lang="pt-BR" b="0">
                <a:solidFill>
                  <a:srgbClr val="003399"/>
                </a:solidFill>
              </a:rPr>
              <a:t>     Metodologias de Planejamento </a:t>
            </a:r>
            <a:br>
              <a:rPr lang="pt-BR" b="0">
                <a:solidFill>
                  <a:srgbClr val="003399"/>
                </a:solidFill>
              </a:rPr>
            </a:br>
            <a:r>
              <a:rPr lang="pt-BR" b="0">
                <a:solidFill>
                  <a:srgbClr val="003399"/>
                </a:solidFill>
              </a:rPr>
              <a:t>     Planejamento estratégico de SI </a:t>
            </a:r>
            <a:br>
              <a:rPr lang="pt-BR" b="0">
                <a:solidFill>
                  <a:srgbClr val="003399"/>
                </a:solidFill>
              </a:rPr>
            </a:br>
            <a:r>
              <a:rPr lang="pt-BR" b="0">
                <a:solidFill>
                  <a:srgbClr val="003399"/>
                </a:solidFill>
              </a:rPr>
              <a:t>     Etapas do PESI </a:t>
            </a:r>
            <a:br>
              <a:rPr lang="pt-BR" b="0">
                <a:solidFill>
                  <a:srgbClr val="003399"/>
                </a:solidFill>
              </a:rPr>
            </a:br>
            <a:r>
              <a:rPr lang="pt-BR" b="0">
                <a:solidFill>
                  <a:srgbClr val="003399"/>
                </a:solidFill>
              </a:rPr>
              <a:t>     Resumo</a:t>
            </a:r>
          </a:p>
        </p:txBody>
      </p:sp>
      <p:sp>
        <p:nvSpPr>
          <p:cNvPr id="12" name="Retângulo 11"/>
          <p:cNvSpPr>
            <a:spLocks noChangeArrowheads="1"/>
          </p:cNvSpPr>
          <p:nvPr/>
        </p:nvSpPr>
        <p:spPr bwMode="auto">
          <a:xfrm>
            <a:off x="928688" y="2379663"/>
            <a:ext cx="6715125"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Projeto e desenvolvimento de sistemas de informação </a:t>
            </a:r>
          </a:p>
          <a:p>
            <a:r>
              <a:rPr lang="pt-BR"/>
              <a:t>3 - Gerenciando a mudança </a:t>
            </a:r>
          </a:p>
          <a:p>
            <a:r>
              <a:rPr lang="pt-BR"/>
              <a:t>4 - Qualidade do SI</a:t>
            </a:r>
            <a:r>
              <a:rPr lang="pt-BR" b="0"/>
              <a:t> </a:t>
            </a:r>
            <a:endParaRPr lang="pt-BR"/>
          </a:p>
          <a:p>
            <a:endParaRPr lang="pt-BR"/>
          </a:p>
          <a:p>
            <a:r>
              <a:rPr lang="pt-BR"/>
              <a:t> </a:t>
            </a:r>
          </a:p>
        </p:txBody>
      </p:sp>
      <p:sp>
        <p:nvSpPr>
          <p:cNvPr id="91142" name="Rectangle 8"/>
          <p:cNvSpPr>
            <a:spLocks noChangeArrowheads="1"/>
          </p:cNvSpPr>
          <p:nvPr/>
        </p:nvSpPr>
        <p:spPr bwMode="auto">
          <a:xfrm>
            <a:off x="4789488" y="142875"/>
            <a:ext cx="4211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Sistemas de Informações Gerenciais</a:t>
            </a:r>
            <a:endParaRPr lang="pt-BR">
              <a:solidFill>
                <a:srgbClr val="FFC000"/>
              </a:solidFill>
              <a:latin typeface="Tahoma" pitchFamily="34" charset="0"/>
            </a:endParaRPr>
          </a:p>
        </p:txBody>
      </p:sp>
      <p:sp>
        <p:nvSpPr>
          <p:cNvPr id="91143"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0 -4.04624E-6 L 0 0.23399 " pathEditMode="relative" rAng="0" ptsTypes="AA">
                                      <p:cBhvr>
                                        <p:cTn id="6" dur="2000" fill="hold"/>
                                        <p:tgtEl>
                                          <p:spTgt spid="12"/>
                                        </p:tgtEl>
                                        <p:attrNameLst>
                                          <p:attrName>ppt_x</p:attrName>
                                          <p:attrName>ppt_y</p:attrName>
                                        </p:attrNameLst>
                                      </p:cBhvr>
                                      <p:rCtr x="0" y="1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082800" y="928688"/>
            <a:ext cx="48244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600">
                <a:solidFill>
                  <a:srgbClr val="CC6600"/>
                </a:solidFill>
              </a:rPr>
              <a:t>Sociologia das Organizações</a:t>
            </a:r>
            <a:endParaRPr lang="pt-BR" sz="2600">
              <a:solidFill>
                <a:srgbClr val="CC6600"/>
              </a:solidFill>
              <a:latin typeface="Tahoma" pitchFamily="34" charset="0"/>
            </a:endParaRPr>
          </a:p>
        </p:txBody>
      </p:sp>
      <p:sp>
        <p:nvSpPr>
          <p:cNvPr id="7" name="CaixaDeTexto 6"/>
          <p:cNvSpPr txBox="1">
            <a:spLocks noChangeArrowheads="1"/>
          </p:cNvSpPr>
          <p:nvPr/>
        </p:nvSpPr>
        <p:spPr bwMode="auto">
          <a:xfrm>
            <a:off x="571500" y="2085975"/>
            <a:ext cx="82867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Ao concluir o estudo desta disciplina o aluno será capaz de analisar as características do mundo moderno e as organizações e identificar as causas do surgimento das burocracias. Estará apto a discutir conhecimento e poder nas organizações, os modelos de sobrevivência e eficiência e a insatisfação em ambientes organizacionais.</a:t>
            </a:r>
          </a:p>
        </p:txBody>
      </p:sp>
      <p:sp>
        <p:nvSpPr>
          <p:cNvPr id="8" name="CaixaDeTexto 7"/>
          <p:cNvSpPr txBox="1">
            <a:spLocks noChangeArrowheads="1"/>
          </p:cNvSpPr>
          <p:nvPr/>
        </p:nvSpPr>
        <p:spPr bwMode="auto">
          <a:xfrm>
            <a:off x="2286000" y="4514850"/>
            <a:ext cx="6572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rId3" action="ppaction://hlinksldjump"/>
              </a:rPr>
              <a:t>1- O Mundo Moderno e as Organizações. </a:t>
            </a:r>
            <a:r>
              <a:rPr lang="pt-BR" b="0"/>
              <a:t/>
            </a:r>
            <a:br>
              <a:rPr lang="pt-BR" b="0"/>
            </a:br>
            <a:r>
              <a:rPr lang="pt-BR" b="0">
                <a:hlinkClick r:id="rId4" action="ppaction://hlinksldjump"/>
              </a:rPr>
              <a:t>2- Racionalidade e conhecimento. </a:t>
            </a:r>
            <a:r>
              <a:rPr lang="pt-BR" b="0"/>
              <a:t/>
            </a:r>
            <a:br>
              <a:rPr lang="pt-BR" b="0"/>
            </a:br>
            <a:r>
              <a:rPr lang="pt-BR" b="0">
                <a:hlinkClick r:id="rId5" action="ppaction://hlinksldjump"/>
              </a:rPr>
              <a:t>3- Modelos de controle e gestão. </a:t>
            </a:r>
            <a:r>
              <a:rPr lang="pt-BR" b="0"/>
              <a:t/>
            </a:r>
            <a:br>
              <a:rPr lang="pt-BR" b="0"/>
            </a:br>
            <a:r>
              <a:rPr lang="pt-BR" b="0">
                <a:hlinkClick r:id="rId6" action="ppaction://hlinksldjump"/>
              </a:rPr>
              <a:t>4- O Trabalho em Tempos de Globalização.</a:t>
            </a:r>
            <a:endParaRPr lang="pt-BR" b="0"/>
          </a:p>
        </p:txBody>
      </p:sp>
      <p:sp>
        <p:nvSpPr>
          <p:cNvPr id="9" name="Retângulo 8"/>
          <p:cNvSpPr/>
          <p:nvPr/>
        </p:nvSpPr>
        <p:spPr>
          <a:xfrm>
            <a:off x="500063" y="4071938"/>
            <a:ext cx="1223962" cy="369887"/>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441825"/>
            <a:ext cx="3000375" cy="1487488"/>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5416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92168" name="CaixaDeTexto 14">
            <a:hlinkClick r:id="rId7" action="ppaction://hlinksldjump"/>
          </p:cNvPr>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O Mundo Moderno e as Organizações</a:t>
            </a:r>
          </a:p>
        </p:txBody>
      </p:sp>
      <p:sp>
        <p:nvSpPr>
          <p:cNvPr id="93187"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A importância do estudo científico das organizações </a:t>
            </a:r>
          </a:p>
        </p:txBody>
      </p:sp>
      <p:sp>
        <p:nvSpPr>
          <p:cNvPr id="93188" name="CaixaDeTexto 10"/>
          <p:cNvSpPr txBox="1">
            <a:spLocks noChangeArrowheads="1"/>
          </p:cNvSpPr>
          <p:nvPr/>
        </p:nvSpPr>
        <p:spPr bwMode="auto">
          <a:xfrm>
            <a:off x="1000125" y="2386013"/>
            <a:ext cx="71437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Organizações na vida moderna </a:t>
            </a:r>
            <a:br>
              <a:rPr lang="pt-BR" b="0">
                <a:solidFill>
                  <a:srgbClr val="003399"/>
                </a:solidFill>
              </a:rPr>
            </a:br>
            <a:r>
              <a:rPr lang="pt-BR" b="0">
                <a:solidFill>
                  <a:srgbClr val="003399"/>
                </a:solidFill>
              </a:rPr>
              <a:t>     As organizações e o desenvolvimento industrial </a:t>
            </a:r>
            <a:br>
              <a:rPr lang="pt-BR" b="0">
                <a:solidFill>
                  <a:srgbClr val="003399"/>
                </a:solidFill>
              </a:rPr>
            </a:br>
            <a:r>
              <a:rPr lang="pt-BR" b="0">
                <a:solidFill>
                  <a:srgbClr val="003399"/>
                </a:solidFill>
              </a:rPr>
              <a:t>     O surgimento das burocracias </a:t>
            </a:r>
            <a:br>
              <a:rPr lang="pt-BR" b="0">
                <a:solidFill>
                  <a:srgbClr val="003399"/>
                </a:solidFill>
              </a:rPr>
            </a:br>
            <a:r>
              <a:rPr lang="pt-BR" b="0">
                <a:solidFill>
                  <a:srgbClr val="003399"/>
                </a:solidFill>
              </a:rPr>
              <a:t>     Maior eficiência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79663"/>
            <a:ext cx="6715125"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Os sistemas sociais </a:t>
            </a:r>
          </a:p>
          <a:p>
            <a:r>
              <a:rPr lang="pt-BR"/>
              <a:t>3 - Os tipos de dominação e a burocracia </a:t>
            </a:r>
          </a:p>
          <a:p>
            <a:r>
              <a:rPr lang="pt-BR"/>
              <a:t>4 - Características das burocracias </a:t>
            </a:r>
          </a:p>
          <a:p>
            <a:endParaRPr lang="pt-BR"/>
          </a:p>
          <a:p>
            <a:r>
              <a:rPr lang="pt-BR"/>
              <a:t> </a:t>
            </a:r>
          </a:p>
        </p:txBody>
      </p:sp>
      <p:sp>
        <p:nvSpPr>
          <p:cNvPr id="93190" name="Rectangle 8"/>
          <p:cNvSpPr>
            <a:spLocks noChangeArrowheads="1"/>
          </p:cNvSpPr>
          <p:nvPr/>
        </p:nvSpPr>
        <p:spPr bwMode="auto">
          <a:xfrm>
            <a:off x="5681663" y="142875"/>
            <a:ext cx="339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Sociologia das Organizações</a:t>
            </a:r>
            <a:endParaRPr lang="pt-BR">
              <a:solidFill>
                <a:srgbClr val="FFC000"/>
              </a:solidFill>
              <a:latin typeface="Tahoma" pitchFamily="34" charset="0"/>
            </a:endParaRPr>
          </a:p>
        </p:txBody>
      </p:sp>
      <p:sp>
        <p:nvSpPr>
          <p:cNvPr id="93191"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0 -4.04624E-6 L 0 0.22359 " pathEditMode="relative" rAng="0" ptsTypes="AA">
                                      <p:cBhvr>
                                        <p:cTn id="6" dur="2000" fill="hold"/>
                                        <p:tgtEl>
                                          <p:spTgt spid="12"/>
                                        </p:tgtEl>
                                        <p:attrNameLst>
                                          <p:attrName>ppt_x</p:attrName>
                                          <p:attrName>ppt_y</p:attrName>
                                        </p:attrNameLst>
                                      </p:cBhvr>
                                      <p:rCtr x="0" y="1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aixaDeTexto 5"/>
          <p:cNvSpPr txBox="1">
            <a:spLocks noChangeArrowheads="1"/>
          </p:cNvSpPr>
          <p:nvPr/>
        </p:nvSpPr>
        <p:spPr bwMode="auto">
          <a:xfrm>
            <a:off x="857250" y="1214438"/>
            <a:ext cx="700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A Comunicação Humana </a:t>
            </a:r>
          </a:p>
        </p:txBody>
      </p:sp>
      <p:sp>
        <p:nvSpPr>
          <p:cNvPr id="11267" name="CaixaDeTexto 9"/>
          <p:cNvSpPr txBox="1">
            <a:spLocks noChangeArrowheads="1"/>
          </p:cNvSpPr>
          <p:nvPr/>
        </p:nvSpPr>
        <p:spPr bwMode="auto">
          <a:xfrm>
            <a:off x="928688" y="1789113"/>
            <a:ext cx="3714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O processo da comunicação</a:t>
            </a:r>
          </a:p>
        </p:txBody>
      </p:sp>
      <p:sp>
        <p:nvSpPr>
          <p:cNvPr id="11268" name="CaixaDeTexto 10"/>
          <p:cNvSpPr txBox="1">
            <a:spLocks noChangeArrowheads="1"/>
          </p:cNvSpPr>
          <p:nvPr/>
        </p:nvSpPr>
        <p:spPr bwMode="auto">
          <a:xfrm>
            <a:off x="1357313" y="2389188"/>
            <a:ext cx="3071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u="sng">
                <a:solidFill>
                  <a:srgbClr val="003399"/>
                </a:solidFill>
              </a:rPr>
              <a:t>A comunicação </a:t>
            </a:r>
            <a:br>
              <a:rPr lang="pt-BR" b="0" u="sng">
                <a:solidFill>
                  <a:srgbClr val="003399"/>
                </a:solidFill>
              </a:rPr>
            </a:br>
            <a:r>
              <a:rPr lang="pt-BR" b="0" u="sng">
                <a:solidFill>
                  <a:srgbClr val="003399"/>
                </a:solidFill>
              </a:rPr>
              <a:t>Processo de comunicação </a:t>
            </a:r>
            <a:br>
              <a:rPr lang="pt-BR" b="0" u="sng">
                <a:solidFill>
                  <a:srgbClr val="003399"/>
                </a:solidFill>
              </a:rPr>
            </a:br>
            <a:r>
              <a:rPr lang="pt-BR" b="0" u="sng">
                <a:solidFill>
                  <a:srgbClr val="003399"/>
                </a:solidFill>
              </a:rPr>
              <a:t>Objetivos da Comunicação </a:t>
            </a:r>
            <a:br>
              <a:rPr lang="pt-BR" b="0" u="sng">
                <a:solidFill>
                  <a:srgbClr val="003399"/>
                </a:solidFill>
              </a:rPr>
            </a:br>
            <a:r>
              <a:rPr lang="pt-BR" b="0" u="sng">
                <a:solidFill>
                  <a:srgbClr val="003399"/>
                </a:solidFill>
              </a:rPr>
              <a:t>Resumo</a:t>
            </a:r>
          </a:p>
        </p:txBody>
      </p:sp>
      <p:sp>
        <p:nvSpPr>
          <p:cNvPr id="12" name="Retângulo 11"/>
          <p:cNvSpPr>
            <a:spLocks noChangeArrowheads="1"/>
          </p:cNvSpPr>
          <p:nvPr/>
        </p:nvSpPr>
        <p:spPr bwMode="auto">
          <a:xfrm>
            <a:off x="928688" y="2389188"/>
            <a:ext cx="40005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solidFill>
                  <a:srgbClr val="000000"/>
                </a:solidFill>
              </a:rPr>
              <a:t>2 – Elementos da comunicação</a:t>
            </a:r>
          </a:p>
          <a:p>
            <a:r>
              <a:rPr lang="pt-BR">
                <a:solidFill>
                  <a:srgbClr val="000000"/>
                </a:solidFill>
              </a:rPr>
              <a:t>3 – Tipologia da comunicação</a:t>
            </a:r>
          </a:p>
          <a:p>
            <a:r>
              <a:rPr lang="pt-BR">
                <a:solidFill>
                  <a:srgbClr val="000000"/>
                </a:solidFill>
              </a:rPr>
              <a:t>4 – efeitos da comunicação</a:t>
            </a:r>
          </a:p>
          <a:p>
            <a:endParaRPr lang="pt-BR">
              <a:solidFill>
                <a:srgbClr val="000000"/>
              </a:solidFill>
            </a:endParaRPr>
          </a:p>
        </p:txBody>
      </p:sp>
      <p:sp>
        <p:nvSpPr>
          <p:cNvPr id="11270" name="Rectangle 8"/>
          <p:cNvSpPr>
            <a:spLocks noChangeArrowheads="1"/>
          </p:cNvSpPr>
          <p:nvPr/>
        </p:nvSpPr>
        <p:spPr bwMode="auto">
          <a:xfrm>
            <a:off x="5846763" y="142875"/>
            <a:ext cx="308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t-BR">
                <a:solidFill>
                  <a:srgbClr val="FFC000"/>
                </a:solidFill>
              </a:rPr>
              <a:t>Comunicação Empresarial</a:t>
            </a:r>
            <a:endParaRPr lang="pt-BR">
              <a:solidFill>
                <a:srgbClr val="FFC000"/>
              </a:solidFill>
              <a:latin typeface="Tahoma" pitchFamily="34" charset="0"/>
            </a:endParaRPr>
          </a:p>
        </p:txBody>
      </p:sp>
      <p:sp>
        <p:nvSpPr>
          <p:cNvPr id="11271" name="CaixaDeTexto 14">
            <a:hlinkClick r:id="rId3" action="ppaction://hlinksldjump"/>
          </p:cNvPr>
          <p:cNvSpPr txBox="1">
            <a:spLocks noChangeArrowheads="1"/>
          </p:cNvSpPr>
          <p:nvPr/>
        </p:nvSpPr>
        <p:spPr bwMode="auto">
          <a:xfrm>
            <a:off x="6751638" y="876300"/>
            <a:ext cx="2214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5E-6 4.27746E-6 L -2.5E-6 0.17942 " pathEditMode="relative" rAng="0" ptsTypes="AA">
                                      <p:cBhvr>
                                        <p:cTn id="6" dur="2000" fill="hold"/>
                                        <p:tgtEl>
                                          <p:spTgt spid="12"/>
                                        </p:tgtEl>
                                        <p:attrNameLst>
                                          <p:attrName>ppt_x</p:attrName>
                                          <p:attrName>ppt_y</p:attrName>
                                        </p:attrNameLst>
                                      </p:cBhvr>
                                      <p:rCtr x="0" y="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Racionalidade e conhecimento</a:t>
            </a:r>
          </a:p>
        </p:txBody>
      </p:sp>
      <p:sp>
        <p:nvSpPr>
          <p:cNvPr id="94211"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Objetivos da organização </a:t>
            </a:r>
          </a:p>
        </p:txBody>
      </p:sp>
      <p:sp>
        <p:nvSpPr>
          <p:cNvPr id="94212" name="CaixaDeTexto 10"/>
          <p:cNvSpPr txBox="1">
            <a:spLocks noChangeArrowheads="1"/>
          </p:cNvSpPr>
          <p:nvPr/>
        </p:nvSpPr>
        <p:spPr bwMode="auto">
          <a:xfrm>
            <a:off x="1285875" y="2357438"/>
            <a:ext cx="71437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Conceitos: objetivos e organização </a:t>
            </a:r>
            <a:br>
              <a:rPr lang="pt-BR" b="0">
                <a:solidFill>
                  <a:srgbClr val="003399"/>
                </a:solidFill>
              </a:rPr>
            </a:br>
            <a:r>
              <a:rPr lang="pt-BR" b="0">
                <a:solidFill>
                  <a:srgbClr val="003399"/>
                </a:solidFill>
              </a:rPr>
              <a:t>Substituição de objetivos </a:t>
            </a:r>
            <a:br>
              <a:rPr lang="pt-BR" b="0">
                <a:solidFill>
                  <a:srgbClr val="003399"/>
                </a:solidFill>
              </a:rPr>
            </a:br>
            <a:r>
              <a:rPr lang="pt-BR" b="0">
                <a:solidFill>
                  <a:srgbClr val="003399"/>
                </a:solidFill>
              </a:rPr>
              <a:t>Organizações com Múltiplas Finalidades </a:t>
            </a:r>
            <a:br>
              <a:rPr lang="pt-BR" b="0">
                <a:solidFill>
                  <a:srgbClr val="003399"/>
                </a:solidFill>
              </a:rPr>
            </a:br>
            <a:r>
              <a:rPr lang="pt-BR" b="0">
                <a:solidFill>
                  <a:srgbClr val="003399"/>
                </a:solidFill>
              </a:rPr>
              <a:t>Modelos de objetivos e sistema </a:t>
            </a:r>
            <a:br>
              <a:rPr lang="pt-BR" b="0">
                <a:solidFill>
                  <a:srgbClr val="003399"/>
                </a:solidFill>
              </a:rPr>
            </a:br>
            <a:r>
              <a:rPr lang="pt-BR" b="0">
                <a:solidFill>
                  <a:srgbClr val="003399"/>
                </a:solidFill>
              </a:rPr>
              <a:t>Modelos de sobrevivência e eficiência </a:t>
            </a:r>
            <a:br>
              <a:rPr lang="pt-BR" b="0">
                <a:solidFill>
                  <a:srgbClr val="003399"/>
                </a:solidFill>
              </a:rPr>
            </a:br>
            <a:r>
              <a:rPr lang="pt-BR" b="0">
                <a:solidFill>
                  <a:srgbClr val="003399"/>
                </a:solidFill>
              </a:rPr>
              <a:t>Resumo</a:t>
            </a:r>
          </a:p>
        </p:txBody>
      </p:sp>
      <p:sp>
        <p:nvSpPr>
          <p:cNvPr id="12" name="Retângulo 11"/>
          <p:cNvSpPr>
            <a:spLocks noChangeArrowheads="1"/>
          </p:cNvSpPr>
          <p:nvPr/>
        </p:nvSpPr>
        <p:spPr bwMode="auto">
          <a:xfrm>
            <a:off x="928688" y="2379663"/>
            <a:ext cx="6715125"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Conhecimento e poder nas organizações </a:t>
            </a:r>
          </a:p>
          <a:p>
            <a:r>
              <a:rPr lang="pt-BR"/>
              <a:t>3 - A importância das inovações </a:t>
            </a:r>
          </a:p>
          <a:p>
            <a:r>
              <a:rPr lang="pt-BR"/>
              <a:t>4 - Inovação e Estado </a:t>
            </a:r>
          </a:p>
          <a:p>
            <a:endParaRPr lang="pt-BR"/>
          </a:p>
          <a:p>
            <a:endParaRPr lang="pt-BR"/>
          </a:p>
          <a:p>
            <a:r>
              <a:rPr lang="pt-BR"/>
              <a:t> </a:t>
            </a:r>
          </a:p>
        </p:txBody>
      </p:sp>
      <p:sp>
        <p:nvSpPr>
          <p:cNvPr id="94214" name="Rectangle 8"/>
          <p:cNvSpPr>
            <a:spLocks noChangeArrowheads="1"/>
          </p:cNvSpPr>
          <p:nvPr/>
        </p:nvSpPr>
        <p:spPr bwMode="auto">
          <a:xfrm>
            <a:off x="5681663" y="142875"/>
            <a:ext cx="339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Sociologia das Organizações</a:t>
            </a:r>
            <a:endParaRPr lang="pt-BR">
              <a:solidFill>
                <a:srgbClr val="FFC000"/>
              </a:solidFill>
              <a:latin typeface="Tahoma" pitchFamily="34" charset="0"/>
            </a:endParaRPr>
          </a:p>
        </p:txBody>
      </p:sp>
      <p:sp>
        <p:nvSpPr>
          <p:cNvPr id="94215"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0 3.46821E-7 L 0 0.25595 " pathEditMode="relative" rAng="0" ptsTypes="AA">
                                      <p:cBhvr>
                                        <p:cTn id="6" dur="2000" fill="hold"/>
                                        <p:tgtEl>
                                          <p:spTgt spid="12"/>
                                        </p:tgtEl>
                                        <p:attrNameLst>
                                          <p:attrName>ppt_x</p:attrName>
                                          <p:attrName>ppt_y</p:attrName>
                                        </p:attrNameLst>
                                      </p:cBhvr>
                                      <p:rCtr x="0" y="1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3: Modelos de controle e gestão</a:t>
            </a:r>
          </a:p>
        </p:txBody>
      </p:sp>
      <p:sp>
        <p:nvSpPr>
          <p:cNvPr id="95235"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Início do controle fabril </a:t>
            </a:r>
            <a:endParaRPr lang="pt-BR" u="sng"/>
          </a:p>
        </p:txBody>
      </p:sp>
      <p:sp>
        <p:nvSpPr>
          <p:cNvPr id="95236" name="CaixaDeTexto 10"/>
          <p:cNvSpPr txBox="1">
            <a:spLocks noChangeArrowheads="1"/>
          </p:cNvSpPr>
          <p:nvPr/>
        </p:nvSpPr>
        <p:spPr bwMode="auto">
          <a:xfrm>
            <a:off x="1000125" y="2357438"/>
            <a:ext cx="71437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Controle e disciplina fabris </a:t>
            </a:r>
            <a:br>
              <a:rPr lang="pt-BR" b="0">
                <a:solidFill>
                  <a:srgbClr val="003399"/>
                </a:solidFill>
              </a:rPr>
            </a:br>
            <a:r>
              <a:rPr lang="pt-BR" b="0">
                <a:solidFill>
                  <a:srgbClr val="003399"/>
                </a:solidFill>
              </a:rPr>
              <a:t>     Taylorismo </a:t>
            </a:r>
            <a:br>
              <a:rPr lang="pt-BR" b="0">
                <a:solidFill>
                  <a:srgbClr val="003399"/>
                </a:solidFill>
              </a:rPr>
            </a:br>
            <a:r>
              <a:rPr lang="pt-BR" b="0">
                <a:solidFill>
                  <a:srgbClr val="003399"/>
                </a:solidFill>
              </a:rPr>
              <a:t>     Fordismo </a:t>
            </a:r>
            <a:br>
              <a:rPr lang="pt-BR" b="0">
                <a:solidFill>
                  <a:srgbClr val="003399"/>
                </a:solidFill>
              </a:rPr>
            </a:br>
            <a:r>
              <a:rPr lang="pt-BR" b="0">
                <a:solidFill>
                  <a:srgbClr val="003399"/>
                </a:solidFill>
              </a:rPr>
              <a:t>     Pós-fordismo </a:t>
            </a:r>
            <a:br>
              <a:rPr lang="pt-BR" b="0">
                <a:solidFill>
                  <a:srgbClr val="003399"/>
                </a:solidFill>
              </a:rPr>
            </a:br>
            <a:r>
              <a:rPr lang="pt-BR" b="0">
                <a:solidFill>
                  <a:srgbClr val="003399"/>
                </a:solidFill>
              </a:rPr>
              <a:t>     Resumo</a:t>
            </a:r>
          </a:p>
        </p:txBody>
      </p:sp>
      <p:sp>
        <p:nvSpPr>
          <p:cNvPr id="12" name="Retângulo 11"/>
          <p:cNvSpPr>
            <a:spLocks noChangeArrowheads="1"/>
          </p:cNvSpPr>
          <p:nvPr/>
        </p:nvSpPr>
        <p:spPr bwMode="auto">
          <a:xfrm>
            <a:off x="928688" y="2379663"/>
            <a:ext cx="6715125"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Os tipos de gestão </a:t>
            </a:r>
          </a:p>
          <a:p>
            <a:r>
              <a:rPr lang="pt-BR"/>
              <a:t>3 - Modelo Japonês – MJ - e Modelo Italiano - MI </a:t>
            </a:r>
          </a:p>
          <a:p>
            <a:r>
              <a:rPr lang="pt-BR"/>
              <a:t>4 - Reengenharia e o modelo sueco </a:t>
            </a:r>
          </a:p>
          <a:p>
            <a:r>
              <a:rPr lang="pt-BR"/>
              <a:t>5 - Programa de Qualidade Total </a:t>
            </a:r>
          </a:p>
          <a:p>
            <a:endParaRPr lang="pt-BR"/>
          </a:p>
          <a:p>
            <a:endParaRPr lang="pt-BR"/>
          </a:p>
          <a:p>
            <a:r>
              <a:rPr lang="pt-BR"/>
              <a:t> </a:t>
            </a:r>
          </a:p>
        </p:txBody>
      </p:sp>
      <p:sp>
        <p:nvSpPr>
          <p:cNvPr id="95238" name="Rectangle 8"/>
          <p:cNvSpPr>
            <a:spLocks noChangeArrowheads="1"/>
          </p:cNvSpPr>
          <p:nvPr/>
        </p:nvSpPr>
        <p:spPr bwMode="auto">
          <a:xfrm>
            <a:off x="5681663" y="142875"/>
            <a:ext cx="339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Sociologia das Organizações</a:t>
            </a:r>
            <a:endParaRPr lang="pt-BR">
              <a:solidFill>
                <a:srgbClr val="FFC000"/>
              </a:solidFill>
              <a:latin typeface="Tahoma" pitchFamily="34" charset="0"/>
            </a:endParaRPr>
          </a:p>
        </p:txBody>
      </p:sp>
      <p:sp>
        <p:nvSpPr>
          <p:cNvPr id="95239"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0 3.52601E-6 L 0 0.21456 " pathEditMode="relative" rAng="0" ptsTypes="AA">
                                      <p:cBhvr>
                                        <p:cTn id="6" dur="2000" fill="hold"/>
                                        <p:tgtEl>
                                          <p:spTgt spid="12"/>
                                        </p:tgtEl>
                                        <p:attrNameLst>
                                          <p:attrName>ppt_x</p:attrName>
                                          <p:attrName>ppt_y</p:attrName>
                                        </p:attrNameLst>
                                      </p:cBhvr>
                                      <p:rCtr x="0" y="1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4: O Trabalho em Tempos de Globalização</a:t>
            </a:r>
          </a:p>
        </p:txBody>
      </p:sp>
      <p:sp>
        <p:nvSpPr>
          <p:cNvPr id="96259"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A importância do trabalho para as organizações </a:t>
            </a:r>
          </a:p>
        </p:txBody>
      </p:sp>
      <p:sp>
        <p:nvSpPr>
          <p:cNvPr id="96260" name="CaixaDeTexto 10"/>
          <p:cNvSpPr txBox="1">
            <a:spLocks noChangeArrowheads="1"/>
          </p:cNvSpPr>
          <p:nvPr/>
        </p:nvSpPr>
        <p:spPr bwMode="auto">
          <a:xfrm>
            <a:off x="1000125" y="2357438"/>
            <a:ext cx="71437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O processo de trabalho </a:t>
            </a:r>
            <a:br>
              <a:rPr lang="pt-BR" b="0">
                <a:solidFill>
                  <a:srgbClr val="003399"/>
                </a:solidFill>
              </a:rPr>
            </a:br>
            <a:r>
              <a:rPr lang="pt-BR" b="0">
                <a:solidFill>
                  <a:srgbClr val="003399"/>
                </a:solidFill>
              </a:rPr>
              <a:t>     O trabalho: fonte de todos os valores </a:t>
            </a:r>
            <a:br>
              <a:rPr lang="pt-BR" b="0">
                <a:solidFill>
                  <a:srgbClr val="003399"/>
                </a:solidFill>
              </a:rPr>
            </a:br>
            <a:r>
              <a:rPr lang="pt-BR" b="0">
                <a:solidFill>
                  <a:srgbClr val="003399"/>
                </a:solidFill>
              </a:rPr>
              <a:t>     Valor-trabalho </a:t>
            </a:r>
            <a:br>
              <a:rPr lang="pt-BR" b="0">
                <a:solidFill>
                  <a:srgbClr val="003399"/>
                </a:solidFill>
              </a:rPr>
            </a:br>
            <a:r>
              <a:rPr lang="pt-BR" b="0">
                <a:solidFill>
                  <a:srgbClr val="003399"/>
                </a:solidFill>
              </a:rPr>
              <a:t>     A fábrica: local de extração da mais-valia </a:t>
            </a:r>
            <a:br>
              <a:rPr lang="pt-BR" b="0">
                <a:solidFill>
                  <a:srgbClr val="003399"/>
                </a:solidFill>
              </a:rPr>
            </a:br>
            <a:r>
              <a:rPr lang="pt-BR" b="0">
                <a:solidFill>
                  <a:srgbClr val="003399"/>
                </a:solidFill>
              </a:rPr>
              <a:t>     Resumo </a:t>
            </a:r>
          </a:p>
        </p:txBody>
      </p:sp>
      <p:sp>
        <p:nvSpPr>
          <p:cNvPr id="12" name="Retângulo 11"/>
          <p:cNvSpPr>
            <a:spLocks noChangeArrowheads="1"/>
          </p:cNvSpPr>
          <p:nvPr/>
        </p:nvSpPr>
        <p:spPr bwMode="auto">
          <a:xfrm>
            <a:off x="928688" y="2379663"/>
            <a:ext cx="6715125"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Insatisfação e crise em ambientes organizacionais </a:t>
            </a:r>
          </a:p>
          <a:p>
            <a:r>
              <a:rPr lang="pt-BR"/>
              <a:t>3 - Situação do trabalho em tempos de globalização </a:t>
            </a:r>
          </a:p>
          <a:p>
            <a:endParaRPr lang="pt-BR"/>
          </a:p>
          <a:p>
            <a:endParaRPr lang="pt-BR"/>
          </a:p>
          <a:p>
            <a:r>
              <a:rPr lang="pt-BR"/>
              <a:t> </a:t>
            </a:r>
          </a:p>
        </p:txBody>
      </p:sp>
      <p:sp>
        <p:nvSpPr>
          <p:cNvPr id="96262" name="Rectangle 8"/>
          <p:cNvSpPr>
            <a:spLocks noChangeArrowheads="1"/>
          </p:cNvSpPr>
          <p:nvPr/>
        </p:nvSpPr>
        <p:spPr bwMode="auto">
          <a:xfrm>
            <a:off x="5681663" y="142875"/>
            <a:ext cx="339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Sociologia das Organizações</a:t>
            </a:r>
            <a:endParaRPr lang="pt-BR">
              <a:solidFill>
                <a:srgbClr val="FFC000"/>
              </a:solidFill>
              <a:latin typeface="Tahoma" pitchFamily="34" charset="0"/>
            </a:endParaRPr>
          </a:p>
        </p:txBody>
      </p:sp>
      <p:sp>
        <p:nvSpPr>
          <p:cNvPr id="96263"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0 3.52601E-6 L 0 0.21456 " pathEditMode="relative" rAng="0" ptsTypes="AA">
                                      <p:cBhvr>
                                        <p:cTn id="6" dur="2000" fill="hold"/>
                                        <p:tgtEl>
                                          <p:spTgt spid="12"/>
                                        </p:tgtEl>
                                        <p:attrNameLst>
                                          <p:attrName>ppt_x</p:attrName>
                                          <p:attrName>ppt_y</p:attrName>
                                        </p:attrNameLst>
                                      </p:cBhvr>
                                      <p:rCtr x="0" y="1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185988" y="928688"/>
            <a:ext cx="46180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600">
                <a:solidFill>
                  <a:srgbClr val="CC6600"/>
                </a:solidFill>
              </a:rPr>
              <a:t>Administração da Produção</a:t>
            </a:r>
            <a:endParaRPr lang="pt-BR" sz="2600">
              <a:solidFill>
                <a:srgbClr val="CC6600"/>
              </a:solidFill>
              <a:latin typeface="Tahoma" pitchFamily="34" charset="0"/>
            </a:endParaRPr>
          </a:p>
        </p:txBody>
      </p:sp>
      <p:sp>
        <p:nvSpPr>
          <p:cNvPr id="7" name="CaixaDeTexto 6"/>
          <p:cNvSpPr txBox="1">
            <a:spLocks noChangeArrowheads="1"/>
          </p:cNvSpPr>
          <p:nvPr/>
        </p:nvSpPr>
        <p:spPr bwMode="auto">
          <a:xfrm>
            <a:off x="571500" y="2000250"/>
            <a:ext cx="8286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Ao final desta disciplina o aluno será capaz de descrever os processos pelos quais produtos e serviços são criados e os caminhos utilizados pelos gerentes de recursos humanos e materiais. Identificará o papel exercido pela função produção nas organizações e usará o modelo de </a:t>
            </a:r>
            <a:r>
              <a:rPr lang="pt-BR" b="0" i="1"/>
              <a:t>input</a:t>
            </a:r>
            <a:r>
              <a:rPr lang="pt-BR" b="0"/>
              <a:t>-transformação-</a:t>
            </a:r>
            <a:r>
              <a:rPr lang="pt-BR" b="0" i="1"/>
              <a:t>output</a:t>
            </a:r>
            <a:r>
              <a:rPr lang="pt-BR" b="0"/>
              <a:t> para descrever os diversos tipos de produção. Estará apto a analisar como a função Produção contribui para a competitividade, para a direção estratégica da organização e para a competição internacional em uma sociedade mais educada, rica e importante.</a:t>
            </a:r>
          </a:p>
        </p:txBody>
      </p:sp>
      <p:sp>
        <p:nvSpPr>
          <p:cNvPr id="8" name="CaixaDeTexto 7"/>
          <p:cNvSpPr txBox="1">
            <a:spLocks noChangeArrowheads="1"/>
          </p:cNvSpPr>
          <p:nvPr/>
        </p:nvSpPr>
        <p:spPr bwMode="auto">
          <a:xfrm>
            <a:off x="2214563" y="4872038"/>
            <a:ext cx="6572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 action="ppaction://hlinkshowjump?jump=nextslide"/>
              </a:rPr>
              <a:t>1- Conceitos gerais e estratégias dos Sistemas de produção.</a:t>
            </a:r>
            <a:r>
              <a:rPr lang="pt-BR" b="0"/>
              <a:t/>
            </a:r>
            <a:br>
              <a:rPr lang="pt-BR" b="0"/>
            </a:br>
            <a:r>
              <a:rPr lang="pt-BR" b="0">
                <a:hlinkClick r:id="rId3" action="ppaction://hlinksldjump"/>
              </a:rPr>
              <a:t>2- Temas da produção que envolvem decisões estratégicas.</a:t>
            </a:r>
            <a:r>
              <a:rPr lang="pt-BR" b="0"/>
              <a:t/>
            </a:r>
            <a:br>
              <a:rPr lang="pt-BR" b="0"/>
            </a:br>
            <a:r>
              <a:rPr lang="pt-BR" b="0"/>
              <a:t>3- Temas da produção que envolvem decisões táticas.</a:t>
            </a:r>
            <a:br>
              <a:rPr lang="pt-BR" b="0"/>
            </a:br>
            <a:r>
              <a:rPr lang="pt-BR" b="0"/>
              <a:t>4- Temas da produção que envolvem decisões operacionais.</a:t>
            </a:r>
          </a:p>
        </p:txBody>
      </p:sp>
      <p:sp>
        <p:nvSpPr>
          <p:cNvPr id="9" name="Retângulo 8"/>
          <p:cNvSpPr/>
          <p:nvPr/>
        </p:nvSpPr>
        <p:spPr>
          <a:xfrm>
            <a:off x="500063" y="4429125"/>
            <a:ext cx="1223962" cy="369888"/>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799013"/>
            <a:ext cx="3000375" cy="1487487"/>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5416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97288" name="CaixaDeTexto 14">
            <a:hlinkClick r:id="rId4" action="ppaction://hlinksldjump"/>
          </p:cNvPr>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Conceitos gerais e estratégias dos Sistemas de produção</a:t>
            </a:r>
          </a:p>
        </p:txBody>
      </p:sp>
      <p:sp>
        <p:nvSpPr>
          <p:cNvPr id="98307"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Visão sistêmica dos sistemas de produção </a:t>
            </a:r>
          </a:p>
        </p:txBody>
      </p:sp>
      <p:sp>
        <p:nvSpPr>
          <p:cNvPr id="98308" name="CaixaDeTexto 10"/>
          <p:cNvSpPr txBox="1">
            <a:spLocks noChangeArrowheads="1"/>
          </p:cNvSpPr>
          <p:nvPr/>
        </p:nvSpPr>
        <p:spPr bwMode="auto">
          <a:xfrm>
            <a:off x="928688" y="2357438"/>
            <a:ext cx="71437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     </a:t>
            </a:r>
            <a:r>
              <a:rPr lang="pt-BR" b="0">
                <a:solidFill>
                  <a:srgbClr val="003399"/>
                </a:solidFill>
              </a:rPr>
              <a:t>Conceito de administração da produção e operações </a:t>
            </a:r>
            <a:br>
              <a:rPr lang="pt-BR" b="0">
                <a:solidFill>
                  <a:srgbClr val="003399"/>
                </a:solidFill>
              </a:rPr>
            </a:br>
            <a:r>
              <a:rPr lang="pt-BR" b="0">
                <a:solidFill>
                  <a:srgbClr val="003399"/>
                </a:solidFill>
              </a:rPr>
              <a:t>     Evolução histórica da gerência da produção e operações </a:t>
            </a:r>
            <a:br>
              <a:rPr lang="pt-BR" b="0">
                <a:solidFill>
                  <a:srgbClr val="003399"/>
                </a:solidFill>
              </a:rPr>
            </a:br>
            <a:r>
              <a:rPr lang="pt-BR" b="0">
                <a:solidFill>
                  <a:srgbClr val="003399"/>
                </a:solidFill>
              </a:rPr>
              <a:t>     Natureza das decisões </a:t>
            </a:r>
            <a:br>
              <a:rPr lang="pt-BR" b="0">
                <a:solidFill>
                  <a:srgbClr val="003399"/>
                </a:solidFill>
              </a:rPr>
            </a:br>
            <a:r>
              <a:rPr lang="pt-BR" b="0">
                <a:solidFill>
                  <a:srgbClr val="003399"/>
                </a:solidFill>
              </a:rPr>
              <a:t>     O sistema de produção </a:t>
            </a:r>
            <a:br>
              <a:rPr lang="pt-BR" b="0">
                <a:solidFill>
                  <a:srgbClr val="003399"/>
                </a:solidFill>
              </a:rPr>
            </a:br>
            <a:r>
              <a:rPr lang="pt-BR" b="0">
                <a:solidFill>
                  <a:srgbClr val="003399"/>
                </a:solidFill>
              </a:rPr>
              <a:t>     Classificação de sistemas produtivos </a:t>
            </a:r>
            <a:br>
              <a:rPr lang="pt-BR" b="0">
                <a:solidFill>
                  <a:srgbClr val="003399"/>
                </a:solidFill>
              </a:rPr>
            </a:br>
            <a:r>
              <a:rPr lang="pt-BR" b="0">
                <a:solidFill>
                  <a:srgbClr val="003399"/>
                </a:solidFill>
              </a:rPr>
              <a:t>     Modelo de planejamento agregado da produção </a:t>
            </a:r>
            <a:br>
              <a:rPr lang="pt-BR" b="0">
                <a:solidFill>
                  <a:srgbClr val="003399"/>
                </a:solidFill>
              </a:rPr>
            </a:br>
            <a:r>
              <a:rPr lang="pt-BR" b="0">
                <a:solidFill>
                  <a:srgbClr val="003399"/>
                </a:solidFill>
              </a:rPr>
              <a:t>     Resumo</a:t>
            </a:r>
          </a:p>
        </p:txBody>
      </p:sp>
      <p:sp>
        <p:nvSpPr>
          <p:cNvPr id="12" name="Retângulo 11"/>
          <p:cNvSpPr>
            <a:spLocks noChangeArrowheads="1"/>
          </p:cNvSpPr>
          <p:nvPr/>
        </p:nvSpPr>
        <p:spPr bwMode="auto">
          <a:xfrm>
            <a:off x="928688" y="2379663"/>
            <a:ext cx="6715125"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Papel estratégico e objetivos da produção</a:t>
            </a:r>
          </a:p>
          <a:p>
            <a:endParaRPr lang="pt-BR"/>
          </a:p>
          <a:p>
            <a:endParaRPr lang="pt-BR"/>
          </a:p>
          <a:p>
            <a:endParaRPr lang="pt-BR"/>
          </a:p>
          <a:p>
            <a:r>
              <a:rPr lang="pt-BR"/>
              <a:t> </a:t>
            </a:r>
          </a:p>
          <a:p>
            <a:endParaRPr lang="pt-BR"/>
          </a:p>
          <a:p>
            <a:r>
              <a:rPr lang="pt-BR"/>
              <a:t> </a:t>
            </a:r>
          </a:p>
        </p:txBody>
      </p:sp>
      <p:sp>
        <p:nvSpPr>
          <p:cNvPr id="98310" name="Rectangle 8"/>
          <p:cNvSpPr>
            <a:spLocks noChangeArrowheads="1"/>
          </p:cNvSpPr>
          <p:nvPr/>
        </p:nvSpPr>
        <p:spPr bwMode="auto">
          <a:xfrm>
            <a:off x="5753100" y="142875"/>
            <a:ext cx="3249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Administração da Produção</a:t>
            </a:r>
            <a:endParaRPr lang="pt-BR">
              <a:solidFill>
                <a:srgbClr val="FFC000"/>
              </a:solidFill>
              <a:latin typeface="Tahoma" pitchFamily="34" charset="0"/>
            </a:endParaRPr>
          </a:p>
        </p:txBody>
      </p:sp>
      <p:sp>
        <p:nvSpPr>
          <p:cNvPr id="98311"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0 3.52601E-6 L 0 0.29849 " pathEditMode="relative" rAng="0" ptsTypes="AA">
                                      <p:cBhvr>
                                        <p:cTn id="6" dur="2000" fill="hold"/>
                                        <p:tgtEl>
                                          <p:spTgt spid="12"/>
                                        </p:tgtEl>
                                        <p:attrNameLst>
                                          <p:attrName>ppt_x</p:attrName>
                                          <p:attrName>ppt_y</p:attrName>
                                        </p:attrNameLst>
                                      </p:cBhvr>
                                      <p:rCtr x="0" y="1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Temas da produção que envolvem decisões estratégicas</a:t>
            </a:r>
          </a:p>
        </p:txBody>
      </p:sp>
      <p:sp>
        <p:nvSpPr>
          <p:cNvPr id="99331"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Planejamento da capacidade produtiva</a:t>
            </a:r>
          </a:p>
        </p:txBody>
      </p:sp>
      <p:sp>
        <p:nvSpPr>
          <p:cNvPr id="99332" name="CaixaDeTexto 10"/>
          <p:cNvSpPr txBox="1">
            <a:spLocks noChangeArrowheads="1"/>
          </p:cNvSpPr>
          <p:nvPr/>
        </p:nvSpPr>
        <p:spPr bwMode="auto">
          <a:xfrm>
            <a:off x="1357313" y="2379663"/>
            <a:ext cx="71437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Definição de capacidade </a:t>
            </a:r>
            <a:br>
              <a:rPr lang="pt-BR" b="0">
                <a:solidFill>
                  <a:srgbClr val="003399"/>
                </a:solidFill>
              </a:rPr>
            </a:br>
            <a:r>
              <a:rPr lang="pt-BR" b="0">
                <a:solidFill>
                  <a:srgbClr val="003399"/>
                </a:solidFill>
              </a:rPr>
              <a:t>Importância das decisões de capacidade </a:t>
            </a:r>
            <a:br>
              <a:rPr lang="pt-BR" b="0">
                <a:solidFill>
                  <a:srgbClr val="003399"/>
                </a:solidFill>
              </a:rPr>
            </a:br>
            <a:r>
              <a:rPr lang="pt-BR" b="0">
                <a:solidFill>
                  <a:srgbClr val="003399"/>
                </a:solidFill>
              </a:rPr>
              <a:t>Gestão da capacidade e da demanda </a:t>
            </a:r>
            <a:br>
              <a:rPr lang="pt-BR" b="0">
                <a:solidFill>
                  <a:srgbClr val="003399"/>
                </a:solidFill>
              </a:rPr>
            </a:br>
            <a:r>
              <a:rPr lang="pt-BR" b="0">
                <a:solidFill>
                  <a:srgbClr val="003399"/>
                </a:solidFill>
              </a:rPr>
              <a:t>Políticas básicas para a gestão da capacidade </a:t>
            </a:r>
            <a:br>
              <a:rPr lang="pt-BR" b="0">
                <a:solidFill>
                  <a:srgbClr val="003399"/>
                </a:solidFill>
              </a:rPr>
            </a:br>
            <a:r>
              <a:rPr lang="pt-BR" b="0">
                <a:solidFill>
                  <a:srgbClr val="003399"/>
                </a:solidFill>
              </a:rPr>
              <a:t>Avaliação econômica de alternativas de capacidade </a:t>
            </a:r>
            <a:br>
              <a:rPr lang="pt-BR" b="0">
                <a:solidFill>
                  <a:srgbClr val="003399"/>
                </a:solidFill>
              </a:rPr>
            </a:br>
            <a:r>
              <a:rPr lang="pt-BR" b="0">
                <a:solidFill>
                  <a:srgbClr val="003399"/>
                </a:solidFill>
              </a:rPr>
              <a:t>Resumo</a:t>
            </a:r>
          </a:p>
        </p:txBody>
      </p:sp>
      <p:sp>
        <p:nvSpPr>
          <p:cNvPr id="12" name="Retângulo 11"/>
          <p:cNvSpPr>
            <a:spLocks noChangeArrowheads="1"/>
          </p:cNvSpPr>
          <p:nvPr/>
        </p:nvSpPr>
        <p:spPr bwMode="auto">
          <a:xfrm>
            <a:off x="928688" y="2379663"/>
            <a:ext cx="6715125"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Localização das instalações </a:t>
            </a:r>
          </a:p>
          <a:p>
            <a:r>
              <a:rPr lang="pt-BR"/>
              <a:t>3 - Projeto do produto e do processo </a:t>
            </a:r>
          </a:p>
          <a:p>
            <a:endParaRPr lang="pt-BR"/>
          </a:p>
          <a:p>
            <a:endParaRPr lang="pt-BR"/>
          </a:p>
          <a:p>
            <a:endParaRPr lang="pt-BR"/>
          </a:p>
          <a:p>
            <a:r>
              <a:rPr lang="pt-BR"/>
              <a:t> </a:t>
            </a:r>
          </a:p>
          <a:p>
            <a:endParaRPr lang="pt-BR"/>
          </a:p>
          <a:p>
            <a:r>
              <a:rPr lang="pt-BR"/>
              <a:t> </a:t>
            </a:r>
          </a:p>
        </p:txBody>
      </p:sp>
      <p:sp>
        <p:nvSpPr>
          <p:cNvPr id="99334" name="Rectangle 8"/>
          <p:cNvSpPr>
            <a:spLocks noChangeArrowheads="1"/>
          </p:cNvSpPr>
          <p:nvPr/>
        </p:nvSpPr>
        <p:spPr bwMode="auto">
          <a:xfrm>
            <a:off x="5753100" y="142875"/>
            <a:ext cx="3249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Administração da Produção</a:t>
            </a:r>
            <a:endParaRPr lang="pt-BR">
              <a:solidFill>
                <a:srgbClr val="FFC000"/>
              </a:solidFill>
              <a:latin typeface="Tahoma" pitchFamily="34" charset="0"/>
            </a:endParaRPr>
          </a:p>
        </p:txBody>
      </p:sp>
      <p:sp>
        <p:nvSpPr>
          <p:cNvPr id="99335"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0 -2.08092E-6 L 0 0.26798 " pathEditMode="relative" rAng="0" ptsTypes="AA">
                                      <p:cBhvr>
                                        <p:cTn id="6" dur="2000" fill="hold"/>
                                        <p:tgtEl>
                                          <p:spTgt spid="12"/>
                                        </p:tgtEl>
                                        <p:attrNameLst>
                                          <p:attrName>ppt_x</p:attrName>
                                          <p:attrName>ppt_y</p:attrName>
                                        </p:attrNameLst>
                                      </p:cBhvr>
                                      <p:rCtr x="0" y="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611438" y="928688"/>
            <a:ext cx="37671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600">
                <a:solidFill>
                  <a:srgbClr val="CC6600"/>
                </a:solidFill>
              </a:rPr>
              <a:t>Matemática Financeira</a:t>
            </a:r>
            <a:endParaRPr lang="pt-BR" sz="2600">
              <a:solidFill>
                <a:srgbClr val="CC6600"/>
              </a:solidFill>
              <a:latin typeface="Tahoma" pitchFamily="34" charset="0"/>
            </a:endParaRPr>
          </a:p>
        </p:txBody>
      </p:sp>
      <p:sp>
        <p:nvSpPr>
          <p:cNvPr id="7" name="CaixaDeTexto 6"/>
          <p:cNvSpPr txBox="1">
            <a:spLocks noChangeArrowheads="1"/>
          </p:cNvSpPr>
          <p:nvPr/>
        </p:nvSpPr>
        <p:spPr bwMode="auto">
          <a:xfrm>
            <a:off x="571500" y="2211388"/>
            <a:ext cx="8286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Ao final da disciplina o aluno deverá reconhecer os fundamentos da Matemática Financeira e aplicá-los na área de Administração de Empresas.</a:t>
            </a:r>
          </a:p>
        </p:txBody>
      </p:sp>
      <p:sp>
        <p:nvSpPr>
          <p:cNvPr id="8" name="CaixaDeTexto 7"/>
          <p:cNvSpPr txBox="1">
            <a:spLocks noChangeArrowheads="1"/>
          </p:cNvSpPr>
          <p:nvPr/>
        </p:nvSpPr>
        <p:spPr bwMode="auto">
          <a:xfrm>
            <a:off x="2214563" y="4443413"/>
            <a:ext cx="65722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 action="ppaction://hlinkshowjump?jump=nextslide"/>
              </a:rPr>
              <a:t>1- Introdução à Matemática Financeira</a:t>
            </a:r>
            <a:r>
              <a:rPr lang="pt-BR" b="0"/>
              <a:t/>
            </a:r>
            <a:br>
              <a:rPr lang="pt-BR" b="0"/>
            </a:br>
            <a:r>
              <a:rPr lang="pt-BR" b="0">
                <a:hlinkClick r:id="rId3" action="ppaction://hlinksldjump"/>
              </a:rPr>
              <a:t>2- Os Diversos Tipos de Taxas de Juros</a:t>
            </a:r>
            <a:r>
              <a:rPr lang="pt-BR" b="0"/>
              <a:t/>
            </a:r>
            <a:br>
              <a:rPr lang="pt-BR" b="0"/>
            </a:br>
            <a:r>
              <a:rPr lang="pt-BR" b="0"/>
              <a:t>3- Operações de Desconto </a:t>
            </a:r>
            <a:br>
              <a:rPr lang="pt-BR" b="0"/>
            </a:br>
            <a:r>
              <a:rPr lang="pt-BR" b="0"/>
              <a:t>4- Séries de Pagamentos e Recebimentos</a:t>
            </a:r>
            <a:br>
              <a:rPr lang="pt-BR" b="0"/>
            </a:br>
            <a:r>
              <a:rPr lang="pt-BR" b="0"/>
              <a:t>5- Sistemas de Amortização</a:t>
            </a:r>
          </a:p>
        </p:txBody>
      </p:sp>
      <p:sp>
        <p:nvSpPr>
          <p:cNvPr id="9" name="Retângulo 8"/>
          <p:cNvSpPr/>
          <p:nvPr/>
        </p:nvSpPr>
        <p:spPr>
          <a:xfrm>
            <a:off x="500063" y="4000500"/>
            <a:ext cx="1223962" cy="369888"/>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370388"/>
            <a:ext cx="3000375" cy="1773237"/>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5416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00360" name="CaixaDeTexto 14">
            <a:hlinkClick r:id="rId4" action="ppaction://hlinksldjump"/>
          </p:cNvPr>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1: Introdução à Matemática Financeira </a:t>
            </a:r>
          </a:p>
        </p:txBody>
      </p:sp>
      <p:sp>
        <p:nvSpPr>
          <p:cNvPr id="101379"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Revisão de Matemática </a:t>
            </a:r>
          </a:p>
        </p:txBody>
      </p:sp>
      <p:sp>
        <p:nvSpPr>
          <p:cNvPr id="101380" name="CaixaDeTexto 10"/>
          <p:cNvSpPr txBox="1">
            <a:spLocks noChangeArrowheads="1"/>
          </p:cNvSpPr>
          <p:nvPr/>
        </p:nvSpPr>
        <p:spPr bwMode="auto">
          <a:xfrm>
            <a:off x="1357313" y="2357438"/>
            <a:ext cx="7143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Razão </a:t>
            </a:r>
            <a:br>
              <a:rPr lang="pt-BR" b="0">
                <a:solidFill>
                  <a:srgbClr val="003399"/>
                </a:solidFill>
              </a:rPr>
            </a:br>
            <a:r>
              <a:rPr lang="pt-BR" b="0">
                <a:solidFill>
                  <a:srgbClr val="003399"/>
                </a:solidFill>
              </a:rPr>
              <a:t>Proporção </a:t>
            </a:r>
            <a:br>
              <a:rPr lang="pt-BR" b="0">
                <a:solidFill>
                  <a:srgbClr val="003399"/>
                </a:solidFill>
              </a:rPr>
            </a:br>
            <a:r>
              <a:rPr lang="pt-BR" b="0">
                <a:solidFill>
                  <a:srgbClr val="003399"/>
                </a:solidFill>
              </a:rPr>
              <a:t>Regra de Três Simples </a:t>
            </a:r>
            <a:br>
              <a:rPr lang="pt-BR" b="0">
                <a:solidFill>
                  <a:srgbClr val="003399"/>
                </a:solidFill>
              </a:rPr>
            </a:br>
            <a:r>
              <a:rPr lang="pt-BR" b="0">
                <a:solidFill>
                  <a:srgbClr val="003399"/>
                </a:solidFill>
              </a:rPr>
              <a:t>Potenciação </a:t>
            </a:r>
            <a:br>
              <a:rPr lang="pt-BR" b="0">
                <a:solidFill>
                  <a:srgbClr val="003399"/>
                </a:solidFill>
              </a:rPr>
            </a:br>
            <a:r>
              <a:rPr lang="pt-BR" b="0">
                <a:solidFill>
                  <a:srgbClr val="003399"/>
                </a:solidFill>
              </a:rPr>
              <a:t>Radiciação </a:t>
            </a:r>
            <a:br>
              <a:rPr lang="pt-BR" b="0">
                <a:solidFill>
                  <a:srgbClr val="003399"/>
                </a:solidFill>
              </a:rPr>
            </a:br>
            <a:r>
              <a:rPr lang="pt-BR" b="0">
                <a:solidFill>
                  <a:srgbClr val="003399"/>
                </a:solidFill>
              </a:rPr>
              <a:t>Logaritmos </a:t>
            </a:r>
            <a:br>
              <a:rPr lang="pt-BR" b="0">
                <a:solidFill>
                  <a:srgbClr val="003399"/>
                </a:solidFill>
              </a:rPr>
            </a:br>
            <a:r>
              <a:rPr lang="pt-BR" b="0">
                <a:solidFill>
                  <a:srgbClr val="003399"/>
                </a:solidFill>
              </a:rPr>
              <a:t>Propriedades dos logaritmos </a:t>
            </a:r>
            <a:br>
              <a:rPr lang="pt-BR" b="0">
                <a:solidFill>
                  <a:srgbClr val="003399"/>
                </a:solidFill>
              </a:rPr>
            </a:br>
            <a:r>
              <a:rPr lang="pt-BR" b="0">
                <a:solidFill>
                  <a:srgbClr val="003399"/>
                </a:solidFill>
              </a:rPr>
              <a:t>Resumo</a:t>
            </a:r>
          </a:p>
        </p:txBody>
      </p:sp>
      <p:sp>
        <p:nvSpPr>
          <p:cNvPr id="12" name="Retângulo 11"/>
          <p:cNvSpPr>
            <a:spLocks noChangeArrowheads="1"/>
          </p:cNvSpPr>
          <p:nvPr/>
        </p:nvSpPr>
        <p:spPr bwMode="auto">
          <a:xfrm>
            <a:off x="928688" y="2379663"/>
            <a:ext cx="7358062"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Conceitos Básicos e Regime de Capitalização Simples </a:t>
            </a:r>
          </a:p>
          <a:p>
            <a:r>
              <a:rPr lang="pt-BR"/>
              <a:t>3 - Regime de Capitalização Composto (RCC) </a:t>
            </a:r>
          </a:p>
          <a:p>
            <a:r>
              <a:rPr lang="pt-BR"/>
              <a:t>4 - Capitalização, Descapitalização e Equivalência de Capitais</a:t>
            </a:r>
          </a:p>
          <a:p>
            <a:endParaRPr lang="pt-BR"/>
          </a:p>
          <a:p>
            <a:endParaRPr lang="pt-BR"/>
          </a:p>
          <a:p>
            <a:r>
              <a:rPr lang="pt-BR"/>
              <a:t> </a:t>
            </a:r>
          </a:p>
          <a:p>
            <a:endParaRPr lang="pt-BR"/>
          </a:p>
          <a:p>
            <a:r>
              <a:rPr lang="pt-BR"/>
              <a:t> </a:t>
            </a:r>
          </a:p>
        </p:txBody>
      </p:sp>
      <p:sp>
        <p:nvSpPr>
          <p:cNvPr id="101382" name="Rectangle 8"/>
          <p:cNvSpPr>
            <a:spLocks noChangeArrowheads="1"/>
          </p:cNvSpPr>
          <p:nvPr/>
        </p:nvSpPr>
        <p:spPr bwMode="auto">
          <a:xfrm>
            <a:off x="6342063" y="142875"/>
            <a:ext cx="2659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Matemática Financeira</a:t>
            </a:r>
            <a:endParaRPr lang="pt-BR">
              <a:solidFill>
                <a:srgbClr val="FFC000"/>
              </a:solidFill>
              <a:latin typeface="Tahoma" pitchFamily="34" charset="0"/>
            </a:endParaRPr>
          </a:p>
        </p:txBody>
      </p:sp>
      <p:sp>
        <p:nvSpPr>
          <p:cNvPr id="101383" name="CaixaDeTexto 14"/>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55556E-7 -2.08092E-6 L 5.55556E-7 0.33087 " pathEditMode="relative" rAng="0" ptsTypes="AA">
                                      <p:cBhvr>
                                        <p:cTn id="6" dur="2000" fill="hold"/>
                                        <p:tgtEl>
                                          <p:spTgt spid="12"/>
                                        </p:tgtEl>
                                        <p:attrNameLst>
                                          <p:attrName>ppt_x</p:attrName>
                                          <p:attrName>ppt_y</p:attrName>
                                        </p:attrNameLst>
                                      </p:cBhvr>
                                      <p:rCtr x="0" y="1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aixaDeTexto 5"/>
          <p:cNvSpPr txBox="1">
            <a:spLocks noChangeArrowheads="1"/>
          </p:cNvSpPr>
          <p:nvPr/>
        </p:nvSpPr>
        <p:spPr bwMode="auto">
          <a:xfrm>
            <a:off x="857250" y="1214438"/>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a:t>Unidade 2: Os Diversos Tipos de Taxas de Juros </a:t>
            </a:r>
          </a:p>
        </p:txBody>
      </p:sp>
      <p:sp>
        <p:nvSpPr>
          <p:cNvPr id="102403" name="CaixaDeTexto 9"/>
          <p:cNvSpPr txBox="1">
            <a:spLocks noChangeArrowheads="1"/>
          </p:cNvSpPr>
          <p:nvPr/>
        </p:nvSpPr>
        <p:spPr bwMode="auto">
          <a:xfrm>
            <a:off x="928688" y="1789113"/>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Módulos</a:t>
            </a:r>
          </a:p>
          <a:p>
            <a:pPr eaLnBrk="1" hangingPunct="1"/>
            <a:r>
              <a:rPr lang="pt-BR"/>
              <a:t>1 – </a:t>
            </a:r>
            <a:r>
              <a:rPr lang="pt-BR" u="sng"/>
              <a:t>Taxa Proporcional e Taxa Equivalente </a:t>
            </a:r>
          </a:p>
        </p:txBody>
      </p:sp>
      <p:sp>
        <p:nvSpPr>
          <p:cNvPr id="102404" name="CaixaDeTexto 10"/>
          <p:cNvSpPr txBox="1">
            <a:spLocks noChangeArrowheads="1"/>
          </p:cNvSpPr>
          <p:nvPr/>
        </p:nvSpPr>
        <p:spPr bwMode="auto">
          <a:xfrm>
            <a:off x="1357313" y="2379663"/>
            <a:ext cx="7143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solidFill>
                  <a:srgbClr val="003399"/>
                </a:solidFill>
              </a:rPr>
              <a:t>Taxa proporcional </a:t>
            </a:r>
            <a:br>
              <a:rPr lang="pt-BR" b="0">
                <a:solidFill>
                  <a:srgbClr val="003399"/>
                </a:solidFill>
              </a:rPr>
            </a:br>
            <a:r>
              <a:rPr lang="pt-BR" b="0">
                <a:solidFill>
                  <a:srgbClr val="003399"/>
                </a:solidFill>
              </a:rPr>
              <a:t>Taxa equivalente </a:t>
            </a:r>
            <a:br>
              <a:rPr lang="pt-BR" b="0">
                <a:solidFill>
                  <a:srgbClr val="003399"/>
                </a:solidFill>
              </a:rPr>
            </a:br>
            <a:r>
              <a:rPr lang="pt-BR" b="0">
                <a:solidFill>
                  <a:srgbClr val="003399"/>
                </a:solidFill>
              </a:rPr>
              <a:t>Utilizando o Excel </a:t>
            </a:r>
            <a:br>
              <a:rPr lang="pt-BR" b="0">
                <a:solidFill>
                  <a:srgbClr val="003399"/>
                </a:solidFill>
              </a:rPr>
            </a:br>
            <a:r>
              <a:rPr lang="pt-BR" b="0">
                <a:solidFill>
                  <a:srgbClr val="003399"/>
                </a:solidFill>
              </a:rPr>
              <a:t>Resumo</a:t>
            </a:r>
          </a:p>
        </p:txBody>
      </p:sp>
      <p:sp>
        <p:nvSpPr>
          <p:cNvPr id="12" name="Retângulo 11"/>
          <p:cNvSpPr>
            <a:spLocks noChangeArrowheads="1"/>
          </p:cNvSpPr>
          <p:nvPr/>
        </p:nvSpPr>
        <p:spPr bwMode="auto">
          <a:xfrm>
            <a:off x="928688" y="2379663"/>
            <a:ext cx="7358062"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2 - Taxa Nominal, Efetiva, Unificada e Over </a:t>
            </a:r>
          </a:p>
          <a:p>
            <a:r>
              <a:rPr lang="pt-BR"/>
              <a:t>3 - Taxa Real e Taxa Aparente </a:t>
            </a:r>
          </a:p>
          <a:p>
            <a:endParaRPr lang="pt-BR"/>
          </a:p>
          <a:p>
            <a:endParaRPr lang="pt-BR"/>
          </a:p>
          <a:p>
            <a:r>
              <a:rPr lang="pt-BR"/>
              <a:t> </a:t>
            </a:r>
          </a:p>
          <a:p>
            <a:endParaRPr lang="pt-BR"/>
          </a:p>
          <a:p>
            <a:r>
              <a:rPr lang="pt-BR"/>
              <a:t> </a:t>
            </a:r>
          </a:p>
        </p:txBody>
      </p:sp>
      <p:sp>
        <p:nvSpPr>
          <p:cNvPr id="102406" name="Rectangle 8"/>
          <p:cNvSpPr>
            <a:spLocks noChangeArrowheads="1"/>
          </p:cNvSpPr>
          <p:nvPr/>
        </p:nvSpPr>
        <p:spPr bwMode="auto">
          <a:xfrm>
            <a:off x="6342063" y="142875"/>
            <a:ext cx="2659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a:solidFill>
                  <a:srgbClr val="FFC000"/>
                </a:solidFill>
              </a:rPr>
              <a:t>Matemática Financeira</a:t>
            </a:r>
            <a:endParaRPr lang="pt-BR">
              <a:solidFill>
                <a:srgbClr val="FFC000"/>
              </a:solidFill>
              <a:latin typeface="Tahoma" pitchFamily="34" charset="0"/>
            </a:endParaRPr>
          </a:p>
        </p:txBody>
      </p:sp>
      <p:sp>
        <p:nvSpPr>
          <p:cNvPr id="102407" name="CaixaDeTexto 14">
            <a:hlinkClick r:id="rId3" action="ppaction://hlinksldjump"/>
          </p:cNvPr>
          <p:cNvSpPr txBox="1">
            <a:spLocks noChangeArrowheads="1"/>
          </p:cNvSpPr>
          <p:nvPr/>
        </p:nvSpPr>
        <p:spPr bwMode="auto">
          <a:xfrm>
            <a:off x="6858000" y="78581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600" b="0">
                <a:solidFill>
                  <a:srgbClr val="003399"/>
                </a:solidFill>
              </a:rPr>
              <a:t>Voltar para Unidades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55556E-7 3.52601E-6 L 5.55556E-7 0.19352 " pathEditMode="relative" rAng="0" ptsTypes="AA">
                                      <p:cBhvr>
                                        <p:cTn id="6" dur="2000" fill="hold"/>
                                        <p:tgtEl>
                                          <p:spTgt spid="12"/>
                                        </p:tgtEl>
                                        <p:attrNameLst>
                                          <p:attrName>ppt_x</p:attrName>
                                          <p:attrName>ppt_y</p:attrName>
                                        </p:attrNameLst>
                                      </p:cBhvr>
                                      <p:rCtr x="0" y="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482850" y="928688"/>
            <a:ext cx="4024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pt-BR" sz="2600">
                <a:solidFill>
                  <a:srgbClr val="CC6600"/>
                </a:solidFill>
              </a:rPr>
              <a:t>Inteligência Competitiva</a:t>
            </a:r>
            <a:endParaRPr lang="pt-BR" sz="2600">
              <a:solidFill>
                <a:srgbClr val="CC6600"/>
              </a:solidFill>
              <a:latin typeface="Tahoma" pitchFamily="34" charset="0"/>
            </a:endParaRPr>
          </a:p>
        </p:txBody>
      </p:sp>
      <p:sp>
        <p:nvSpPr>
          <p:cNvPr id="7" name="CaixaDeTexto 6"/>
          <p:cNvSpPr txBox="1">
            <a:spLocks noChangeArrowheads="1"/>
          </p:cNvSpPr>
          <p:nvPr/>
        </p:nvSpPr>
        <p:spPr bwMode="auto">
          <a:xfrm>
            <a:off x="571500" y="1928813"/>
            <a:ext cx="8286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t>Após o estudo desta disciplina o aluno será capaz de identificar o processo informacional proativo que conduz à melhor tomada de decisão, seja ela estratégica ou operacional; sua composição nas etapas de coleta e busca ética de dados, informes e informações formais e informais, análise de forma filtrada e integrada e a consequente disseminação. Estará apto a descrever os objetivos do processo que incluem a descoberta das forças que regem os negócios, a redução de risco, ação antecipada e proteção do conhecimento gerado em uma organização.</a:t>
            </a:r>
          </a:p>
        </p:txBody>
      </p:sp>
      <p:sp>
        <p:nvSpPr>
          <p:cNvPr id="8" name="CaixaDeTexto 7"/>
          <p:cNvSpPr txBox="1">
            <a:spLocks noChangeArrowheads="1"/>
          </p:cNvSpPr>
          <p:nvPr/>
        </p:nvSpPr>
        <p:spPr bwMode="auto">
          <a:xfrm>
            <a:off x="2214563" y="4872038"/>
            <a:ext cx="65722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pt-BR" b="0">
                <a:hlinkClick r:id="" action="ppaction://hlinkshowjump?jump=nextslide"/>
              </a:rPr>
              <a:t>1- Evolução e Conceito de Inteligência Competitiva. </a:t>
            </a:r>
            <a:r>
              <a:rPr lang="pt-BR" b="0"/>
              <a:t/>
            </a:r>
            <a:br>
              <a:rPr lang="pt-BR" b="0"/>
            </a:br>
            <a:r>
              <a:rPr lang="pt-BR" b="0">
                <a:hlinkClick r:id="rId3" action="ppaction://hlinksldjump"/>
              </a:rPr>
              <a:t>2- Processo da Inteligência Competitiva. </a:t>
            </a:r>
            <a:r>
              <a:rPr lang="pt-BR" b="0"/>
              <a:t/>
            </a:r>
            <a:br>
              <a:rPr lang="pt-BR" b="0"/>
            </a:br>
            <a:r>
              <a:rPr lang="pt-BR" b="0"/>
              <a:t>3- Aplicações da Inteligência Competitiva. </a:t>
            </a:r>
            <a:br>
              <a:rPr lang="pt-BR" b="0"/>
            </a:br>
            <a:r>
              <a:rPr lang="pt-BR" b="0"/>
              <a:t>4- Os Sistemas de Inteligência Competitiva.</a:t>
            </a:r>
            <a:br>
              <a:rPr lang="pt-BR" b="0"/>
            </a:br>
            <a:r>
              <a:rPr lang="pt-BR" b="0"/>
              <a:t>5- Inteligência Competitiva no Mundo.</a:t>
            </a:r>
          </a:p>
        </p:txBody>
      </p:sp>
      <p:sp>
        <p:nvSpPr>
          <p:cNvPr id="9" name="Retângulo 8"/>
          <p:cNvSpPr/>
          <p:nvPr/>
        </p:nvSpPr>
        <p:spPr>
          <a:xfrm>
            <a:off x="500063" y="4429125"/>
            <a:ext cx="1223962" cy="369888"/>
          </a:xfrm>
          <a:prstGeom prst="rect">
            <a:avLst/>
          </a:prstGeom>
        </p:spPr>
        <p:txBody>
          <a:bodyPr wrap="none">
            <a:spAutoFit/>
          </a:bodyPr>
          <a:lstStyle/>
          <a:p>
            <a:pPr>
              <a:defRPr/>
            </a:pPr>
            <a:r>
              <a:rPr lang="pt-BR" dirty="0">
                <a:solidFill>
                  <a:schemeClr val="accent6"/>
                </a:solidFill>
                <a:effectLst>
                  <a:outerShdw blurRad="38100" dist="38100" dir="2700000" algn="tl">
                    <a:srgbClr val="000000">
                      <a:alpha val="43137"/>
                    </a:srgbClr>
                  </a:outerShdw>
                </a:effectLst>
                <a:cs typeface="+mn-cs"/>
              </a:rPr>
              <a:t>Unidades</a:t>
            </a:r>
          </a:p>
        </p:txBody>
      </p:sp>
      <p:cxnSp>
        <p:nvCxnSpPr>
          <p:cNvPr id="11" name="Conector angulado 10"/>
          <p:cNvCxnSpPr>
            <a:cxnSpLocks noChangeShapeType="1"/>
          </p:cNvCxnSpPr>
          <p:nvPr/>
        </p:nvCxnSpPr>
        <p:spPr bwMode="auto">
          <a:xfrm>
            <a:off x="571500" y="4799013"/>
            <a:ext cx="3000375" cy="1701800"/>
          </a:xfrm>
          <a:prstGeom prst="bentConnector3">
            <a:avLst>
              <a:gd name="adj1" fmla="val 50000"/>
            </a:avLst>
          </a:prstGeom>
          <a:noFill/>
          <a:ln w="38100" algn="ctr">
            <a:solidFill>
              <a:srgbClr val="CC6600"/>
            </a:solidFill>
            <a:round/>
            <a:headEnd/>
            <a:tailEnd/>
          </a:ln>
          <a:extLst>
            <a:ext uri="{909E8E84-426E-40DD-AFC4-6F175D3DCCD1}">
              <a14:hiddenFill xmlns:a14="http://schemas.microsoft.com/office/drawing/2010/main">
                <a:noFill/>
              </a14:hiddenFill>
            </a:ext>
          </a:extLst>
        </p:spPr>
      </p:cxnSp>
      <p:sp>
        <p:nvSpPr>
          <p:cNvPr id="14" name="Retângulo 13"/>
          <p:cNvSpPr/>
          <p:nvPr/>
        </p:nvSpPr>
        <p:spPr>
          <a:xfrm>
            <a:off x="500063" y="1554163"/>
            <a:ext cx="1108075" cy="369887"/>
          </a:xfrm>
          <a:prstGeom prst="rect">
            <a:avLst/>
          </a:prstGeom>
        </p:spPr>
        <p:txBody>
          <a:bodyPr wrap="none">
            <a:spAutoFit/>
          </a:bodyPr>
          <a:lstStyle/>
          <a:p>
            <a:pPr>
              <a:defRPr/>
            </a:pPr>
            <a:r>
              <a:rPr lang="pt-BR" dirty="0">
                <a:solidFill>
                  <a:srgbClr val="2D2D8A"/>
                </a:solidFill>
                <a:effectLst>
                  <a:outerShdw blurRad="38100" dist="38100" dir="2700000" algn="tl">
                    <a:srgbClr val="000000">
                      <a:alpha val="43137"/>
                    </a:srgbClr>
                  </a:outerShdw>
                </a:effectLst>
                <a:cs typeface="+mn-cs"/>
              </a:rPr>
              <a:t>Objetivo</a:t>
            </a:r>
          </a:p>
        </p:txBody>
      </p:sp>
      <p:sp>
        <p:nvSpPr>
          <p:cNvPr id="103432" name="CaixaDeTexto 14"/>
          <p:cNvSpPr txBox="1">
            <a:spLocks noChangeArrowheads="1"/>
          </p:cNvSpPr>
          <p:nvPr/>
        </p:nvSpPr>
        <p:spPr bwMode="auto">
          <a:xfrm>
            <a:off x="6929438" y="758825"/>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sz="1400" b="0">
                <a:solidFill>
                  <a:srgbClr val="003399"/>
                </a:solidFill>
              </a:rPr>
              <a:t>Voltar para Disciplinas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 grpId="0"/>
      <p:bldP spid="8" grpId="0"/>
      <p:bldP spid="9" grpId="0"/>
      <p:bldP spid="14" grpId="0"/>
    </p:bldLst>
  </p:timing>
</p:sld>
</file>

<file path=ppt/theme/theme1.xml><?xml version="1.0" encoding="utf-8"?>
<a:theme xmlns:a="http://schemas.openxmlformats.org/drawingml/2006/main" name="1_Personalizar design">
  <a:themeElements>
    <a:clrScheme name="1_Personalizar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ersonalizar desi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1800" b="1" i="0" u="none" strike="noStrike" cap="none" normalizeH="0" baseline="0" smtClean="0">
            <a:ln>
              <a:noFill/>
            </a:ln>
            <a:solidFill>
              <a:schemeClr val="tx1"/>
            </a:solidFill>
            <a:effectLst/>
            <a:latin typeface="Arial" charset="0"/>
          </a:defRPr>
        </a:defPPr>
      </a:lstStyle>
    </a:lnDef>
  </a:objectDefaults>
  <a:extraClrSchemeLst>
    <a:extraClrScheme>
      <a:clrScheme name="1_Personalizar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ersonalizar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ersonalizar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ersonalizar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ersonalizar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ersonalizar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ersonalizar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ersonalizar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ersonalizar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ersonalizar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ersonalizar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ersonalizar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ersonalizar design">
  <a:themeElements>
    <a:clrScheme name="Personalizar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ar desi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ar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ar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ar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ar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ar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ar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ar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ar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ar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ar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ar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ar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11366</Words>
  <Application>Microsoft Office PowerPoint</Application>
  <PresentationFormat>Apresentação na tela (4:3)</PresentationFormat>
  <Paragraphs>2988</Paragraphs>
  <Slides>184</Slides>
  <Notes>182</Notes>
  <HiddenSlides>0</HiddenSlides>
  <MMClips>0</MMClips>
  <ScaleCrop>false</ScaleCrop>
  <HeadingPairs>
    <vt:vector size="6" baseType="variant">
      <vt:variant>
        <vt:lpstr>Fontes usadas</vt:lpstr>
      </vt:variant>
      <vt:variant>
        <vt:i4>4</vt:i4>
      </vt:variant>
      <vt:variant>
        <vt:lpstr>Tema</vt:lpstr>
      </vt:variant>
      <vt:variant>
        <vt:i4>2</vt:i4>
      </vt:variant>
      <vt:variant>
        <vt:lpstr>Títulos de slides</vt:lpstr>
      </vt:variant>
      <vt:variant>
        <vt:i4>184</vt:i4>
      </vt:variant>
    </vt:vector>
  </HeadingPairs>
  <TitlesOfParts>
    <vt:vector size="190" baseType="lpstr">
      <vt:lpstr>Arial</vt:lpstr>
      <vt:lpstr>Calibri</vt:lpstr>
      <vt:lpstr>Tahoma</vt:lpstr>
      <vt:lpstr>Verdana</vt:lpstr>
      <vt:lpstr>1_Personalizar design</vt:lpstr>
      <vt:lpstr>Personalizar design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Lafayette Pereira</dc:creator>
  <cp:lastModifiedBy>Lafayette Pereira</cp:lastModifiedBy>
  <cp:revision>9</cp:revision>
  <dcterms:modified xsi:type="dcterms:W3CDTF">2011-07-29T20:46:20Z</dcterms:modified>
</cp:coreProperties>
</file>